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</p:sldIdLst>
  <p:sldSz cx="9144000" cy="6858000" type="screen4x3"/>
  <p:notesSz cx="6881813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B00"/>
    <a:srgbClr val="0058A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36" autoAdjust="0"/>
  </p:normalViewPr>
  <p:slideViewPr>
    <p:cSldViewPr snapToObjects="1">
      <p:cViewPr varScale="1">
        <p:scale>
          <a:sx n="99" d="100"/>
          <a:sy n="99" d="100"/>
        </p:scale>
        <p:origin x="-3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55" d="100"/>
          <a:sy n="55" d="100"/>
        </p:scale>
        <p:origin x="-1854" y="-102"/>
      </p:cViewPr>
      <p:guideLst>
        <p:guide orient="horz" pos="2928"/>
        <p:guide pos="216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742" cy="465138"/>
          </a:xfrm>
          <a:prstGeom prst="rect">
            <a:avLst/>
          </a:prstGeom>
        </p:spPr>
        <p:txBody>
          <a:bodyPr vert="horz" wrap="square" lIns="92301" tIns="46151" rIns="92301" bIns="4615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4" y="0"/>
            <a:ext cx="2982742" cy="465138"/>
          </a:xfrm>
          <a:prstGeom prst="rect">
            <a:avLst/>
          </a:prstGeom>
        </p:spPr>
        <p:txBody>
          <a:bodyPr vert="horz" wrap="square" lIns="92301" tIns="46151" rIns="92301" bIns="46151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latin typeface="Calibri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2982742" cy="465138"/>
          </a:xfrm>
          <a:prstGeom prst="rect">
            <a:avLst/>
          </a:prstGeom>
        </p:spPr>
        <p:txBody>
          <a:bodyPr vert="horz" wrap="square" lIns="92301" tIns="46151" rIns="92301" bIns="4615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4" y="8829676"/>
            <a:ext cx="2982742" cy="465138"/>
          </a:xfrm>
          <a:prstGeom prst="rect">
            <a:avLst/>
          </a:prstGeom>
        </p:spPr>
        <p:txBody>
          <a:bodyPr vert="horz" wrap="square" lIns="92301" tIns="46151" rIns="92301" bIns="46151" numCol="1" anchor="b" anchorCtr="0" compatLnSpc="1">
            <a:prstTxWarp prst="textNoShape">
              <a:avLst/>
            </a:prstTxWarp>
          </a:bodyPr>
          <a:lstStyle>
            <a:lvl1pPr algn="r">
              <a:defRPr sz="1200" dirty="0">
                <a:latin typeface="Calibri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742" cy="465138"/>
          </a:xfrm>
          <a:prstGeom prst="rect">
            <a:avLst/>
          </a:prstGeom>
        </p:spPr>
        <p:txBody>
          <a:bodyPr vert="horz" wrap="square" lIns="92301" tIns="46151" rIns="92301" bIns="4615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514" y="0"/>
            <a:ext cx="2982742" cy="465138"/>
          </a:xfrm>
          <a:prstGeom prst="rect">
            <a:avLst/>
          </a:prstGeom>
        </p:spPr>
        <p:txBody>
          <a:bodyPr vert="horz" wrap="square" lIns="92301" tIns="46151" rIns="92301" bIns="4615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050993B-70BF-439A-94BC-95B6ABE57EBF}" type="datetime1">
              <a:rPr lang="en-US"/>
              <a:pPr>
                <a:defRPr/>
              </a:pPr>
              <a:t>10/11/2010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301" tIns="46151" rIns="92301" bIns="4615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05" y="4416425"/>
            <a:ext cx="5504204" cy="4183063"/>
          </a:xfrm>
          <a:prstGeom prst="rect">
            <a:avLst/>
          </a:prstGeom>
        </p:spPr>
        <p:txBody>
          <a:bodyPr vert="horz" wrap="square" lIns="92301" tIns="46151" rIns="92301" bIns="4615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2982742" cy="465138"/>
          </a:xfrm>
          <a:prstGeom prst="rect">
            <a:avLst/>
          </a:prstGeom>
        </p:spPr>
        <p:txBody>
          <a:bodyPr vert="horz" wrap="square" lIns="92301" tIns="46151" rIns="92301" bIns="4615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514" y="8829676"/>
            <a:ext cx="2982742" cy="465138"/>
          </a:xfrm>
          <a:prstGeom prst="rect">
            <a:avLst/>
          </a:prstGeom>
        </p:spPr>
        <p:txBody>
          <a:bodyPr vert="horz" wrap="square" lIns="92301" tIns="46151" rIns="92301" bIns="4615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7E099D-4927-4584-BCAB-729117141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5173663"/>
            <a:ext cx="9144000" cy="1684337"/>
          </a:xfrm>
          <a:prstGeom prst="rect">
            <a:avLst/>
          </a:prstGeom>
          <a:gradFill rotWithShape="1">
            <a:gsLst>
              <a:gs pos="0">
                <a:srgbClr val="FFBF00"/>
              </a:gs>
              <a:gs pos="45000">
                <a:srgbClr val="F1A300"/>
              </a:gs>
              <a:gs pos="100000">
                <a:srgbClr val="FF8B00"/>
              </a:gs>
            </a:gsLst>
            <a:lin ang="5400000"/>
          </a:gradFill>
          <a:ln w="6350" cap="rnd">
            <a:solidFill>
              <a:srgbClr val="F0AC00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pitchFamily="-108" charset="0"/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gradFill flip="none" rotWithShape="1">
            <a:gsLst>
              <a:gs pos="83000">
                <a:srgbClr val="0058AD"/>
              </a:gs>
              <a:gs pos="100000">
                <a:srgbClr val="3366FF"/>
              </a:gs>
            </a:gsLst>
            <a:lin ang="5400000" scaled="0"/>
            <a:tileRect/>
          </a:gra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mpd="thickThin">
            <a:noFill/>
            <a:miter lim="800000"/>
            <a:headEnd/>
            <a:tailEnd/>
          </a:ln>
          <a:effectLst>
            <a:outerShdw dist="10160" dir="5400000" algn="t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pitchFamily="-108" charset="0"/>
            </a:endParaRPr>
          </a:p>
        </p:txBody>
      </p:sp>
      <p:pic>
        <p:nvPicPr>
          <p:cNvPr id="7" name="Picture 25" descr="06.OCTALogoWht.ai"/>
          <p:cNvPicPr>
            <a:picLocks noChangeAspect="1"/>
          </p:cNvPicPr>
          <p:nvPr userDrawn="1"/>
        </p:nvPicPr>
        <p:blipFill>
          <a:blip r:embed="rId2"/>
          <a:srcRect l="47981" t="20000" r="28593" b="56667"/>
          <a:stretch>
            <a:fillRect/>
          </a:stretch>
        </p:blipFill>
        <p:spPr bwMode="auto">
          <a:xfrm>
            <a:off x="8331200" y="5943600"/>
            <a:ext cx="7096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  <a:prstGeom prst="rect">
            <a:avLst/>
          </a:prstGeom>
        </p:spPr>
        <p:txBody>
          <a:bodyPr tIns="0" bIns="0" rtlCol="0" anchor="t">
            <a:normAutofit/>
          </a:bodyPr>
          <a:lstStyle>
            <a:lvl1pPr algn="l">
              <a:defRPr sz="4700" b="0" cap="none" spc="0">
                <a:ln>
                  <a:noFill/>
                </a:ln>
                <a:solidFill>
                  <a:srgbClr val="FFFFFF"/>
                </a:solidFill>
                <a:effectLst/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  <a:prstGeom prst="rect">
            <a:avLst/>
          </a:prstGeo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invGray">
          <a:xfrm>
            <a:off x="0" y="1219200"/>
            <a:ext cx="9144000" cy="44450"/>
          </a:xfrm>
          <a:prstGeom prst="rect">
            <a:avLst/>
          </a:prstGeom>
          <a:solidFill>
            <a:srgbClr val="FFFFFF"/>
          </a:solidFill>
          <a:ln w="48000" cmpd="thickThin">
            <a:noFill/>
            <a:miter lim="800000"/>
            <a:headEnd/>
            <a:tailEnd/>
          </a:ln>
          <a:effectLst>
            <a:outerShdw dist="10160" dir="5400000" algn="t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orbel" pitchFamily="-108" charset="0"/>
            </a:endParaRPr>
          </a:p>
        </p:txBody>
      </p:sp>
      <p:sp>
        <p:nvSpPr>
          <p:cNvPr id="5" name="Rectangle 4"/>
          <p:cNvSpPr/>
          <p:nvPr userDrawn="1"/>
        </p:nvSpPr>
        <p:spPr bwMode="ltGray"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60000">
                <a:srgbClr val="0058AD"/>
              </a:gs>
              <a:gs pos="100000">
                <a:srgbClr val="3366FF"/>
              </a:gs>
            </a:gsLst>
            <a:lin ang="5400000" scaled="0"/>
            <a:tileRect/>
          </a:gra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3600"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774825"/>
            <a:ext cx="82296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>
              <a:defRPr sz="2800">
                <a:latin typeface="Century Gothic"/>
                <a:cs typeface="Century Gothic"/>
              </a:defRPr>
            </a:lvl1pPr>
            <a:lvl2pPr>
              <a:defRPr sz="2600">
                <a:latin typeface="Century Gothic"/>
                <a:cs typeface="Century Gothic"/>
              </a:defRPr>
            </a:lvl2pPr>
            <a:lvl3pPr>
              <a:defRPr>
                <a:latin typeface="Century Gothic"/>
                <a:cs typeface="Century Gothic"/>
              </a:defRPr>
            </a:lvl3pPr>
            <a:lvl4pPr>
              <a:defRPr>
                <a:latin typeface="Century Gothic"/>
                <a:cs typeface="Century Gothic"/>
              </a:defRPr>
            </a:lvl4pPr>
            <a:lvl5pPr>
              <a:defRPr>
                <a:latin typeface="Century Gothic"/>
                <a:cs typeface="Century Gothic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595959"/>
                </a:solidFill>
                <a:latin typeface="Corbel" pitchFamily="-108" charset="0"/>
              </a:defRPr>
            </a:lvl1pPr>
          </a:lstStyle>
          <a:p>
            <a:pPr>
              <a:defRPr/>
            </a:pPr>
            <a:fld id="{1FD67E6C-7244-4AA3-9ADB-50A7C3135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500">
          <a:solidFill>
            <a:schemeClr val="bg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rgbClr val="FF8B00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rgbClr val="FF8B00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FF8B00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FF8B00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FF8B00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7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 bwMode="auto">
          <a:xfrm>
            <a:off x="152400" y="3505200"/>
            <a:ext cx="8804275" cy="1295400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000" dirty="0" smtClean="0">
                <a:latin typeface="Century Gothic" pitchFamily="34" charset="0"/>
                <a:ea typeface="ＭＳ Ｐゴシック" pitchFamily="-108" charset="-128"/>
              </a:rPr>
              <a:t>Rail and Facilities Program Update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10600" cy="914401"/>
          </a:xfrm>
        </p:spPr>
        <p:txBody>
          <a:bodyPr/>
          <a:lstStyle/>
          <a:p>
            <a:pPr algn="ctr"/>
            <a:r>
              <a:rPr lang="en-US" dirty="0" err="1" smtClean="0">
                <a:latin typeface="Century Gothic" pitchFamily="34" charset="0"/>
                <a:ea typeface="ＭＳ Ｐゴシック" pitchFamily="-108" charset="-128"/>
              </a:rPr>
              <a:t>Metrolink</a:t>
            </a:r>
            <a:r>
              <a:rPr lang="en-US" dirty="0" smtClean="0">
                <a:latin typeface="Century Gothic" pitchFamily="34" charset="0"/>
                <a:ea typeface="ＭＳ Ｐゴシック" pitchFamily="-108" charset="-128"/>
              </a:rPr>
              <a:t> Service Expansion Program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D67E6C-7244-4AA3-9ADB-50A7C31350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16392" name="Object 8"/>
          <p:cNvGraphicFramePr>
            <a:graphicFrameLocks noChangeAspect="1"/>
          </p:cNvGraphicFramePr>
          <p:nvPr/>
        </p:nvGraphicFramePr>
        <p:xfrm>
          <a:off x="204788" y="1219200"/>
          <a:ext cx="8734425" cy="5334000"/>
        </p:xfrm>
        <a:graphic>
          <a:graphicData uri="http://schemas.openxmlformats.org/presentationml/2006/ole">
            <p:oleObj spid="_x0000_s16392" name="Worksheet" r:id="rId3" imgW="8734349" imgH="506730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914401"/>
          </a:xfrm>
        </p:spPr>
        <p:txBody>
          <a:bodyPr/>
          <a:lstStyle/>
          <a:p>
            <a:pPr algn="ctr"/>
            <a:r>
              <a:rPr lang="en-US" dirty="0" smtClean="0">
                <a:latin typeface="Century Gothic" pitchFamily="34" charset="0"/>
                <a:ea typeface="ＭＳ Ｐゴシック" pitchFamily="-108" charset="-128"/>
              </a:rPr>
              <a:t>Grade Crossing Safety Enhancements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D67E6C-7244-4AA3-9ADB-50A7C31350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17419" name="Object 11"/>
          <p:cNvGraphicFramePr>
            <a:graphicFrameLocks noChangeAspect="1"/>
          </p:cNvGraphicFramePr>
          <p:nvPr/>
        </p:nvGraphicFramePr>
        <p:xfrm>
          <a:off x="163285" y="1284515"/>
          <a:ext cx="8763000" cy="5334000"/>
        </p:xfrm>
        <a:graphic>
          <a:graphicData uri="http://schemas.openxmlformats.org/presentationml/2006/ole">
            <p:oleObj spid="_x0000_s17419" name="Worksheet" r:id="rId3" imgW="9944100" imgH="6762902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  <a:ea typeface="ＭＳ Ｐゴシック" pitchFamily="-108" charset="-128"/>
              </a:rPr>
              <a:t>Station Improvements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D67E6C-7244-4AA3-9ADB-50A7C31350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113211" y="1500186"/>
          <a:ext cx="8839200" cy="4602107"/>
        </p:xfrm>
        <a:graphic>
          <a:graphicData uri="http://schemas.openxmlformats.org/presentationml/2006/ole">
            <p:oleObj spid="_x0000_s18440" name="Worksheet" r:id="rId3" imgW="12258751" imgH="5124602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  <a:ea typeface="ＭＳ Ｐゴシック" pitchFamily="-108" charset="-128"/>
              </a:rPr>
              <a:t>LOSSAN Grade Separation Projects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D67E6C-7244-4AA3-9ADB-50A7C31350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152400" y="1397000"/>
          <a:ext cx="8839200" cy="5156200"/>
        </p:xfrm>
        <a:graphic>
          <a:graphicData uri="http://schemas.openxmlformats.org/presentationml/2006/ole">
            <p:oleObj spid="_x0000_s19459" name="Worksheet" r:id="rId3" imgW="9220200" imgH="6295949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1"/>
          </a:xfrm>
        </p:spPr>
        <p:txBody>
          <a:bodyPr/>
          <a:lstStyle/>
          <a:p>
            <a:r>
              <a:rPr lang="en-US" dirty="0" smtClean="0">
                <a:latin typeface="Century Gothic" pitchFamily="34" charset="0"/>
                <a:ea typeface="ＭＳ Ｐゴシック" pitchFamily="-108" charset="-128"/>
              </a:rPr>
              <a:t>Anaheim Regional Transportation Intermodal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D67E6C-7244-4AA3-9ADB-50A7C313505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252413" y="1316784"/>
          <a:ext cx="8434387" cy="5347048"/>
        </p:xfrm>
        <a:graphic>
          <a:graphicData uri="http://schemas.openxmlformats.org/presentationml/2006/ole">
            <p:oleObj spid="_x0000_s25605" name="Worksheet" r:id="rId3" imgW="8639251" imgH="5476951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  <a:ea typeface="ＭＳ Ｐゴシック" pitchFamily="-108" charset="-128"/>
              </a:rPr>
              <a:t>Go Local Fixed-</a:t>
            </a:r>
            <a:r>
              <a:rPr lang="en-US" dirty="0" err="1" smtClean="0">
                <a:latin typeface="Century Gothic" pitchFamily="34" charset="0"/>
                <a:ea typeface="ＭＳ Ｐゴシック" pitchFamily="-108" charset="-128"/>
              </a:rPr>
              <a:t>Guideway</a:t>
            </a:r>
            <a:r>
              <a:rPr lang="en-US" dirty="0" smtClean="0">
                <a:latin typeface="Century Gothic" pitchFamily="34" charset="0"/>
                <a:ea typeface="ＭＳ Ｐゴシック" pitchFamily="-108" charset="-128"/>
              </a:rPr>
              <a:t> Program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D67E6C-7244-4AA3-9ADB-50A7C313505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188623" y="1396999"/>
          <a:ext cx="8498177" cy="5324475"/>
        </p:xfrm>
        <a:graphic>
          <a:graphicData uri="http://schemas.openxmlformats.org/presentationml/2006/ole">
            <p:oleObj spid="_x0000_s20484" name="Worksheet" r:id="rId3" imgW="9591751" imgH="739140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  <a:ea typeface="ＭＳ Ｐゴシック" pitchFamily="-108" charset="-128"/>
              </a:rPr>
              <a:t>Facilities Engineering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D67E6C-7244-4AA3-9ADB-50A7C313505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152400" y="1219200"/>
          <a:ext cx="8839200" cy="5238750"/>
        </p:xfrm>
        <a:graphic>
          <a:graphicData uri="http://schemas.openxmlformats.org/presentationml/2006/ole">
            <p:oleObj spid="_x0000_s21507" name="Worksheet" r:id="rId3" imgW="8639251" imgH="605790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nal Template - D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Final Template - D.pps</Template>
  <TotalTime>321</TotalTime>
  <Words>37</Words>
  <Application>Microsoft Office PowerPoint</Application>
  <PresentationFormat>On-screen Show (4:3)</PresentationFormat>
  <Paragraphs>15</Paragraphs>
  <Slides>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Final Template - D</vt:lpstr>
      <vt:lpstr>Worksheet</vt:lpstr>
      <vt:lpstr>Rail and Facilities Program Update</vt:lpstr>
      <vt:lpstr>Metrolink Service Expansion Program</vt:lpstr>
      <vt:lpstr>Grade Crossing Safety Enhancements</vt:lpstr>
      <vt:lpstr>Station Improvements</vt:lpstr>
      <vt:lpstr>LOSSAN Grade Separation Projects</vt:lpstr>
      <vt:lpstr>Anaheim Regional Transportation Intermodal Center</vt:lpstr>
      <vt:lpstr>Go Local Fixed-Guideway Program</vt:lpstr>
      <vt:lpstr>Facilities Engineering</vt:lpstr>
    </vt:vector>
  </TitlesOfParts>
  <Company>OCTA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Renewed M Web Portal Improvements Underway</dc:title>
  <dc:creator>Ryan Armstrong</dc:creator>
  <cp:lastModifiedBy>jlemaster</cp:lastModifiedBy>
  <cp:revision>59</cp:revision>
  <dcterms:created xsi:type="dcterms:W3CDTF">2009-07-22T20:28:11Z</dcterms:created>
  <dcterms:modified xsi:type="dcterms:W3CDTF">2010-10-11T20:52:57Z</dcterms:modified>
</cp:coreProperties>
</file>