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sldIdLst>
    <p:sldId id="256" r:id="rId5"/>
    <p:sldId id="259" r:id="rId6"/>
    <p:sldId id="262" r:id="rId7"/>
    <p:sldId id="265" r:id="rId8"/>
    <p:sldId id="266" r:id="rId9"/>
    <p:sldId id="267" r:id="rId10"/>
    <p:sldId id="268" r:id="rId11"/>
    <p:sldId id="270" r:id="rId12"/>
    <p:sldId id="273" r:id="rId13"/>
    <p:sldId id="274" r:id="rId14"/>
    <p:sldId id="275" r:id="rId15"/>
    <p:sldId id="277" r:id="rId16"/>
    <p:sldId id="278" r:id="rId17"/>
    <p:sldId id="271" r:id="rId18"/>
    <p:sldId id="263"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Ching" initials="FC" lastIdx="1" clrIdx="0">
    <p:extLst>
      <p:ext uri="{19B8F6BF-5375-455C-9EA6-DF929625EA0E}">
        <p15:presenceInfo xmlns:p15="http://schemas.microsoft.com/office/powerpoint/2012/main" userId="Francesca Ching" providerId="None"/>
      </p:ext>
    </p:extLst>
  </p:cmAuthor>
  <p:cmAuthor id="2" name="Jonathan Lee" initials="JL" lastIdx="16" clrIdx="1">
    <p:extLst>
      <p:ext uri="{19B8F6BF-5375-455C-9EA6-DF929625EA0E}">
        <p15:presenceInfo xmlns:p15="http://schemas.microsoft.com/office/powerpoint/2012/main" userId="S::jlee2@octa.net::850a92d1-8b62-430c-852b-98c9217a1d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08381"/>
    <a:srgbClr val="1E6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67450" autoAdjust="0"/>
  </p:normalViewPr>
  <p:slideViewPr>
    <p:cSldViewPr snapToGrid="0" snapToObjects="1">
      <p:cViewPr varScale="1">
        <p:scale>
          <a:sx n="85" d="100"/>
          <a:sy n="85" d="100"/>
        </p:scale>
        <p:origin x="1554" y="96"/>
      </p:cViewPr>
      <p:guideLst/>
    </p:cSldViewPr>
  </p:slideViewPr>
  <p:notesTextViewPr>
    <p:cViewPr>
      <p:scale>
        <a:sx n="75" d="100"/>
        <a:sy n="75" d="100"/>
      </p:scale>
      <p:origin x="0" y="0"/>
    </p:cViewPr>
  </p:notesTextViewPr>
  <p:notesViewPr>
    <p:cSldViewPr snapToGrid="0" snapToObjects="1">
      <p:cViewPr varScale="1">
        <p:scale>
          <a:sx n="85" d="100"/>
          <a:sy n="85" d="100"/>
        </p:scale>
        <p:origin x="384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a:p>
        </p:txBody>
      </p:sp>
      <p:sp>
        <p:nvSpPr>
          <p:cNvPr id="8" name="Slide Number Placeholder 7">
            <a:extLst>
              <a:ext uri="{FF2B5EF4-FFF2-40B4-BE49-F238E27FC236}">
                <a16:creationId xmlns:a16="http://schemas.microsoft.com/office/drawing/2014/main" id="{476E3DE8-6861-4D39-A94A-DFD086AD3136}"/>
              </a:ext>
            </a:extLst>
          </p:cNvPr>
          <p:cNvSpPr>
            <a:spLocks noGrp="1"/>
          </p:cNvSpPr>
          <p:nvPr>
            <p:ph type="sldNum" sz="quarter" idx="5"/>
          </p:nvPr>
        </p:nvSpPr>
        <p:spPr>
          <a:xfrm>
            <a:off x="3970339" y="8829676"/>
            <a:ext cx="3038475" cy="466726"/>
          </a:xfrm>
          <a:prstGeom prst="rect">
            <a:avLst/>
          </a:prstGeom>
        </p:spPr>
        <p:txBody>
          <a:bodyPr vert="horz" lIns="91439" tIns="45719" rIns="91439" bIns="45719" rtlCol="0" anchor="b"/>
          <a:lstStyle>
            <a:lvl1pPr algn="r">
              <a:defRPr sz="1200"/>
            </a:lvl1pPr>
          </a:lstStyle>
          <a:p>
            <a:fld id="{C585CE50-93BD-4C22-B37B-42394B0DB34F}" type="slidenum">
              <a:rPr lang="en-US" smtClean="0"/>
              <a:t>‹#›</a:t>
            </a:fld>
            <a:endParaRPr lang="en-US"/>
          </a:p>
        </p:txBody>
      </p:sp>
    </p:spTree>
    <p:extLst>
      <p:ext uri="{BB962C8B-B14F-4D97-AF65-F5344CB8AC3E}">
        <p14:creationId xmlns:p14="http://schemas.microsoft.com/office/powerpoint/2010/main" val="87111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r>
              <a:rPr lang="en-US" dirty="0"/>
              <a:t>Good morning Chair XXXX and members of the XXXXXX.</a:t>
            </a:r>
          </a:p>
          <a:p>
            <a:endParaRPr lang="en-US" dirty="0"/>
          </a:p>
          <a:p>
            <a:r>
              <a:rPr lang="en-US" dirty="0"/>
              <a:t>My name is Tami Warren and I am the Manager of the Measure M Program Management Office.</a:t>
            </a:r>
          </a:p>
          <a:p>
            <a:endParaRPr lang="en-US" dirty="0"/>
          </a:p>
          <a:p>
            <a:r>
              <a:rPr lang="en-US" dirty="0"/>
              <a:t>As you know, Measure M provides funding for a broad range of freeway, transit, streets and roads, and environmental programs. </a:t>
            </a:r>
          </a:p>
          <a:p>
            <a:endParaRPr lang="en-US" dirty="0"/>
          </a:p>
          <a:p>
            <a:r>
              <a:rPr lang="en-US" dirty="0"/>
              <a:t>The M2 Ordinance No. 3 outlines OCTA’s “contract” with the voters and includes a number of safeguards including the requirement to produce quarterly progress reports. </a:t>
            </a:r>
          </a:p>
          <a:p>
            <a:endParaRPr lang="en-US" dirty="0"/>
          </a:p>
          <a:p>
            <a:r>
              <a:rPr lang="en-US" dirty="0"/>
              <a:t>Staff has prepared a Measure M2 quarterly progress report for the period of January 2020 through March 2020 that will highlight the progress on Measure M2 projects and programs. </a:t>
            </a:r>
            <a:endParaRPr lang="en-US" dirty="0">
              <a:cs typeface="Helvetica Neue"/>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also want to note that we are currently going through unprecedented times as a result of the coronavirus (COVID-19) pandemic which has seen impacts in several of our programs. I will be these impacts later in this presentation.</a:t>
            </a:r>
          </a:p>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1</a:t>
            </a:fld>
            <a:endParaRPr lang="en-US" dirty="0"/>
          </a:p>
        </p:txBody>
      </p:sp>
    </p:spTree>
    <p:extLst>
      <p:ext uri="{BB962C8B-B14F-4D97-AF65-F5344CB8AC3E}">
        <p14:creationId xmlns:p14="http://schemas.microsoft.com/office/powerpoint/2010/main" val="1758898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pPr marL="171448" marR="0" lvl="0" indent="-171448" algn="l" defTabSz="9143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April 13, 2020, the cities of Santa Ana and Stanton were found by the Board to be eligible again to receive M2 net revenues. All suspended payments been disbursed. This concluded the action taken on May 13, 2019, when the Board found the cities ineligible and suspended M2 funding allocations and disbursements until confirmation by audit of compliance and subsequent Board action. OCTA expedited the review efforts and on March 23, 2020, OCTA staff presented FY 2018-19 audit results for the cities of Santa Ana and Stanton, which verified that both cities met their FY 2018-19 MOE requirement including the additional MOE expenditures to make up for the shortfall identified in the FY 2017-18 audit.</a:t>
            </a: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85B56B9-487F-D746-82F7-C47BF21AEF15}" type="slidenum">
              <a:rPr lang="en-US" smtClean="0"/>
              <a:t>10</a:t>
            </a:fld>
            <a:endParaRPr lang="en-US"/>
          </a:p>
        </p:txBody>
      </p:sp>
    </p:spTree>
    <p:extLst>
      <p:ext uri="{BB962C8B-B14F-4D97-AF65-F5344CB8AC3E}">
        <p14:creationId xmlns:p14="http://schemas.microsoft.com/office/powerpoint/2010/main" val="2903599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Traffic volume reduction on freeways due to the stay-at-home order have allowed for increased productivity of construction work on essential projects. Construction crews are working under direction from OCTA and Caltrans to take advantage of more daytime lane closures and extended nighttime work windows. On the I-405 project between SR-73 and I-605, it is estimated that these extended closures have provided more than 4,800 additional work hours for contractor productivity. Daytime closures has lessened now, given that traffic levels are increasing again – extended night closures continue.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date, no substantial COVID-19 risks in construction material supply chain and subcontractor labor availability have surfaced. However, some material and product suppliers and subcontractors have submitted advance notice of potential material and supply delays.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ROW acquisition processes and utility relocation issues are beginning to surface. ROW acquisition offers to owners, associated discussions, negotiations, and meetings are impacted by business closures and availability of owners and attorneys. There are also impacts due to court closures, filing and service delays, potential temporary easement timeline expirations, land and business valuation challenges, and appraisal and site inspection issues.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Utility relocations have also been affected as utility companies are unable to schedule energy shut off during this pandemic.</a:t>
            </a:r>
            <a:endParaRPr lang="en-US" dirty="0"/>
          </a:p>
        </p:txBody>
      </p:sp>
      <p:sp>
        <p:nvSpPr>
          <p:cNvPr id="4" name="Slide Number Placeholder 3"/>
          <p:cNvSpPr>
            <a:spLocks noGrp="1"/>
          </p:cNvSpPr>
          <p:nvPr>
            <p:ph type="sldNum" sz="quarter" idx="5"/>
          </p:nvPr>
        </p:nvSpPr>
        <p:spPr/>
        <p:txBody>
          <a:bodyPr/>
          <a:lstStyle/>
          <a:p>
            <a:fld id="{C585CE50-93BD-4C22-B37B-42394B0DB34F}" type="slidenum">
              <a:rPr lang="en-US" smtClean="0"/>
              <a:t>11</a:t>
            </a:fld>
            <a:endParaRPr lang="en-US"/>
          </a:p>
        </p:txBody>
      </p:sp>
    </p:spTree>
    <p:extLst>
      <p:ext uri="{BB962C8B-B14F-4D97-AF65-F5344CB8AC3E}">
        <p14:creationId xmlns:p14="http://schemas.microsoft.com/office/powerpoint/2010/main" val="229636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pPr marL="0" indent="0">
              <a:buFont typeface="Arial" panose="020B0604020202020204" pitchFamily="34" charset="0"/>
              <a:buNone/>
            </a:pPr>
            <a:r>
              <a:rPr lang="en-US" dirty="0"/>
              <a:t>Streets and Roads</a:t>
            </a:r>
          </a:p>
          <a:p>
            <a:pPr marL="171450" indent="-171450">
              <a:buFont typeface="Arial" panose="020B0604020202020204" pitchFamily="34" charset="0"/>
              <a:buChar char="•"/>
            </a:pPr>
            <a:r>
              <a:rPr lang="en-US" dirty="0"/>
              <a:t>Due to COVID-19, Staff reopened and extended the timeline for semi-annual review period in late March. This allowed local jurisdictions an additional opportunity to review and assess their local projects and funds to submit requests for project adjustments and timely use of funds extensions due to COVID-19.  Eligible timely use of funds requests, including other eligible requests related to COVID-19 will be presented at the August Board meeting.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Transit:</a:t>
            </a:r>
          </a:p>
          <a:p>
            <a:pPr marL="171450" indent="-171450">
              <a:buFont typeface="Arial" panose="020B0604020202020204" pitchFamily="34" charset="0"/>
              <a:buChar char="•"/>
            </a:pPr>
            <a:r>
              <a:rPr lang="en-US" dirty="0"/>
              <a:t>Travel patterns have also affected Metrolink operations with ridership down by 90 percent as of April 2020, when compared to 2019.</a:t>
            </a:r>
          </a:p>
          <a:p>
            <a:pPr marL="171450" indent="-171450">
              <a:buFont typeface="Arial" panose="020B0604020202020204" pitchFamily="34" charset="0"/>
              <a:buChar char="•"/>
            </a:pPr>
            <a:r>
              <a:rPr lang="en-US" dirty="0"/>
              <a:t>Metrolink implemented a 30 percent service reduction on March 26, 2020 and continues to provide vital transportation services for essential trips.</a:t>
            </a:r>
          </a:p>
          <a:p>
            <a:pPr marL="171450" indent="-171450">
              <a:buFont typeface="Arial" panose="020B0604020202020204" pitchFamily="34" charset="0"/>
              <a:buChar char="•"/>
            </a:pPr>
            <a:r>
              <a:rPr lang="en-US" dirty="0"/>
              <a:t>Metrolink is working with partner agencies to develop a recovery plan framework and ridership recovery scenarios.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Additional Work Windows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stay-at-home order has allowed for increased productivity for the Laguna Niguel to San Juan Capistrano Passing Siding Project and OC Streetcar Project. The reduced rail service and cancelled weekend services has allowed the contractor to work on reconstruction of the private railroad crossing site near Saddleback Church. The OC Streetcar Project has also taken advantage of lower traffic volumes to use daytime street closures for storm drain and water line installation while many downtown businesses are closed.</a:t>
            </a:r>
            <a:endParaRPr lang="en-US" dirty="0"/>
          </a:p>
        </p:txBody>
      </p:sp>
      <p:sp>
        <p:nvSpPr>
          <p:cNvPr id="4" name="Slide Number Placeholder 3"/>
          <p:cNvSpPr>
            <a:spLocks noGrp="1"/>
          </p:cNvSpPr>
          <p:nvPr>
            <p:ph type="sldNum" sz="quarter" idx="5"/>
          </p:nvPr>
        </p:nvSpPr>
        <p:spPr/>
        <p:txBody>
          <a:bodyPr/>
          <a:lstStyle/>
          <a:p>
            <a:fld id="{C585CE50-93BD-4C22-B37B-42394B0DB34F}" type="slidenum">
              <a:rPr lang="en-US" smtClean="0"/>
              <a:t>12</a:t>
            </a:fld>
            <a:endParaRPr lang="en-US"/>
          </a:p>
        </p:txBody>
      </p:sp>
    </p:spTree>
    <p:extLst>
      <p:ext uri="{BB962C8B-B14F-4D97-AF65-F5344CB8AC3E}">
        <p14:creationId xmlns:p14="http://schemas.microsoft.com/office/powerpoint/2010/main" val="168587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pPr marL="0" indent="0">
              <a:buFont typeface="Arial" panose="020B0604020202020204" pitchFamily="34" charset="0"/>
              <a:buNone/>
            </a:pPr>
            <a:r>
              <a:rPr lang="en-US" dirty="0"/>
              <a:t>Transit</a:t>
            </a:r>
          </a:p>
          <a:p>
            <a:pPr marL="171450" indent="-171450">
              <a:buFont typeface="Arial" panose="020B0604020202020204" pitchFamily="34" charset="0"/>
              <a:buChar char="•"/>
            </a:pPr>
            <a:r>
              <a:rPr lang="en-US" dirty="0"/>
              <a:t>Due to COVID-19, many local jurisdictions have altered or suspended their transportation programs that meet the needs of seniors in the communities through the Senior Mobility Program. In May, OCTA staff was notified that one transit service provider serving multiple cities (Keolis), will cease operations in Orange Cunty effective May 31, 2020.  An item was presented to the Board on May 22, 2020 to allow for service continuity in the short-term.</a:t>
            </a:r>
          </a:p>
          <a:p>
            <a:pPr marL="171450" indent="-171450">
              <a:buFont typeface="Arial" panose="020B0604020202020204" pitchFamily="34" charset="0"/>
              <a:buChar char="•"/>
            </a:pPr>
            <a:r>
              <a:rPr lang="en-US" dirty="0"/>
              <a:t>Services under the community-based transit circulator program have also been suspended as-stay at-home orders are in place.</a:t>
            </a:r>
          </a:p>
          <a:p>
            <a:pPr marL="171450" indent="-171450">
              <a:buFont typeface="Arial" panose="020B0604020202020204" pitchFamily="34" charset="0"/>
              <a:buChar char="•"/>
            </a:pPr>
            <a:r>
              <a:rPr lang="en-US" dirty="0"/>
              <a:t>As mentioned previously in the streets and roads section, the timely use of funds requirement to expend M2 funds may also affect M2 transit programs that are delayed or temporarily suspended. Staff will monitor the situation and report to the Board as appropriate.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M2 MOE</a:t>
            </a:r>
          </a:p>
          <a:p>
            <a:pPr marL="171450" indent="-171450">
              <a:buFont typeface="Arial" panose="020B0604020202020204" pitchFamily="34" charset="0"/>
              <a:buChar char="•"/>
            </a:pPr>
            <a:r>
              <a:rPr lang="en-US" dirty="0"/>
              <a:t>To proactively address impacts that COVID-19 will have on local jurisdiction general fund revenue sources, and amendment to Ordinance No. 3 was initiated on May 11, 2020. A component of eligibility in the Ordinance is the MOE requirement, which is the amount local jurisdictions spend on general fund revenues for streets and roads purposes. The intent is to ensure that M2 revenues do not supplant funding for streets and roads that a local jurisdiction was previously spending. The amendment will temporarily adjust the MOE requirement for local jurisdictions in FY-19-20 and FY-20-21. A public hearing at which the Board will consider adopting the amendment to Ordinance No. 3 has been set for June 22, 2020.</a:t>
            </a:r>
          </a:p>
        </p:txBody>
      </p:sp>
      <p:sp>
        <p:nvSpPr>
          <p:cNvPr id="4" name="Slide Number Placeholder 3"/>
          <p:cNvSpPr>
            <a:spLocks noGrp="1"/>
          </p:cNvSpPr>
          <p:nvPr>
            <p:ph type="sldNum" sz="quarter" idx="5"/>
          </p:nvPr>
        </p:nvSpPr>
        <p:spPr/>
        <p:txBody>
          <a:bodyPr/>
          <a:lstStyle/>
          <a:p>
            <a:fld id="{C585CE50-93BD-4C22-B37B-42394B0DB34F}" type="slidenum">
              <a:rPr lang="en-US" smtClean="0"/>
              <a:t>13</a:t>
            </a:fld>
            <a:endParaRPr lang="en-US"/>
          </a:p>
        </p:txBody>
      </p:sp>
    </p:spTree>
    <p:extLst>
      <p:ext uri="{BB962C8B-B14F-4D97-AF65-F5344CB8AC3E}">
        <p14:creationId xmlns:p14="http://schemas.microsoft.com/office/powerpoint/2010/main" val="398135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r>
              <a:rPr lang="en-US" dirty="0"/>
              <a:t>At the Board’s direction, OCTA contracts with two local economists to monitor and analyze key early warning indicators affecting the construction market. </a:t>
            </a:r>
            <a:r>
              <a:rPr lang="en-US" sz="1200" b="0" i="0" u="none" strike="noStrike" kern="1200" baseline="0" dirty="0">
                <a:solidFill>
                  <a:schemeClr val="tx1"/>
                </a:solidFill>
                <a:latin typeface="+mn-lt"/>
                <a:ea typeface="+mn-ea"/>
                <a:cs typeface="+mn-cs"/>
              </a:rPr>
              <a:t>The information is incorporated in a cost pressure index model to identify potential cost risk factors on M2 project delivery. The results of the analysis were presented to the Board on October 28, 2019, and identified that OCTA will potentially experience a moderate cost environment of two to six percent inflation during 2020 through 2022. To reduce the potential risk of cost pressures, information from this analysis was incorporated into the M2 cashflow for the 2019 updated Next 10 Delivery Plan.</a:t>
            </a:r>
          </a:p>
          <a:p>
            <a:r>
              <a:rPr lang="en-US" sz="1200" b="0" i="0" u="none" strike="noStrike" kern="1200" baseline="0" dirty="0">
                <a:solidFill>
                  <a:schemeClr val="tx1"/>
                </a:solidFill>
                <a:latin typeface="+mn-lt"/>
                <a:ea typeface="+mn-ea"/>
                <a:cs typeface="+mn-cs"/>
              </a:rPr>
              <a:t>During the quarter, the consultant team completed an update of the cost pressure index model. The report was finalized prior to the novel coronavirus (COVID-19) being declared a pandemic by the World Health Organization on March 11, 2020. The update indicates reduced cost pressures from a range of two to six percent inflation to one to two percent inflation in 2021</a:t>
            </a:r>
          </a:p>
          <a:p>
            <a:r>
              <a:rPr lang="en-US" sz="1200" b="0" i="0" u="none" strike="noStrike" kern="1200" baseline="0" dirty="0">
                <a:solidFill>
                  <a:schemeClr val="tx1"/>
                </a:solidFill>
                <a:latin typeface="+mn-lt"/>
                <a:ea typeface="+mn-ea"/>
                <a:cs typeface="+mn-cs"/>
              </a:rPr>
              <a:t>and 2022. </a:t>
            </a:r>
          </a:p>
          <a:p>
            <a:r>
              <a:rPr lang="en-US" sz="1200" b="0" i="0" u="none" strike="noStrike" kern="1200" baseline="0" dirty="0">
                <a:solidFill>
                  <a:schemeClr val="tx1"/>
                </a:solidFill>
                <a:latin typeface="+mn-lt"/>
                <a:ea typeface="+mn-ea"/>
                <a:cs typeface="+mn-cs"/>
              </a:rPr>
              <a:t>There is a great deal of uncertainty regarding the extent of COVID-19 impacts on the construction market. Staff will continue to monitor impacts closely and update the Board as appropriate.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PMO annually reviews and updates an M2 ordinance Compliance Matrix, which is created to ensure that OCTA tracks compliance with all requirements in Ordinance No. 3. During the quarter, the annual review for January 1, 2019 to December 31, 2019, was completed by the PMO in coordination with the responsible OCTA points of contact. The matrix was shared with the Taxpayers Oversight Committee (TOC) Audit Subcommittee and with the full TOC on May 12, 2020 as an information item. </a:t>
            </a:r>
          </a:p>
          <a:p>
            <a:r>
              <a:rPr lang="en-US" sz="1200" b="0" i="0" u="none" strike="noStrike" kern="1200" baseline="0" dirty="0">
                <a:solidFill>
                  <a:schemeClr val="tx1"/>
                </a:solidFill>
                <a:latin typeface="+mn-lt"/>
                <a:ea typeface="+mn-ea"/>
                <a:cs typeface="+mn-cs"/>
              </a:rPr>
              <a:t>Ordinance No. 3 includes a requirement for a performance assessment to be conducted at least once every three years to evaluate OCTA’s efficiency and effectiveness in delivery of M2 as promised to the voters. The fourth of these performance assessments, covering the period of July 1, 2015 through June 30, 2019, was completed and presented to the Board on March 11, 2019. The final report on the status of action items from the eight recommendations for enhancements identified in the performance assessment was provided to the Regional Planning and Highways (RPH) Committee on January 6, 2020, and to</a:t>
            </a:r>
          </a:p>
          <a:p>
            <a:r>
              <a:rPr lang="en-US" sz="1200" b="0" i="0" u="none" strike="noStrike" kern="1200" baseline="0" dirty="0">
                <a:solidFill>
                  <a:schemeClr val="tx1"/>
                </a:solidFill>
                <a:latin typeface="+mn-lt"/>
                <a:ea typeface="+mn-ea"/>
                <a:cs typeface="+mn-cs"/>
              </a:rPr>
              <a:t>the Board on January 13, 2020. There are no outstanding action items.</a:t>
            </a:r>
          </a:p>
          <a:p>
            <a:endParaRPr lang="en-US" sz="1200" b="0" i="0" u="none" strike="noStrike" kern="1200" baseline="0" dirty="0">
              <a:solidFill>
                <a:schemeClr val="tx1"/>
              </a:solidFill>
              <a:latin typeface="+mn-lt"/>
              <a:ea typeface="+mn-ea"/>
              <a:cs typeface="+mn-cs"/>
            </a:endParaRPr>
          </a:p>
          <a:p>
            <a:r>
              <a:rPr lang="en-US" dirty="0"/>
              <a:t>Sales Tax Revenue Forecast review/Next 10 Update – Staff is working with Finance to review the sales tax revenue forecast and will analyze year end revenues received. A Next 10 update is planned for November to incorporate the new forecast. </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14</a:t>
            </a:fld>
            <a:endParaRPr lang="en-US"/>
          </a:p>
        </p:txBody>
      </p:sp>
    </p:spTree>
    <p:extLst>
      <p:ext uri="{BB962C8B-B14F-4D97-AF65-F5344CB8AC3E}">
        <p14:creationId xmlns:p14="http://schemas.microsoft.com/office/powerpoint/2010/main" val="426830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15</a:t>
            </a:fld>
            <a:endParaRPr lang="en-US"/>
          </a:p>
        </p:txBody>
      </p:sp>
    </p:spTree>
    <p:extLst>
      <p:ext uri="{BB962C8B-B14F-4D97-AF65-F5344CB8AC3E}">
        <p14:creationId xmlns:p14="http://schemas.microsoft.com/office/powerpoint/2010/main" val="147892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r>
              <a:rPr lang="en-US" b="1" dirty="0"/>
              <a:t>Overview</a:t>
            </a:r>
          </a:p>
          <a:p>
            <a:endParaRPr lang="en-US" dirty="0"/>
          </a:p>
          <a:p>
            <a:r>
              <a:rPr lang="en-US" dirty="0"/>
              <a:t>The M2 Quarterly Report is designed to provide transparency and be easy to navigate. </a:t>
            </a:r>
          </a:p>
          <a:p>
            <a:endParaRPr lang="en-US" dirty="0"/>
          </a:p>
          <a:p>
            <a:r>
              <a:rPr lang="en-US" dirty="0"/>
              <a:t>The report highlights the progress on</a:t>
            </a:r>
          </a:p>
          <a:p>
            <a:pPr marL="174704" indent="-174704">
              <a:buFont typeface="Arial" panose="020B0604020202020204" pitchFamily="34" charset="0"/>
              <a:buChar char="•"/>
            </a:pPr>
            <a:r>
              <a:rPr lang="en-US" dirty="0"/>
              <a:t>All Measure M2 projects and programs, including safeguards</a:t>
            </a:r>
          </a:p>
          <a:p>
            <a:pPr marL="174704" indent="-174704" defTabSz="931752">
              <a:buFont typeface="Arial" panose="020B0604020202020204" pitchFamily="34" charset="0"/>
              <a:buChar char="•"/>
              <a:defRPr/>
            </a:pPr>
            <a:r>
              <a:rPr lang="en-US" baseline="0" dirty="0"/>
              <a:t>Provides progress on the Board adopted updated-Next 10 Plan deliverables and their RISKS</a:t>
            </a:r>
            <a:endParaRPr lang="en-US" dirty="0"/>
          </a:p>
          <a:p>
            <a:pPr marL="174704" indent="-174704">
              <a:buFont typeface="Arial" panose="020B0604020202020204" pitchFamily="34" charset="0"/>
              <a:buChar char="•"/>
            </a:pPr>
            <a:r>
              <a:rPr lang="en-US" baseline="0" dirty="0"/>
              <a:t>M2 revenue and expenditure actuals</a:t>
            </a:r>
          </a:p>
          <a:p>
            <a:pPr marL="174704" indent="-174704">
              <a:buFont typeface="Arial" panose="020B0604020202020204" pitchFamily="34" charset="0"/>
              <a:buChar char="•"/>
            </a:pPr>
            <a:r>
              <a:rPr lang="en-US" baseline="0" dirty="0"/>
              <a:t>Budget and schedule information from Capital Programs and includes M2 program projects and local jurisdiction allocations</a:t>
            </a:r>
          </a:p>
          <a:p>
            <a:pPr marL="174704" indent="-174704">
              <a:buFont typeface="Arial" panose="020B0604020202020204" pitchFamily="34" charset="0"/>
              <a:buChar char="•"/>
            </a:pPr>
            <a:r>
              <a:rPr lang="en-US" baseline="0" dirty="0"/>
              <a:t>Existing challenges of project and program delivery</a:t>
            </a:r>
            <a:endParaRPr lang="en-US" dirty="0"/>
          </a:p>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2</a:t>
            </a:fld>
            <a:endParaRPr lang="en-US"/>
          </a:p>
        </p:txBody>
      </p:sp>
    </p:spTree>
    <p:extLst>
      <p:ext uri="{BB962C8B-B14F-4D97-AF65-F5344CB8AC3E}">
        <p14:creationId xmlns:p14="http://schemas.microsoft.com/office/powerpoint/2010/main" val="171942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r>
              <a:rPr lang="en-US" sz="900" b="1" dirty="0"/>
              <a:t>The M2 Freeway Program, which previously consisted of 27 projects or project segments, now has 30 projects or project segments to be delivered by 2041. Two projects, the I-5 between I-405 and SR-55 (Project B) has now been broken into two segments and SR-91 between SR-57 and SR-55 (Project I) has been broken into three segments. Segmenting takes place to provide more opportunity for bidders to increase competition. While the new segment count will be tracked at 30, the increase does not change the overall commitment detailed in the plan. </a:t>
            </a:r>
          </a:p>
          <a:p>
            <a:endParaRPr lang="en-US" sz="900" b="1" dirty="0"/>
          </a:p>
          <a:p>
            <a:r>
              <a:rPr lang="en-US" sz="900" b="1" dirty="0"/>
              <a:t>	</a:t>
            </a:r>
            <a:r>
              <a:rPr lang="en-US" sz="900" b="1" u="sng" dirty="0"/>
              <a:t>Completed Projects</a:t>
            </a:r>
            <a:r>
              <a:rPr lang="en-US" sz="900" dirty="0"/>
              <a:t> </a:t>
            </a:r>
          </a:p>
          <a:p>
            <a:pPr defTabSz="914389">
              <a:defRPr/>
            </a:pPr>
            <a:r>
              <a:rPr lang="en-US" sz="900" dirty="0"/>
              <a:t>C	I‐5 ‐ Vista Hermosa to PCH			</a:t>
            </a:r>
            <a:r>
              <a:rPr lang="en-US" sz="900" b="1" dirty="0"/>
              <a:t>$75.31</a:t>
            </a:r>
          </a:p>
          <a:p>
            <a:pPr defTabSz="914389">
              <a:defRPr/>
            </a:pPr>
            <a:r>
              <a:rPr lang="en-US" sz="900" dirty="0"/>
              <a:t>C	I‐5 ‐ PCH to San Juan Creek Road		</a:t>
            </a:r>
            <a:r>
              <a:rPr lang="en-US" sz="900" b="1" dirty="0"/>
              <a:t>$74.29</a:t>
            </a:r>
          </a:p>
          <a:p>
            <a:pPr defTabSz="914389">
              <a:defRPr/>
            </a:pPr>
            <a:r>
              <a:rPr lang="en-US" sz="900" dirty="0"/>
              <a:t>C	I‐5 ‐ Avenida Pico to Vista Hermosa/Pico Interchange	</a:t>
            </a:r>
            <a:r>
              <a:rPr lang="en-US" sz="900" b="1" dirty="0"/>
              <a:t>$83.51</a:t>
            </a:r>
          </a:p>
          <a:p>
            <a:r>
              <a:rPr lang="en-US" sz="900" dirty="0"/>
              <a:t>D	I‐5 ‐ I‐5/Ortega Interchange			</a:t>
            </a:r>
            <a:r>
              <a:rPr lang="en-US" sz="900" b="1" dirty="0"/>
              <a:t>$78.24</a:t>
            </a:r>
          </a:p>
          <a:p>
            <a:r>
              <a:rPr lang="en-US" sz="900" dirty="0"/>
              <a:t>E  	SR‐22 ‐ Access Improvements at Euclid St 		M1  </a:t>
            </a:r>
          </a:p>
          <a:p>
            <a:r>
              <a:rPr lang="en-US" sz="900" dirty="0"/>
              <a:t>G	SR‐57 ‐ (NB) </a:t>
            </a:r>
            <a:r>
              <a:rPr lang="en-US" sz="900" dirty="0" err="1"/>
              <a:t>Orangethorpe</a:t>
            </a:r>
            <a:r>
              <a:rPr lang="en-US" sz="900" dirty="0"/>
              <a:t> to Yorba Linda		$</a:t>
            </a:r>
            <a:r>
              <a:rPr lang="en-US" sz="900" b="1" dirty="0"/>
              <a:t>52.30</a:t>
            </a:r>
          </a:p>
          <a:p>
            <a:r>
              <a:rPr lang="en-US" sz="900" dirty="0"/>
              <a:t>G	SR‐57 ‐ (NB) Katella to Lincoln		$</a:t>
            </a:r>
            <a:r>
              <a:rPr lang="en-US" sz="900" b="1" dirty="0"/>
              <a:t>37.99</a:t>
            </a:r>
            <a:endParaRPr lang="en-US" sz="900" dirty="0"/>
          </a:p>
          <a:p>
            <a:r>
              <a:rPr lang="en-US" sz="900" dirty="0"/>
              <a:t>G	SR‐57 ‐ (NB) Yorba Linda to Lambert		$</a:t>
            </a:r>
            <a:r>
              <a:rPr lang="en-US" sz="900" b="1" dirty="0"/>
              <a:t>54.13</a:t>
            </a:r>
          </a:p>
          <a:p>
            <a:r>
              <a:rPr lang="en-US" sz="900" dirty="0"/>
              <a:t>H	SR‐91 ‐ (WB) I‐5 to SR‐57 			$</a:t>
            </a:r>
            <a:r>
              <a:rPr lang="en-US" sz="900" b="1" dirty="0"/>
              <a:t>59.23</a:t>
            </a:r>
          </a:p>
          <a:p>
            <a:r>
              <a:rPr lang="en-US" sz="900" dirty="0"/>
              <a:t>I	SR‐91 ‐ (WB) Tustin Interchange to SR‐55		$</a:t>
            </a:r>
            <a:r>
              <a:rPr lang="en-US" sz="900" b="1" dirty="0"/>
              <a:t>42.47</a:t>
            </a:r>
          </a:p>
          <a:p>
            <a:r>
              <a:rPr lang="en-US" sz="900" dirty="0"/>
              <a:t>J	SR‐91 EB ‐ SR‐241 to SR‐71			$</a:t>
            </a:r>
            <a:r>
              <a:rPr lang="en-US" sz="900" b="1" dirty="0"/>
              <a:t>57.77</a:t>
            </a:r>
            <a:endParaRPr lang="en-US" sz="900" dirty="0"/>
          </a:p>
          <a:p>
            <a:r>
              <a:rPr lang="en-US" sz="900" dirty="0"/>
              <a:t>J	SR‐91 ‐ SR‐55 to SR‐241			$</a:t>
            </a:r>
            <a:r>
              <a:rPr lang="en-US" sz="900" b="1" dirty="0"/>
              <a:t>79.74</a:t>
            </a:r>
          </a:p>
          <a:p>
            <a:r>
              <a:rPr lang="en-US" sz="900" b="1" dirty="0"/>
              <a:t>			Sub Total</a:t>
            </a:r>
            <a:r>
              <a:rPr lang="en-US" sz="900" dirty="0"/>
              <a:t> </a:t>
            </a:r>
            <a:r>
              <a:rPr lang="en-US" sz="900" b="1" dirty="0"/>
              <a:t>$ 694.98</a:t>
            </a:r>
            <a:endParaRPr lang="en-US" sz="900" dirty="0"/>
          </a:p>
          <a:p>
            <a:pPr lvl="2"/>
            <a:r>
              <a:rPr lang="en-US" sz="900" b="1" u="sng" dirty="0"/>
              <a:t>In Construction</a:t>
            </a:r>
            <a:r>
              <a:rPr lang="en-US" sz="900" u="sng" dirty="0"/>
              <a:t> </a:t>
            </a:r>
          </a:p>
          <a:p>
            <a:r>
              <a:rPr lang="en-US" sz="900" dirty="0"/>
              <a:t>A	I‐5 ‐ SR‐55 to SR‐57			$</a:t>
            </a:r>
            <a:r>
              <a:rPr lang="en-US" sz="900" b="1" dirty="0"/>
              <a:t>41.48 </a:t>
            </a:r>
          </a:p>
          <a:p>
            <a:r>
              <a:rPr lang="en-US" sz="900" dirty="0"/>
              <a:t>K	I‐405 ‐ I‐605 to SR‐55			$</a:t>
            </a:r>
            <a:r>
              <a:rPr lang="en-US" sz="900" b="1" dirty="0"/>
              <a:t>1,425.00 </a:t>
            </a:r>
          </a:p>
          <a:p>
            <a:r>
              <a:rPr lang="en-US" sz="900" dirty="0"/>
              <a:t>K	I‐405 ‐ I‐605 to SR‐55 express lanes portion 		$</a:t>
            </a:r>
            <a:r>
              <a:rPr lang="en-US" sz="900" b="1" dirty="0"/>
              <a:t>475.00 </a:t>
            </a:r>
          </a:p>
          <a:p>
            <a:r>
              <a:rPr lang="en-US" sz="900" dirty="0"/>
              <a:t>C, D	I‐5 ‐ Oso Pkwy to Alicia Pkwy/La Paz Interchange	$</a:t>
            </a:r>
            <a:r>
              <a:rPr lang="en-US" sz="900" b="1" dirty="0"/>
              <a:t>203.07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C, D	I‐5 ‐ SR 73 to Oso Pkwy/Avery Interchange		$</a:t>
            </a:r>
            <a:r>
              <a:rPr lang="en-US" sz="900" b="1" dirty="0"/>
              <a:t>196.09 </a:t>
            </a:r>
          </a:p>
          <a:p>
            <a:endParaRPr lang="en-US" sz="900" b="1" dirty="0"/>
          </a:p>
          <a:p>
            <a:r>
              <a:rPr lang="en-US" sz="900" b="1" dirty="0"/>
              <a:t>			Sub Total</a:t>
            </a:r>
            <a:r>
              <a:rPr lang="en-US" sz="900" dirty="0"/>
              <a:t> </a:t>
            </a:r>
            <a:r>
              <a:rPr lang="en-US" sz="900" b="1" dirty="0"/>
              <a:t> $1,865.64 or $2,340.64 with $475 express lane portion</a:t>
            </a:r>
          </a:p>
          <a:p>
            <a:endParaRPr lang="en-US" sz="900" b="1" dirty="0"/>
          </a:p>
          <a:p>
            <a:r>
              <a:rPr lang="en-US" sz="900" b="1" dirty="0"/>
              <a:t>	</a:t>
            </a:r>
            <a:r>
              <a:rPr lang="en-US" sz="900" b="1" u="sng" dirty="0"/>
              <a:t>In Design</a:t>
            </a:r>
          </a:p>
          <a:p>
            <a:r>
              <a:rPr lang="en-US" sz="900" dirty="0"/>
              <a:t>C	I‐5 ‐ Alicia Parkway to El Toro Road	$</a:t>
            </a:r>
            <a:r>
              <a:rPr lang="en-US" sz="900" b="1" dirty="0"/>
              <a:t>184.10</a:t>
            </a:r>
          </a:p>
          <a:p>
            <a:r>
              <a:rPr lang="en-US" sz="900" dirty="0"/>
              <a:t>F	SR‐55 ‐ I‐405 to I‐5 		$</a:t>
            </a:r>
            <a:r>
              <a:rPr lang="en-US" sz="900" b="1" dirty="0"/>
              <a:t>410.93</a:t>
            </a:r>
          </a:p>
          <a:p>
            <a:r>
              <a:rPr lang="en-US" sz="900" b="0" dirty="0"/>
              <a:t>I	SR-91, SR-55 to Lakeview Av</a:t>
            </a:r>
            <a:r>
              <a:rPr lang="en-US" sz="900" b="0" i="0" dirty="0"/>
              <a:t>e.</a:t>
            </a:r>
            <a:r>
              <a:rPr lang="en-US" sz="900" b="1" dirty="0"/>
              <a:t>	$102.48</a:t>
            </a:r>
          </a:p>
          <a:p>
            <a:r>
              <a:rPr lang="en-US" sz="900" b="1" dirty="0"/>
              <a:t>			Sub Total</a:t>
            </a:r>
            <a:r>
              <a:rPr lang="en-US" sz="900" dirty="0"/>
              <a:t> </a:t>
            </a:r>
            <a:r>
              <a:rPr lang="en-US" sz="900" b="1" dirty="0"/>
              <a:t> $697.51</a:t>
            </a:r>
          </a:p>
          <a:p>
            <a:endParaRPr lang="en-US" sz="900" b="1" dirty="0"/>
          </a:p>
          <a:p>
            <a:r>
              <a:rPr lang="en-US" sz="900" b="1" dirty="0"/>
              <a:t>4 Construction + 3 Design = 1865.64 + 697.51 = 2,563.15 (round to 2.6 ok)</a:t>
            </a:r>
          </a:p>
          <a:p>
            <a:endParaRPr lang="en-US" sz="900" b="1" dirty="0"/>
          </a:p>
          <a:p>
            <a:r>
              <a:rPr lang="en-US" sz="900" b="1" dirty="0"/>
              <a:t>Shelf‐Ready Projects intended for Construction by 2026</a:t>
            </a:r>
            <a:r>
              <a:rPr lang="en-US"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B	I-5, I-405 to SR-55		</a:t>
            </a:r>
            <a:r>
              <a:rPr lang="en-US" sz="900" dirty="0">
                <a:highlight>
                  <a:srgbClr val="FFFF00"/>
                </a:highlight>
              </a:rPr>
              <a:t>$</a:t>
            </a:r>
            <a:r>
              <a:rPr lang="en-US" sz="900" b="1" dirty="0"/>
              <a:t>438.67</a:t>
            </a:r>
            <a:r>
              <a:rPr lang="en-US" sz="900" dirty="0">
                <a:highlight>
                  <a:srgbClr val="FFFF00"/>
                </a:highlight>
              </a:rPr>
              <a:t> </a:t>
            </a:r>
            <a:r>
              <a:rPr lang="en-US" sz="900" dirty="0"/>
              <a:t>(broken into 2 segments) </a:t>
            </a:r>
          </a:p>
          <a:p>
            <a:r>
              <a:rPr lang="en-US" sz="900" dirty="0"/>
              <a:t>F	SR-55, I-5 to SR-91		$</a:t>
            </a:r>
            <a:r>
              <a:rPr lang="en-US" sz="900" b="1" dirty="0"/>
              <a:t>122.43</a:t>
            </a:r>
          </a:p>
          <a:p>
            <a:r>
              <a:rPr lang="en-US" sz="900" dirty="0"/>
              <a:t>I	SR‐91, La Palma to SR-55		</a:t>
            </a:r>
            <a:r>
              <a:rPr lang="en-US" sz="900" b="1" dirty="0"/>
              <a:t>$223.14</a:t>
            </a:r>
          </a:p>
          <a:p>
            <a:r>
              <a:rPr lang="en-US" sz="900" dirty="0"/>
              <a:t>I	SR-91, Acacia St to La Palma		</a:t>
            </a:r>
            <a:r>
              <a:rPr lang="en-US" sz="900" b="1" dirty="0"/>
              <a:t>$109.68</a:t>
            </a:r>
          </a:p>
          <a:p>
            <a:r>
              <a:rPr lang="en-US" sz="900" dirty="0"/>
              <a:t>M	I-605 Interchange		$</a:t>
            </a:r>
            <a:r>
              <a:rPr lang="en-US" sz="900" b="1" dirty="0"/>
              <a:t>29.02</a:t>
            </a:r>
          </a:p>
          <a:p>
            <a:r>
              <a:rPr lang="en-US" sz="900" b="0" dirty="0"/>
              <a:t>L	I-405, I-5 to SR-55</a:t>
            </a:r>
            <a:r>
              <a:rPr lang="en-US" sz="900" b="1" dirty="0"/>
              <a:t>		$238.8</a:t>
            </a:r>
          </a:p>
          <a:p>
            <a:r>
              <a:rPr lang="en-US" sz="900" b="0" dirty="0"/>
              <a:t>D	I-5, El Toro Interchange	</a:t>
            </a:r>
            <a:r>
              <a:rPr lang="en-US" sz="900" b="1" dirty="0"/>
              <a:t>	$112.3</a:t>
            </a:r>
          </a:p>
          <a:p>
            <a:r>
              <a:rPr lang="en-US" sz="900" b="0" dirty="0"/>
              <a:t>G	SR-57, Orangewood to Katella</a:t>
            </a:r>
            <a:r>
              <a:rPr lang="en-US" sz="900" b="1" dirty="0"/>
              <a:t>	$67.8</a:t>
            </a:r>
          </a:p>
          <a:p>
            <a:r>
              <a:rPr lang="en-US" sz="900" b="0" dirty="0"/>
              <a:t>G	SR-57, Lambert to County	</a:t>
            </a:r>
            <a:r>
              <a:rPr lang="en-US" sz="900" b="1" dirty="0"/>
              <a:t>	$167.5</a:t>
            </a:r>
          </a:p>
          <a:p>
            <a:r>
              <a:rPr lang="en-US" sz="900" b="0" dirty="0"/>
              <a:t>J	SR-91, SR-241 to I-15</a:t>
            </a:r>
            <a:r>
              <a:rPr lang="en-US" sz="900" b="1" dirty="0"/>
              <a:t>		$292.5	</a:t>
            </a:r>
          </a:p>
          <a:p>
            <a:r>
              <a:rPr lang="en-US" sz="900" b="1" dirty="0"/>
              <a:t>			Sub Total</a:t>
            </a:r>
            <a:r>
              <a:rPr lang="en-US" sz="900" dirty="0"/>
              <a:t> </a:t>
            </a:r>
            <a:r>
              <a:rPr lang="en-US" sz="900" b="1" dirty="0"/>
              <a:t> $1,801.84</a:t>
            </a:r>
          </a:p>
          <a:p>
            <a:endParaRPr lang="en-US" sz="900" b="1" dirty="0"/>
          </a:p>
          <a:p>
            <a:r>
              <a:rPr lang="en-US" sz="900" b="1" dirty="0"/>
              <a:t>TOTAL: 694.48 +1865.64+ 697.51 + 1,801.84 = 5,059.47</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3</a:t>
            </a:fld>
            <a:endParaRPr lang="en-US"/>
          </a:p>
        </p:txBody>
      </p:sp>
    </p:spTree>
    <p:extLst>
      <p:ext uri="{BB962C8B-B14F-4D97-AF65-F5344CB8AC3E}">
        <p14:creationId xmlns:p14="http://schemas.microsoft.com/office/powerpoint/2010/main" val="211488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I-5, I-405 to SR-55 (Project B): </a:t>
            </a:r>
            <a:r>
              <a:rPr lang="en-US" u="none" dirty="0"/>
              <a:t>The environmental phase was completed on February 28, 2020. This project has been split into two segments, with the northerly segment between Yale Ave. and SR-55 design RFP anticipated to be released at the end of this month (June 22).</a:t>
            </a:r>
            <a:endParaRPr lang="en-US"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I-5/El Toro Interchange (Project D)</a:t>
            </a:r>
            <a:r>
              <a:rPr lang="en-US" dirty="0"/>
              <a:t>: An update to the Board was presented on March 9,2020. OCTA is working with the cities of Laguna Hills, Laguna Woods, and Lake Forest, as well as Caltrans to procure a consultant to facilitate a review of scoping of the project alternatives.</a:t>
            </a:r>
          </a:p>
          <a:p>
            <a:pPr marL="171448" marR="0" lvl="0" indent="-171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SR-55, I-5 and SR-91 (Project F): </a:t>
            </a:r>
            <a:r>
              <a:rPr lang="en-US" dirty="0"/>
              <a:t>The environmental phase was completed on March 30. Based on funding, design of the project is anticipated to begin in early 2022.</a:t>
            </a:r>
          </a:p>
          <a:p>
            <a:pPr marL="171448" marR="0" lvl="0" indent="-171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SR-91, SR-57 to SR-55 (Project I): </a:t>
            </a:r>
          </a:p>
          <a:p>
            <a:pPr marL="628648" marR="0" lvl="1" indent="-171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SR-55 to Lakeview Ave (Segment 1): </a:t>
            </a:r>
            <a:r>
              <a:rPr lang="en-US" u="none" dirty="0"/>
              <a:t>Design started March 30 – Parsons Transportation Group, Inc. </a:t>
            </a:r>
          </a:p>
          <a:p>
            <a:pPr marL="628648" marR="0" lvl="1" indent="-171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La Palma to SR-55 (Segment 2): </a:t>
            </a:r>
            <a:r>
              <a:rPr lang="en-US" u="none" dirty="0"/>
              <a:t>Board approved consultant selection on Feb 10, 2020 – WKE, Inc. </a:t>
            </a:r>
            <a:endParaRPr lang="en-US" u="sng" dirty="0"/>
          </a:p>
          <a:p>
            <a:pPr marL="628648" marR="0" lvl="1" indent="-171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Acacia to La Palma (Segment 3): </a:t>
            </a:r>
            <a:r>
              <a:rPr lang="en-US" dirty="0"/>
              <a:t>An RFP for design was approved for release by the Board on March 9. This is the westernmost of three segments.</a:t>
            </a:r>
          </a:p>
          <a:p>
            <a:pPr marL="628648" marR="0" lvl="1" indent="-17144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three segments are anticipated to be in the design phase by the end of 2020. By the end of the year, all three segments of Project I will be in the design phase. </a:t>
            </a:r>
          </a:p>
          <a:p>
            <a:pPr marL="0" indent="0">
              <a:buFont typeface="Arial" panose="020B0604020202020204" pitchFamily="34" charset="0"/>
              <a:buNone/>
            </a:pPr>
            <a:endParaRPr lang="en-US" u="sng" dirty="0"/>
          </a:p>
          <a:p>
            <a:pPr marL="0" indent="0">
              <a:buFont typeface="Arial" panose="020B0604020202020204" pitchFamily="34" charset="0"/>
              <a:buNone/>
            </a:pPr>
            <a:endParaRPr lang="en-US" u="sng"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4</a:t>
            </a:fld>
            <a:endParaRPr lang="en-US"/>
          </a:p>
        </p:txBody>
      </p:sp>
    </p:spTree>
    <p:extLst>
      <p:ext uri="{BB962C8B-B14F-4D97-AF65-F5344CB8AC3E}">
        <p14:creationId xmlns:p14="http://schemas.microsoft.com/office/powerpoint/2010/main" val="103940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r>
              <a:rPr lang="en-US" dirty="0"/>
              <a:t>Streets and Roads</a:t>
            </a:r>
          </a:p>
          <a:p>
            <a:pPr marL="174704" indent="-174704" defTabSz="931752">
              <a:buFont typeface="Arial" panose="020B0604020202020204" pitchFamily="34" charset="0"/>
              <a:buChar char="•"/>
              <a:defRPr/>
            </a:pPr>
            <a:r>
              <a:rPr lang="en-US" dirty="0"/>
              <a:t>~ $814 million has been provided… Through the three M2 Street and Roads programs – Regional Capacity, Signal Synch and the Local Fair Share </a:t>
            </a:r>
            <a:r>
              <a:rPr lang="en-US" i="1" dirty="0"/>
              <a:t>(* does not include Stanton or Santa Ana $) </a:t>
            </a:r>
          </a:p>
          <a:p>
            <a:pPr marL="174704" indent="-174704" defTabSz="931752">
              <a:buFont typeface="Arial" panose="020B0604020202020204" pitchFamily="34" charset="0"/>
              <a:buChar char="•"/>
              <a:defRPr/>
            </a:pPr>
            <a:r>
              <a:rPr lang="en-US" dirty="0"/>
              <a:t>These programs provide transportation improvements through streets and roads competitive and formula funding programs.  </a:t>
            </a:r>
          </a:p>
          <a:p>
            <a:pPr marL="174704" indent="-174704" defTabSz="931752">
              <a:buFont typeface="Arial" panose="020B0604020202020204" pitchFamily="34" charset="0"/>
              <a:buChar char="•"/>
              <a:defRPr/>
            </a:pPr>
            <a:r>
              <a:rPr lang="en-US" dirty="0"/>
              <a:t>To date 147 projects totaling more than </a:t>
            </a:r>
            <a:r>
              <a:rPr lang="en-US" dirty="0">
                <a:solidFill>
                  <a:srgbClr val="FF0000"/>
                </a:solidFill>
              </a:rPr>
              <a:t>$</a:t>
            </a:r>
            <a:r>
              <a:rPr lang="en-US" dirty="0">
                <a:solidFill>
                  <a:srgbClr val="FF0000"/>
                </a:solidFill>
                <a:highlight>
                  <a:srgbClr val="FFFF00"/>
                </a:highlight>
              </a:rPr>
              <a:t>296</a:t>
            </a:r>
            <a:r>
              <a:rPr lang="en-US" dirty="0">
                <a:solidFill>
                  <a:srgbClr val="FF0000"/>
                </a:solidFill>
              </a:rPr>
              <a:t> </a:t>
            </a:r>
            <a:r>
              <a:rPr lang="en-US" dirty="0"/>
              <a:t>million have received funding through nine rounds of funding through the Regional Capacity Program, and </a:t>
            </a:r>
          </a:p>
          <a:p>
            <a:pPr marL="174704" indent="-174704" defTabSz="931752">
              <a:buFont typeface="Arial" panose="020B0604020202020204" pitchFamily="34" charset="0"/>
              <a:buChar char="•"/>
              <a:defRPr/>
            </a:pPr>
            <a:r>
              <a:rPr lang="en-US" dirty="0"/>
              <a:t>111 projects totaling more than $106 million through nine rounds the Regional Signal Synchronization program. OCTA and local agencies have synchronized more than 2,800 intersections along more than 739 miles of streets. </a:t>
            </a:r>
            <a:endParaRPr lang="en-US" b="1" dirty="0"/>
          </a:p>
          <a:p>
            <a:pPr marL="174704" indent="-174704" defTabSz="931752">
              <a:buFont typeface="Arial" panose="020B0604020202020204" pitchFamily="34" charset="0"/>
              <a:buChar char="•"/>
              <a:defRPr/>
            </a:pPr>
            <a:r>
              <a:rPr lang="en-US" dirty="0"/>
              <a:t>Additionally, M2 provided a portion of the $664 million to grade separate seven rail crossings and successfully leveraged the majority of the funds ($520 million) from state and federal sources.  </a:t>
            </a:r>
            <a:endParaRPr lang="en-US" b="1" dirty="0"/>
          </a:p>
          <a:p>
            <a:pPr marL="0" indent="0" defTabSz="931752">
              <a:buFont typeface="Arial" panose="020B0604020202020204" pitchFamily="34" charset="0"/>
              <a:buNone/>
              <a:defRPr/>
            </a:pPr>
            <a:endParaRPr lang="en-US" b="1" dirty="0">
              <a:effectLst/>
            </a:endParaRPr>
          </a:p>
          <a:p>
            <a:pPr marL="171450" marR="0" lvl="0" indent="-171450" algn="l" defTabSz="9317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sng" dirty="0">
                <a:effectLst/>
              </a:rPr>
              <a:t>2020 Call for Projects</a:t>
            </a:r>
            <a:r>
              <a:rPr lang="en-US" b="0" dirty="0">
                <a:effectLst/>
              </a:rPr>
              <a:t>: During the quarter, staff reviewed the applications for the 10</a:t>
            </a:r>
            <a:r>
              <a:rPr lang="en-US" b="0" baseline="30000" dirty="0">
                <a:effectLst/>
              </a:rPr>
              <a:t>th</a:t>
            </a:r>
            <a:r>
              <a:rPr lang="en-US" b="0" dirty="0">
                <a:effectLst/>
              </a:rPr>
              <a:t> call for projects for eligibility, consistency and adherence to guidelines and overall program objectives. </a:t>
            </a:r>
            <a:r>
              <a:rPr lang="en-US" dirty="0"/>
              <a:t>Programming recommendations for 14 projects totaling $35.5 million were presented to the Board on May 11, 2020.</a:t>
            </a:r>
            <a:endParaRPr lang="en-US" b="1" dirty="0">
              <a:effectLst/>
            </a:endParaRPr>
          </a:p>
          <a:p>
            <a:pPr marL="631904" lvl="1" indent="-174704" defTabSz="931752">
              <a:buFont typeface="Arial" panose="020B0604020202020204" pitchFamily="34" charset="0"/>
              <a:buChar char="•"/>
              <a:defRPr/>
            </a:pPr>
            <a:r>
              <a:rPr lang="en-US" b="1" dirty="0">
                <a:effectLst/>
              </a:rPr>
              <a:t>8 RCP ($23.4 million) </a:t>
            </a:r>
          </a:p>
          <a:p>
            <a:pPr marL="631904" lvl="1" indent="-174704" defTabSz="931752">
              <a:buFont typeface="Arial" panose="020B0604020202020204" pitchFamily="34" charset="0"/>
              <a:buChar char="•"/>
              <a:defRPr/>
            </a:pPr>
            <a:r>
              <a:rPr lang="en-US" b="1" dirty="0">
                <a:effectLst/>
              </a:rPr>
              <a:t>6 RTSSP ($12.1 million) </a:t>
            </a:r>
          </a:p>
          <a:p>
            <a:pPr marL="631904" lvl="1" indent="-174704" defTabSz="931752">
              <a:buFont typeface="Arial" panose="020B0604020202020204" pitchFamily="34" charset="0"/>
              <a:buChar char="•"/>
              <a:defRPr/>
            </a:pPr>
            <a:endParaRPr lang="en-US" b="1" dirty="0">
              <a:effectLst/>
            </a:endParaRPr>
          </a:p>
          <a:p>
            <a:pPr marL="631904" lvl="1" indent="-174704" defTabSz="931752">
              <a:buFont typeface="Arial" panose="020B0604020202020204" pitchFamily="34" charset="0"/>
              <a:buChar char="•"/>
              <a:defRPr/>
            </a:pPr>
            <a:endParaRPr lang="en-US" b="1" dirty="0">
              <a:effectLst/>
            </a:endParaRPr>
          </a:p>
          <a:p>
            <a:pPr marL="631904" lvl="1" indent="-174704" defTabSz="931752">
              <a:buFont typeface="Arial" panose="020B0604020202020204" pitchFamily="34" charset="0"/>
              <a:buChar char="•"/>
              <a:defRPr/>
            </a:pPr>
            <a:endParaRPr lang="en-US" b="1" dirty="0">
              <a:effectLst/>
            </a:endParaRPr>
          </a:p>
          <a:p>
            <a:pPr marL="457200" lvl="1" indent="0" defTabSz="931752">
              <a:buFont typeface="Arial" panose="020B0604020202020204" pitchFamily="34" charset="0"/>
              <a:buNone/>
              <a:defRPr/>
            </a:pPr>
            <a:endParaRPr lang="en-US" b="1" dirty="0">
              <a:effectLst/>
            </a:endParaRP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5</a:t>
            </a:fld>
            <a:endParaRPr lang="en-US" dirty="0"/>
          </a:p>
        </p:txBody>
      </p:sp>
    </p:spTree>
    <p:extLst>
      <p:ext uri="{BB962C8B-B14F-4D97-AF65-F5344CB8AC3E}">
        <p14:creationId xmlns:p14="http://schemas.microsoft.com/office/powerpoint/2010/main" val="213186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pPr marL="174704" indent="-174704" defTabSz="931752">
              <a:buFont typeface="Arial" panose="020B0604020202020204" pitchFamily="34" charset="0"/>
              <a:buChar char="•"/>
              <a:defRPr/>
            </a:pPr>
            <a:r>
              <a:rPr lang="en-US" dirty="0">
                <a:highlight>
                  <a:srgbClr val="FFFF00"/>
                </a:highlight>
              </a:rPr>
              <a:t>$25-30 million a year totaling $182 million to date Metrolink Subsidy for OC Share of Operations</a:t>
            </a:r>
          </a:p>
          <a:p>
            <a:pPr marL="174704" indent="-174704" defTabSz="931752">
              <a:buFont typeface="Arial" panose="020B0604020202020204" pitchFamily="34" charset="0"/>
              <a:buChar char="•"/>
              <a:defRPr/>
            </a:pPr>
            <a:r>
              <a:rPr lang="en-US" dirty="0"/>
              <a:t>$477 million – invested to date in Metrolink station and grade crossing improvements to enhance and support additional Metrolink service between OC and LA  (ARTIC, Orange parking, Tustin parking, Fullerton Parking Expansion &amp; Elevators, LN/MV ADA ramps, San Clemente Beach Trail safety, OCX, San Canyon Grade Crossing)</a:t>
            </a:r>
          </a:p>
          <a:p>
            <a:pPr marL="174704" indent="-174704" defTabSz="931752">
              <a:buFont typeface="Arial" panose="020B0604020202020204" pitchFamily="34" charset="0"/>
              <a:buChar char="•"/>
              <a:defRPr/>
            </a:pPr>
            <a:r>
              <a:rPr lang="en-US" dirty="0"/>
              <a:t>$107 million underway – San Juan Creek Bridge, LN SJC Passing Siding, Placentia Station</a:t>
            </a:r>
          </a:p>
          <a:p>
            <a:pPr marL="174704" indent="-174704" defTabSz="931752">
              <a:buFont typeface="Arial" panose="020B0604020202020204" pitchFamily="34" charset="0"/>
              <a:buChar char="•"/>
              <a:defRPr/>
            </a:pPr>
            <a:r>
              <a:rPr lang="en-US" dirty="0"/>
              <a:t>OC Streetcar $</a:t>
            </a:r>
            <a:r>
              <a:rPr lang="en-US" b="1" dirty="0"/>
              <a:t>408 </a:t>
            </a:r>
            <a:r>
              <a:rPr lang="en-US" dirty="0"/>
              <a:t>million – FFGA $</a:t>
            </a:r>
          </a:p>
          <a:p>
            <a:pPr marL="174704" indent="-174704" defTabSz="931752">
              <a:buFont typeface="Arial" panose="020B0604020202020204" pitchFamily="34" charset="0"/>
              <a:buChar char="•"/>
              <a:defRPr/>
            </a:pPr>
            <a:r>
              <a:rPr lang="en-US" dirty="0">
                <a:solidFill>
                  <a:srgbClr val="FF0000"/>
                </a:solidFill>
                <a:highlight>
                  <a:srgbClr val="FFFF00"/>
                </a:highlight>
              </a:rPr>
              <a:t>OCTA is ready to implement additional Metrolink service between OC and LA </a:t>
            </a:r>
            <a:r>
              <a:rPr lang="en-US" b="1" i="1" dirty="0">
                <a:solidFill>
                  <a:srgbClr val="FF0000"/>
                </a:solidFill>
                <a:highlight>
                  <a:srgbClr val="FFFF00"/>
                </a:highlight>
              </a:rPr>
              <a:t>following the finalization of indemnification liability agreement with BNSF. </a:t>
            </a:r>
            <a:r>
              <a:rPr lang="en-US" b="0" i="1" dirty="0">
                <a:solidFill>
                  <a:srgbClr val="FF0000"/>
                </a:solidFill>
                <a:highlight>
                  <a:srgbClr val="FFFF00"/>
                </a:highlight>
              </a:rPr>
              <a:t>Metrolink’s </a:t>
            </a:r>
            <a:r>
              <a:rPr lang="en-US" dirty="0">
                <a:solidFill>
                  <a:srgbClr val="FF0000"/>
                </a:solidFill>
                <a:highlight>
                  <a:srgbClr val="FFFF00"/>
                </a:highlight>
              </a:rPr>
              <a:t>April 6, 2020 service change was put on hold until full service is reinstated. </a:t>
            </a:r>
          </a:p>
          <a:p>
            <a:pPr marL="174704" indent="-174704" defTabSz="931752">
              <a:buFont typeface="Arial" panose="020B0604020202020204" pitchFamily="34" charset="0"/>
              <a:buChar char="•"/>
              <a:defRPr/>
            </a:pPr>
            <a:r>
              <a:rPr lang="en-US" dirty="0"/>
              <a:t>$77.6 million allocated to expand mobility choices for seniors and persons with disabilities </a:t>
            </a:r>
            <a:r>
              <a:rPr lang="en-US" b="1" dirty="0"/>
              <a:t>(SMP = 2,411,000 + SNEMT 940,720 + FS 119,000,000 = 122 million </a:t>
            </a:r>
            <a:r>
              <a:rPr lang="en-US" b="1" dirty="0" err="1"/>
              <a:t>boardings</a:t>
            </a:r>
            <a:r>
              <a:rPr lang="en-US" b="1" dirty="0"/>
              <a:t>) *</a:t>
            </a:r>
            <a:r>
              <a:rPr lang="en-US" b="0" i="1" dirty="0"/>
              <a:t>$ does not include Santa Ana &amp; Stanton </a:t>
            </a:r>
          </a:p>
          <a:p>
            <a:pPr marL="174704" indent="-174704" defTabSz="931752">
              <a:buFont typeface="Arial" panose="020B0604020202020204" pitchFamily="34" charset="0"/>
              <a:buChar char="•"/>
              <a:defRPr/>
            </a:pPr>
            <a:r>
              <a:rPr lang="en-US" dirty="0"/>
              <a:t>20 Community Based Transit/Circulators are in operation </a:t>
            </a:r>
            <a:r>
              <a:rPr lang="en-US" b="1" dirty="0"/>
              <a:t>to provide a mixture of special event, fixed-route, and on-demand projects. </a:t>
            </a:r>
          </a:p>
          <a:p>
            <a:pPr marL="174704" indent="-174704" defTabSz="931752">
              <a:buFont typeface="Arial" panose="020B0604020202020204" pitchFamily="34" charset="0"/>
              <a:buChar char="•"/>
              <a:defRPr/>
            </a:pPr>
            <a:r>
              <a:rPr lang="en-US" dirty="0"/>
              <a:t>$2 million allocated to improve 79 transit stops (43 stops + 36 new stops approved on June 24, 2019) </a:t>
            </a:r>
            <a:r>
              <a:rPr lang="en-US" b="1" dirty="0"/>
              <a:t>to ease transfers and increase convenience for bus customers.  </a:t>
            </a:r>
          </a:p>
          <a:p>
            <a:pPr marL="174704" indent="-174704" defTabSz="931752">
              <a:buFont typeface="Arial" panose="020B0604020202020204" pitchFamily="34" charset="0"/>
              <a:buChar char="•"/>
              <a:defRPr/>
            </a:pPr>
            <a:endParaRPr lang="en-US" dirty="0"/>
          </a:p>
          <a:p>
            <a:r>
              <a:rPr lang="en-US" b="1" dirty="0"/>
              <a:t>Began Construction in November 2018 - OC Streetcar Funding Breakdown – Full NTP on March 4</a:t>
            </a:r>
            <a:r>
              <a:rPr lang="en-US" b="1" baseline="30000" dirty="0"/>
              <a:t>th</a:t>
            </a:r>
            <a:r>
              <a:rPr lang="en-US" b="1" dirty="0"/>
              <a:t>. Anticipated to begin revenue service in 2022. </a:t>
            </a:r>
          </a:p>
          <a:p>
            <a:r>
              <a:rPr lang="en-US" dirty="0"/>
              <a:t>53% Federal $216.68 - New Starts $148.96, CMAQ $54.46, FTA 5307 $13.26 = </a:t>
            </a:r>
          </a:p>
          <a:p>
            <a:r>
              <a:rPr lang="en-US" dirty="0"/>
              <a:t>6% State $25.52 Cap and Trade</a:t>
            </a:r>
          </a:p>
          <a:p>
            <a:r>
              <a:rPr lang="en-US" dirty="0"/>
              <a:t>41% M2 - Project S $166.11</a:t>
            </a:r>
          </a:p>
          <a:p>
            <a:r>
              <a:rPr lang="en-US" b="1" dirty="0"/>
              <a:t>TOTAL </a:t>
            </a:r>
            <a:r>
              <a:rPr lang="en-US" dirty="0"/>
              <a:t>$407.76</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6</a:t>
            </a:fld>
            <a:endParaRPr lang="en-US"/>
          </a:p>
        </p:txBody>
      </p:sp>
    </p:spTree>
    <p:extLst>
      <p:ext uri="{BB962C8B-B14F-4D97-AF65-F5344CB8AC3E}">
        <p14:creationId xmlns:p14="http://schemas.microsoft.com/office/powerpoint/2010/main" val="3160477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r>
              <a:rPr lang="en-US" dirty="0"/>
              <a:t>Metrolink update presented to the Board on May 11 : Prior to COVID-19, February ridership for the OC Line, 91/PV Line, and IEOC Line saw an increase of 8.3% compared to 2019.</a:t>
            </a:r>
          </a:p>
          <a:p>
            <a:r>
              <a:rPr lang="en-US" dirty="0"/>
              <a:t>For FY through February ridership was up 4.3% from a year ago, while fare revenue was up 3.7% over the same period.</a:t>
            </a:r>
          </a:p>
          <a:p>
            <a:endParaRPr lang="en-US" dirty="0"/>
          </a:p>
          <a:p>
            <a:pPr lvl="0"/>
            <a:r>
              <a:rPr lang="en-US" sz="1200" kern="1200" dirty="0">
                <a:solidFill>
                  <a:schemeClr val="tx1"/>
                </a:solidFill>
                <a:effectLst/>
                <a:latin typeface="+mn-lt"/>
                <a:ea typeface="+mn-ea"/>
                <a:cs typeface="+mn-cs"/>
              </a:rPr>
              <a:t>Project V: Fourth Call for Projects: Received 13 applications by the December 12, 2019 deadline. During the quarter, OCTA staff scored the applications consistent with revised program guidelines. Programming recommendations for six capital and operating reserves and three planning studies, totaling $9.2 million, were presented to the Board on April 13, 2020.</a:t>
            </a:r>
          </a:p>
          <a:p>
            <a:pPr lvl="0"/>
            <a:endParaRPr lang="en-US" sz="12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7</a:t>
            </a:fld>
            <a:endParaRPr lang="en-US"/>
          </a:p>
        </p:txBody>
      </p:sp>
    </p:spTree>
    <p:extLst>
      <p:ext uri="{BB962C8B-B14F-4D97-AF65-F5344CB8AC3E}">
        <p14:creationId xmlns:p14="http://schemas.microsoft.com/office/powerpoint/2010/main" val="207159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pPr marL="171450" indent="-171450" defTabSz="914389">
              <a:buFont typeface="Arial" panose="020B0604020202020204" pitchFamily="34" charset="0"/>
              <a:buChar char="•"/>
              <a:defRPr/>
            </a:pPr>
            <a:r>
              <a:rPr lang="en-US" dirty="0"/>
              <a:t>$49.9M allocated for 170 (Tier 1) and 19 (Tier 2) water quality projects.</a:t>
            </a:r>
          </a:p>
          <a:p>
            <a:pPr marL="171450" indent="-171450">
              <a:buFont typeface="Arial" panose="020B0604020202020204" pitchFamily="34" charset="0"/>
              <a:buChar char="•"/>
            </a:pPr>
            <a:r>
              <a:rPr lang="en-US" sz="1200" b="0" i="0" u="none" strike="noStrike" kern="1200" baseline="0" dirty="0">
                <a:solidFill>
                  <a:schemeClr val="tx1"/>
                </a:solidFill>
                <a:highlight>
                  <a:srgbClr val="FFFF00"/>
                </a:highlight>
                <a:latin typeface="+mn-lt"/>
                <a:ea typeface="+mn-ea"/>
                <a:cs typeface="+mn-cs"/>
              </a:rPr>
              <a:t>It is estimated that nearly eight million gallons of trash are captured annually, which is the equivalent of filling 50 Olympic-size swimming pools since inception of the program.</a:t>
            </a:r>
          </a:p>
          <a:p>
            <a:r>
              <a:rPr lang="en-US" dirty="0"/>
              <a:t>It is also estimated that the funded Tier 2 projects, once fully functional, will have an annual groundwater recharge potential of approximately 157 million gallons of water from infiltration or through pumped and treated recharge facilities. </a:t>
            </a:r>
          </a:p>
          <a:p>
            <a:pPr defTabSz="914389">
              <a:defRPr/>
            </a:pPr>
            <a:r>
              <a:rPr lang="en-US" dirty="0"/>
              <a:t>OCTA has acquired more than 1,300 acres and funded 12 restoration projects across Orange County.  </a:t>
            </a:r>
            <a:br>
              <a:rPr lang="en-US" dirty="0"/>
            </a:br>
            <a:r>
              <a:rPr lang="en-US" dirty="0"/>
              <a:t>The wildlife and habitat on the acquired lands are protected in perpetuity, and long-term management of the properties will be funded by an endowment.  </a:t>
            </a:r>
          </a:p>
          <a:p>
            <a:r>
              <a:rPr lang="en-US" sz="1200" b="0" i="0" u="none" strike="noStrike" kern="1200" baseline="0" dirty="0">
                <a:solidFill>
                  <a:schemeClr val="tx1"/>
                </a:solidFill>
                <a:latin typeface="+mn-lt"/>
                <a:ea typeface="+mn-ea"/>
                <a:cs typeface="+mn-cs"/>
              </a:rPr>
              <a:t>As of March 31, 2020, the balance of the endowment was $11,137,651.</a:t>
            </a:r>
            <a:endParaRPr lang="en-US" dirty="0"/>
          </a:p>
          <a:p>
            <a:endParaRPr lang="en-US" b="1"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8</a:t>
            </a:fld>
            <a:endParaRPr lang="en-US"/>
          </a:p>
        </p:txBody>
      </p:sp>
    </p:spTree>
    <p:extLst>
      <p:ext uri="{BB962C8B-B14F-4D97-AF65-F5344CB8AC3E}">
        <p14:creationId xmlns:p14="http://schemas.microsoft.com/office/powerpoint/2010/main" val="3121214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5"/>
            <a:ext cx="5608320" cy="3660458"/>
          </a:xfrm>
          <a:prstGeom prst="rect">
            <a:avLst/>
          </a:prstGeom>
        </p:spPr>
        <p:txBody>
          <a:bodyPr lIns="91439" tIns="45719" rIns="91439" bIns="45719"/>
          <a:lstStyle/>
          <a:p>
            <a:r>
              <a:rPr lang="en-US" sz="1200" b="0" i="0" u="none" strike="noStrike" kern="1200" baseline="0" dirty="0">
                <a:solidFill>
                  <a:schemeClr val="tx1"/>
                </a:solidFill>
                <a:latin typeface="+mn-lt"/>
                <a:ea typeface="+mn-ea"/>
                <a:cs typeface="+mn-cs"/>
              </a:rPr>
              <a:t>ECP’s tenth Tier 1 call was authorized by the Board on March 9, 2020, for approximately $2.8 million. Applications were originally due on May 7, 2020; however, due to COVID-19 impacts and requests from local jurisdictions for additional time, the deadline was extended to June 25, 2020.</a:t>
            </a:r>
            <a:endParaRPr lang="en-US" dirty="0"/>
          </a:p>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85B56B9-487F-D746-82F7-C47BF21AEF15}" type="slidenum">
              <a:rPr lang="en-US" smtClean="0"/>
              <a:t>9</a:t>
            </a:fld>
            <a:endParaRPr lang="en-US"/>
          </a:p>
        </p:txBody>
      </p:sp>
    </p:spTree>
    <p:extLst>
      <p:ext uri="{BB962C8B-B14F-4D97-AF65-F5344CB8AC3E}">
        <p14:creationId xmlns:p14="http://schemas.microsoft.com/office/powerpoint/2010/main" val="125765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pic>
        <p:nvPicPr>
          <p:cNvPr id="10" name="Picture 9">
            <a:extLst>
              <a:ext uri="{FF2B5EF4-FFF2-40B4-BE49-F238E27FC236}">
                <a16:creationId xmlns:a16="http://schemas.microsoft.com/office/drawing/2014/main" id="{B543A0E3-8BF9-45EC-927F-FCE1F1C646C2}"/>
              </a:ext>
            </a:extLst>
          </p:cNvPr>
          <p:cNvPicPr>
            <a:picLocks noChangeAspect="1"/>
          </p:cNvPicPr>
          <p:nvPr userDrawn="1"/>
        </p:nvPicPr>
        <p:blipFill>
          <a:blip r:embed="rId3"/>
          <a:stretch>
            <a:fillRect/>
          </a:stretch>
        </p:blipFill>
        <p:spPr>
          <a:xfrm>
            <a:off x="10465296" y="6071307"/>
            <a:ext cx="1546140" cy="702527"/>
          </a:xfrm>
          <a:prstGeom prst="rect">
            <a:avLst/>
          </a:prstGeom>
        </p:spPr>
      </p:pic>
    </p:spTree>
    <p:extLst>
      <p:ext uri="{BB962C8B-B14F-4D97-AF65-F5344CB8AC3E}">
        <p14:creationId xmlns:p14="http://schemas.microsoft.com/office/powerpoint/2010/main" val="16284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pic>
        <p:nvPicPr>
          <p:cNvPr id="10" name="Picture 9">
            <a:extLst>
              <a:ext uri="{FF2B5EF4-FFF2-40B4-BE49-F238E27FC236}">
                <a16:creationId xmlns:a16="http://schemas.microsoft.com/office/drawing/2014/main" id="{DD27C4F5-A067-4087-9E50-BAE41E8F4499}"/>
              </a:ext>
            </a:extLst>
          </p:cNvPr>
          <p:cNvPicPr>
            <a:picLocks noChangeAspect="1"/>
          </p:cNvPicPr>
          <p:nvPr userDrawn="1"/>
        </p:nvPicPr>
        <p:blipFill>
          <a:blip r:embed="rId3"/>
          <a:stretch>
            <a:fillRect/>
          </a:stretch>
        </p:blipFill>
        <p:spPr>
          <a:xfrm>
            <a:off x="10465296" y="6071307"/>
            <a:ext cx="1546140" cy="70252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pic>
        <p:nvPicPr>
          <p:cNvPr id="9" name="Picture 8">
            <a:extLst>
              <a:ext uri="{FF2B5EF4-FFF2-40B4-BE49-F238E27FC236}">
                <a16:creationId xmlns:a16="http://schemas.microsoft.com/office/drawing/2014/main" id="{6734CFD4-40A7-4577-B72D-F3314EA15724}"/>
              </a:ext>
            </a:extLst>
          </p:cNvPr>
          <p:cNvPicPr>
            <a:picLocks noChangeAspect="1"/>
          </p:cNvPicPr>
          <p:nvPr userDrawn="1"/>
        </p:nvPicPr>
        <p:blipFill>
          <a:blip r:embed="rId3"/>
          <a:stretch>
            <a:fillRect/>
          </a:stretch>
        </p:blipFill>
        <p:spPr>
          <a:xfrm>
            <a:off x="10465296" y="6071307"/>
            <a:ext cx="1546140" cy="70252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38200" y="1122363"/>
            <a:ext cx="10515600" cy="2387600"/>
          </a:xfrm>
        </p:spPr>
        <p:txBody>
          <a:bodyPr anchor="b"/>
          <a:lstStyle>
            <a:lvl1pPr algn="ctr">
              <a:defRPr sz="6000">
                <a:solidFill>
                  <a:srgbClr val="595959"/>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lnSpc>
                <a:spcPct val="100000"/>
              </a:lnSpc>
              <a:spcBef>
                <a:spcPts val="0"/>
              </a:spcBef>
              <a:buNone/>
              <a:defRPr sz="2400">
                <a:solidFill>
                  <a:srgbClr val="1E619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pic>
        <p:nvPicPr>
          <p:cNvPr id="9" name="Picture 8">
            <a:extLst>
              <a:ext uri="{FF2B5EF4-FFF2-40B4-BE49-F238E27FC236}">
                <a16:creationId xmlns:a16="http://schemas.microsoft.com/office/drawing/2014/main" id="{B0B9E952-7F99-473B-825C-132A8E7C68D4}"/>
              </a:ext>
            </a:extLst>
          </p:cNvPr>
          <p:cNvPicPr>
            <a:picLocks noChangeAspect="1"/>
          </p:cNvPicPr>
          <p:nvPr userDrawn="1"/>
        </p:nvPicPr>
        <p:blipFill>
          <a:blip r:embed="rId3"/>
          <a:stretch>
            <a:fillRect/>
          </a:stretch>
        </p:blipFill>
        <p:spPr>
          <a:xfrm>
            <a:off x="10465296" y="6071307"/>
            <a:ext cx="1546140" cy="70252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Regula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91886" y="1253331"/>
            <a:ext cx="11376560"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pic>
        <p:nvPicPr>
          <p:cNvPr id="7" name="Picture 6">
            <a:extLst>
              <a:ext uri="{FF2B5EF4-FFF2-40B4-BE49-F238E27FC236}">
                <a16:creationId xmlns:a16="http://schemas.microsoft.com/office/drawing/2014/main" id="{3FAAE11A-F911-4197-A5B8-8AC2E3161018}"/>
              </a:ext>
            </a:extLst>
          </p:cNvPr>
          <p:cNvPicPr>
            <a:picLocks noChangeAspect="1"/>
          </p:cNvPicPr>
          <p:nvPr userDrawn="1"/>
        </p:nvPicPr>
        <p:blipFill>
          <a:blip r:embed="rId3"/>
          <a:stretch>
            <a:fillRect/>
          </a:stretch>
        </p:blipFill>
        <p:spPr>
          <a:xfrm>
            <a:off x="10455167" y="136307"/>
            <a:ext cx="1546140" cy="702527"/>
          </a:xfrm>
          <a:prstGeom prst="rect">
            <a:avLst/>
          </a:prstGeom>
        </p:spPr>
      </p:pic>
    </p:spTree>
    <p:extLst>
      <p:ext uri="{BB962C8B-B14F-4D97-AF65-F5344CB8AC3E}">
        <p14:creationId xmlns:p14="http://schemas.microsoft.com/office/powerpoint/2010/main" val="174185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Large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4" name="Rectangle 3"/>
          <p:cNvSpPr/>
          <p:nvPr userDrawn="1"/>
        </p:nvSpPr>
        <p:spPr>
          <a:xfrm>
            <a:off x="0" y="2394722"/>
            <a:ext cx="12192000" cy="4358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1886" y="1253331"/>
            <a:ext cx="11376560" cy="4874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pic>
        <p:nvPicPr>
          <p:cNvPr id="9" name="Picture 8">
            <a:extLst>
              <a:ext uri="{FF2B5EF4-FFF2-40B4-BE49-F238E27FC236}">
                <a16:creationId xmlns:a16="http://schemas.microsoft.com/office/drawing/2014/main" id="{53BAEF14-5154-472C-94F5-597CBBC6C628}"/>
              </a:ext>
            </a:extLst>
          </p:cNvPr>
          <p:cNvPicPr>
            <a:picLocks noChangeAspect="1"/>
          </p:cNvPicPr>
          <p:nvPr userDrawn="1"/>
        </p:nvPicPr>
        <p:blipFill>
          <a:blip r:embed="rId3"/>
          <a:stretch>
            <a:fillRect/>
          </a:stretch>
        </p:blipFill>
        <p:spPr>
          <a:xfrm>
            <a:off x="10455167" y="136307"/>
            <a:ext cx="1546140" cy="702527"/>
          </a:xfrm>
          <a:prstGeom prst="rect">
            <a:avLst/>
          </a:prstGeom>
        </p:spPr>
      </p:pic>
    </p:spTree>
    <p:extLst>
      <p:ext uri="{BB962C8B-B14F-4D97-AF65-F5344CB8AC3E}">
        <p14:creationId xmlns:p14="http://schemas.microsoft.com/office/powerpoint/2010/main" val="893053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391885" y="1263797"/>
            <a:ext cx="5627915"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63797"/>
            <a:ext cx="5596246" cy="4351338"/>
          </a:xfrm>
        </p:spPr>
        <p:txBody>
          <a:bodyPr/>
          <a:lstStyle>
            <a:lvl1pPr>
              <a:defRPr>
                <a:solidFill>
                  <a:srgbClr val="595959"/>
                </a:solidFill>
                <a:latin typeface="Arial" charset="0"/>
                <a:ea typeface="Arial" charset="0"/>
                <a:cs typeface="Arial" charset="0"/>
              </a:defRPr>
            </a:lvl1pPr>
            <a:lvl2pPr>
              <a:defRPr>
                <a:solidFill>
                  <a:srgbClr val="595959"/>
                </a:solidFill>
                <a:latin typeface="Arial" charset="0"/>
                <a:ea typeface="Arial" charset="0"/>
                <a:cs typeface="Arial" charset="0"/>
              </a:defRPr>
            </a:lvl2pPr>
            <a:lvl3pPr>
              <a:defRPr>
                <a:solidFill>
                  <a:srgbClr val="595959"/>
                </a:solidFill>
                <a:latin typeface="Arial" charset="0"/>
                <a:ea typeface="Arial" charset="0"/>
                <a:cs typeface="Arial" charset="0"/>
              </a:defRPr>
            </a:lvl3pPr>
            <a:lvl4pPr>
              <a:defRPr>
                <a:solidFill>
                  <a:srgbClr val="595959"/>
                </a:solidFill>
                <a:latin typeface="Arial" charset="0"/>
                <a:ea typeface="Arial" charset="0"/>
                <a:cs typeface="Arial" charset="0"/>
              </a:defRPr>
            </a:lvl4pPr>
            <a:lvl5pPr>
              <a:defRPr>
                <a:solidFill>
                  <a:srgbClr val="595959"/>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12"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pic>
        <p:nvPicPr>
          <p:cNvPr id="8" name="Picture 7">
            <a:extLst>
              <a:ext uri="{FF2B5EF4-FFF2-40B4-BE49-F238E27FC236}">
                <a16:creationId xmlns:a16="http://schemas.microsoft.com/office/drawing/2014/main" id="{9283A7E6-9560-4879-AD9E-87265296E909}"/>
              </a:ext>
            </a:extLst>
          </p:cNvPr>
          <p:cNvPicPr>
            <a:picLocks noChangeAspect="1"/>
          </p:cNvPicPr>
          <p:nvPr userDrawn="1"/>
        </p:nvPicPr>
        <p:blipFill>
          <a:blip r:embed="rId3"/>
          <a:stretch>
            <a:fillRect/>
          </a:stretch>
        </p:blipFill>
        <p:spPr>
          <a:xfrm>
            <a:off x="10455167" y="136307"/>
            <a:ext cx="1546140" cy="702527"/>
          </a:xfrm>
          <a:prstGeom prst="rect">
            <a:avLst/>
          </a:prstGeom>
        </p:spPr>
      </p:pic>
    </p:spTree>
    <p:extLst>
      <p:ext uri="{BB962C8B-B14F-4D97-AF65-F5344CB8AC3E}">
        <p14:creationId xmlns:p14="http://schemas.microsoft.com/office/powerpoint/2010/main" val="37467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391885" y="2"/>
            <a:ext cx="11376561" cy="997526"/>
          </a:xfrm>
        </p:spPr>
        <p:txBody>
          <a:bodyPr wrap="none"/>
          <a:lstStyle>
            <a:lvl1pPr>
              <a:defRPr>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Slide Number Placeholder 5"/>
          <p:cNvSpPr>
            <a:spLocks noGrp="1"/>
          </p:cNvSpPr>
          <p:nvPr>
            <p:ph type="sldNum" sz="quarter" idx="12"/>
          </p:nvPr>
        </p:nvSpPr>
        <p:spPr>
          <a:xfrm>
            <a:off x="11186556" y="6127669"/>
            <a:ext cx="843148" cy="593806"/>
          </a:xfrm>
          <a:prstGeom prst="rect">
            <a:avLst/>
          </a:prstGeom>
        </p:spPr>
        <p:txBody>
          <a:bodyPr anchor="ctr" anchorCtr="1"/>
          <a:lstStyle>
            <a:lvl1pPr>
              <a:defRPr sz="2200">
                <a:solidFill>
                  <a:srgbClr val="595959"/>
                </a:solidFill>
                <a:latin typeface="Arial" charset="0"/>
                <a:ea typeface="Arial" charset="0"/>
                <a:cs typeface="Arial" charset="0"/>
              </a:defRPr>
            </a:lvl1pPr>
          </a:lstStyle>
          <a:p>
            <a:fld id="{8F88728A-9E54-1B4F-A83C-486C5BF59F16}" type="slidenum">
              <a:rPr lang="en-US" smtClean="0"/>
              <a:pPr/>
              <a:t>‹#›</a:t>
            </a:fld>
            <a:endParaRPr lang="en-US" dirty="0"/>
          </a:p>
        </p:txBody>
      </p:sp>
      <p:pic>
        <p:nvPicPr>
          <p:cNvPr id="6" name="Picture 5">
            <a:extLst>
              <a:ext uri="{FF2B5EF4-FFF2-40B4-BE49-F238E27FC236}">
                <a16:creationId xmlns:a16="http://schemas.microsoft.com/office/drawing/2014/main" id="{92E886AB-F160-4996-89F5-D86F334D4A47}"/>
              </a:ext>
            </a:extLst>
          </p:cNvPr>
          <p:cNvPicPr>
            <a:picLocks noChangeAspect="1"/>
          </p:cNvPicPr>
          <p:nvPr userDrawn="1"/>
        </p:nvPicPr>
        <p:blipFill>
          <a:blip r:embed="rId3"/>
          <a:stretch>
            <a:fillRect/>
          </a:stretch>
        </p:blipFill>
        <p:spPr>
          <a:xfrm>
            <a:off x="10455167" y="136307"/>
            <a:ext cx="1546140" cy="702527"/>
          </a:xfrm>
          <a:prstGeom prst="rect">
            <a:avLst/>
          </a:prstGeom>
        </p:spPr>
      </p:pic>
    </p:spTree>
    <p:extLst>
      <p:ext uri="{BB962C8B-B14F-4D97-AF65-F5344CB8AC3E}">
        <p14:creationId xmlns:p14="http://schemas.microsoft.com/office/powerpoint/2010/main" val="2063149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3425" t="87302"/>
          <a:stretch/>
        </p:blipFill>
        <p:spPr>
          <a:xfrm>
            <a:off x="47504" y="5987143"/>
            <a:ext cx="801584" cy="870857"/>
          </a:xfrm>
          <a:prstGeom prst="rect">
            <a:avLst/>
          </a:prstGeom>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6436" r="71640"/>
          <a:stretch/>
        </p:blipFill>
        <p:spPr>
          <a:xfrm>
            <a:off x="8734301" y="5957454"/>
            <a:ext cx="3457699" cy="900546"/>
          </a:xfrm>
          <a:prstGeom prst="rect">
            <a:avLst/>
          </a:prstGeom>
        </p:spPr>
      </p:pic>
      <p:pic>
        <p:nvPicPr>
          <p:cNvPr id="9" name="Picture 8">
            <a:extLst>
              <a:ext uri="{FF2B5EF4-FFF2-40B4-BE49-F238E27FC236}">
                <a16:creationId xmlns:a16="http://schemas.microsoft.com/office/drawing/2014/main" id="{E9DF0899-EFD5-448A-8740-729357091E94}"/>
              </a:ext>
            </a:extLst>
          </p:cNvPr>
          <p:cNvPicPr>
            <a:picLocks noChangeAspect="1"/>
          </p:cNvPicPr>
          <p:nvPr userDrawn="1"/>
        </p:nvPicPr>
        <p:blipFill>
          <a:blip r:embed="rId3"/>
          <a:stretch>
            <a:fillRect/>
          </a:stretch>
        </p:blipFill>
        <p:spPr>
          <a:xfrm>
            <a:off x="10465296" y="6071307"/>
            <a:ext cx="1546140" cy="702527"/>
          </a:xfrm>
          <a:prstGeom prst="rect">
            <a:avLst/>
          </a:prstGeom>
        </p:spPr>
      </p:pic>
    </p:spTree>
    <p:extLst>
      <p:ext uri="{BB962C8B-B14F-4D97-AF65-F5344CB8AC3E}">
        <p14:creationId xmlns:p14="http://schemas.microsoft.com/office/powerpoint/2010/main" val="207856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6275134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7" r:id="rId3"/>
    <p:sldLayoutId id="2147483658" r:id="rId4"/>
    <p:sldLayoutId id="2147483650" r:id="rId5"/>
    <p:sldLayoutId id="2147483656" r:id="rId6"/>
    <p:sldLayoutId id="2147483652" r:id="rId7"/>
    <p:sldLayoutId id="2147483654" r:id="rId8"/>
    <p:sldLayoutId id="214748365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octa.net/About-OC-Go/OC-Go-(2011-2041)/Documents-and-Reports/"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4450" y="854242"/>
            <a:ext cx="10515600" cy="4908995"/>
          </a:xfrm>
        </p:spPr>
        <p:txBody>
          <a:bodyPr>
            <a:normAutofit fontScale="90000"/>
          </a:bodyPr>
          <a:lstStyle/>
          <a:p>
            <a:br>
              <a:rPr lang="en-US" sz="4400" b="1" dirty="0">
                <a:solidFill>
                  <a:schemeClr val="tx1"/>
                </a:solidFill>
                <a:cs typeface="Arial" panose="020B0604020202020204" pitchFamily="34" charset="0"/>
              </a:rPr>
            </a:br>
            <a:r>
              <a:rPr lang="en-US" sz="3600" b="1" dirty="0">
                <a:solidFill>
                  <a:schemeClr val="tx1"/>
                </a:solidFill>
                <a:cs typeface="Arial" panose="020B0604020202020204" pitchFamily="34" charset="0"/>
              </a:rPr>
              <a:t>Measure M2 Quarterly Progress Report for the Period of January 2020 Through March 2020</a:t>
            </a:r>
            <a:br>
              <a:rPr lang="en-US" sz="4400" b="1" dirty="0">
                <a:solidFill>
                  <a:schemeClr val="tx1"/>
                </a:solidFill>
                <a:cs typeface="Arial" panose="020B0604020202020204" pitchFamily="34" charset="0"/>
              </a:rPr>
            </a:br>
            <a:br>
              <a:rPr lang="en-US" sz="4200" b="1" dirty="0">
                <a:solidFill>
                  <a:schemeClr val="tx1"/>
                </a:solidFill>
                <a:cs typeface="Arial" panose="020B0604020202020204" pitchFamily="34" charset="0"/>
              </a:rPr>
            </a:br>
            <a:br>
              <a:rPr lang="en-US" sz="4200" b="1" dirty="0">
                <a:solidFill>
                  <a:schemeClr val="tx1"/>
                </a:solidFill>
                <a:cs typeface="Arial" panose="020B0604020202020204" pitchFamily="34" charset="0"/>
              </a:rPr>
            </a:br>
            <a:br>
              <a:rPr lang="en-US" sz="4200" b="1" dirty="0">
                <a:solidFill>
                  <a:schemeClr val="tx1"/>
                </a:solidFill>
                <a:cs typeface="Arial" panose="020B0604020202020204" pitchFamily="34" charset="0"/>
              </a:rPr>
            </a:br>
            <a:br>
              <a:rPr lang="en-US" sz="4200" b="1" dirty="0">
                <a:solidFill>
                  <a:schemeClr val="tx1"/>
                </a:solidFill>
                <a:cs typeface="Arial" panose="020B0604020202020204" pitchFamily="34" charset="0"/>
              </a:rPr>
            </a:br>
            <a:br>
              <a:rPr lang="en-US" sz="4800" b="1" dirty="0">
                <a:solidFill>
                  <a:schemeClr val="tx1"/>
                </a:solidFill>
                <a:cs typeface="Arial" panose="020B0604020202020204" pitchFamily="34" charset="0"/>
              </a:rPr>
            </a:br>
            <a:r>
              <a:rPr lang="en-US" sz="4800" b="1" dirty="0">
                <a:solidFill>
                  <a:schemeClr val="tx1"/>
                </a:solidFill>
                <a:cs typeface="Arial" panose="020B0604020202020204" pitchFamily="34" charset="0"/>
              </a:rPr>
              <a:t>J</a:t>
            </a:r>
            <a:endParaRPr lang="en-US" sz="4500" dirty="0">
              <a:solidFill>
                <a:schemeClr val="tx1"/>
              </a:solidFill>
            </a:endParaRPr>
          </a:p>
        </p:txBody>
      </p:sp>
      <p:pic>
        <p:nvPicPr>
          <p:cNvPr id="9" name="Picture 8">
            <a:extLst>
              <a:ext uri="{FF2B5EF4-FFF2-40B4-BE49-F238E27FC236}">
                <a16:creationId xmlns:a16="http://schemas.microsoft.com/office/drawing/2014/main" id="{EBA21980-17CB-4AD4-815B-8BB434D77B78}"/>
              </a:ext>
            </a:extLst>
          </p:cNvPr>
          <p:cNvPicPr>
            <a:picLocks noChangeAspect="1"/>
          </p:cNvPicPr>
          <p:nvPr/>
        </p:nvPicPr>
        <p:blipFill rotWithShape="1">
          <a:blip r:embed="rId3"/>
          <a:srcRect b="34587"/>
          <a:stretch/>
        </p:blipFill>
        <p:spPr>
          <a:xfrm>
            <a:off x="1709700" y="2766636"/>
            <a:ext cx="8772599" cy="2834064"/>
          </a:xfrm>
          <a:prstGeom prst="rect">
            <a:avLst/>
          </a:prstGeom>
        </p:spPr>
      </p:pic>
    </p:spTree>
    <p:extLst>
      <p:ext uri="{BB962C8B-B14F-4D97-AF65-F5344CB8AC3E}">
        <p14:creationId xmlns:p14="http://schemas.microsoft.com/office/powerpoint/2010/main" val="2055475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66DF-A485-40AB-B3AD-7D9939906018}"/>
              </a:ext>
            </a:extLst>
          </p:cNvPr>
          <p:cNvSpPr>
            <a:spLocks noGrp="1"/>
          </p:cNvSpPr>
          <p:nvPr>
            <p:ph type="title"/>
          </p:nvPr>
        </p:nvSpPr>
        <p:spPr/>
        <p:txBody>
          <a:bodyPr/>
          <a:lstStyle/>
          <a:p>
            <a:r>
              <a:rPr lang="en-US" dirty="0"/>
              <a:t>M2 Eligibility Determination</a:t>
            </a:r>
          </a:p>
        </p:txBody>
      </p:sp>
      <p:sp>
        <p:nvSpPr>
          <p:cNvPr id="3" name="Content Placeholder 2">
            <a:extLst>
              <a:ext uri="{FF2B5EF4-FFF2-40B4-BE49-F238E27FC236}">
                <a16:creationId xmlns:a16="http://schemas.microsoft.com/office/drawing/2014/main" id="{F54EA4CE-571B-4C5C-BA19-56E60C053EC4}"/>
              </a:ext>
            </a:extLst>
          </p:cNvPr>
          <p:cNvSpPr>
            <a:spLocks noGrp="1"/>
          </p:cNvSpPr>
          <p:nvPr>
            <p:ph idx="1"/>
          </p:nvPr>
        </p:nvSpPr>
        <p:spPr>
          <a:xfrm>
            <a:off x="277091" y="403881"/>
            <a:ext cx="11637818" cy="5909381"/>
          </a:xfrm>
        </p:spPr>
        <p:txBody>
          <a:bodyPr lIns="91440" rIns="91440">
            <a:normAutofit/>
          </a:bodyPr>
          <a:lstStyle/>
          <a:p>
            <a:pPr marL="463550" indent="-463550">
              <a:lnSpc>
                <a:spcPct val="120000"/>
              </a:lnSpc>
              <a:spcBef>
                <a:spcPts val="600"/>
              </a:spcBef>
              <a:spcAft>
                <a:spcPts val="600"/>
              </a:spcAft>
            </a:pPr>
            <a:endParaRPr lang="en-US" dirty="0">
              <a:highlight>
                <a:srgbClr val="FFFF00"/>
              </a:highlight>
            </a:endParaRPr>
          </a:p>
          <a:p>
            <a:pPr marL="0" indent="0">
              <a:lnSpc>
                <a:spcPct val="120000"/>
              </a:lnSpc>
              <a:spcBef>
                <a:spcPts val="1200"/>
              </a:spcBef>
              <a:spcAft>
                <a:spcPts val="600"/>
              </a:spcAft>
              <a:buNone/>
            </a:pPr>
            <a:r>
              <a:rPr lang="en-US" sz="3000" dirty="0"/>
              <a:t>City of Stanton and City of Santa Ana</a:t>
            </a:r>
          </a:p>
          <a:p>
            <a:pPr marL="463550" indent="-463550">
              <a:lnSpc>
                <a:spcPct val="120000"/>
              </a:lnSpc>
              <a:spcBef>
                <a:spcPts val="1200"/>
              </a:spcBef>
              <a:spcAft>
                <a:spcPts val="600"/>
              </a:spcAft>
            </a:pPr>
            <a:r>
              <a:rPr lang="en-US" sz="3000" dirty="0"/>
              <a:t>March 23, 2020 – Audit results presented</a:t>
            </a:r>
          </a:p>
          <a:p>
            <a:pPr marL="463550" indent="-463550">
              <a:lnSpc>
                <a:spcPct val="120000"/>
              </a:lnSpc>
              <a:spcBef>
                <a:spcPts val="1200"/>
              </a:spcBef>
              <a:spcAft>
                <a:spcPts val="600"/>
              </a:spcAft>
            </a:pPr>
            <a:r>
              <a:rPr lang="en-US" sz="3000" dirty="0"/>
              <a:t>April 13, 2020 – Both cities found eligible to receive M2 net revenues and suspended payments disbursed</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B202D51E-39CD-4770-91E6-484EC1F3F252}"/>
              </a:ext>
            </a:extLst>
          </p:cNvPr>
          <p:cNvSpPr>
            <a:spLocks noGrp="1"/>
          </p:cNvSpPr>
          <p:nvPr>
            <p:ph type="sldNum" sz="quarter" idx="12"/>
          </p:nvPr>
        </p:nvSpPr>
        <p:spPr/>
        <p:txBody>
          <a:bodyPr/>
          <a:lstStyle/>
          <a:p>
            <a:fld id="{8F88728A-9E54-1B4F-A83C-486C5BF59F16}" type="slidenum">
              <a:rPr lang="en-US" smtClean="0"/>
              <a:pPr/>
              <a:t>10</a:t>
            </a:fld>
            <a:endParaRPr lang="en-US" dirty="0"/>
          </a:p>
        </p:txBody>
      </p:sp>
      <p:pic>
        <p:nvPicPr>
          <p:cNvPr id="9" name="Picture 8" descr="A traffic light with a mountain in the background&#10;&#10;Description generated with high confidence">
            <a:extLst>
              <a:ext uri="{FF2B5EF4-FFF2-40B4-BE49-F238E27FC236}">
                <a16:creationId xmlns:a16="http://schemas.microsoft.com/office/drawing/2014/main" id="{362CDA85-AE99-4381-9C6C-8B12AF9CC627}"/>
              </a:ext>
            </a:extLst>
          </p:cNvPr>
          <p:cNvPicPr>
            <a:picLocks noChangeAspect="1"/>
          </p:cNvPicPr>
          <p:nvPr/>
        </p:nvPicPr>
        <p:blipFill>
          <a:blip r:embed="rId3"/>
          <a:stretch>
            <a:fillRect/>
          </a:stretch>
        </p:blipFill>
        <p:spPr>
          <a:xfrm>
            <a:off x="8277427" y="4201776"/>
            <a:ext cx="3071427" cy="2034821"/>
          </a:xfrm>
          <a:prstGeom prst="rect">
            <a:avLst/>
          </a:prstGeom>
        </p:spPr>
      </p:pic>
    </p:spTree>
    <p:extLst>
      <p:ext uri="{BB962C8B-B14F-4D97-AF65-F5344CB8AC3E}">
        <p14:creationId xmlns:p14="http://schemas.microsoft.com/office/powerpoint/2010/main" val="9441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886B9D-358A-4D06-A2B4-F38D23C14131}"/>
              </a:ext>
            </a:extLst>
          </p:cNvPr>
          <p:cNvSpPr>
            <a:spLocks noGrp="1"/>
          </p:cNvSpPr>
          <p:nvPr>
            <p:ph type="title"/>
          </p:nvPr>
        </p:nvSpPr>
        <p:spPr/>
        <p:txBody>
          <a:bodyPr/>
          <a:lstStyle/>
          <a:p>
            <a:r>
              <a:rPr lang="en-US" dirty="0"/>
              <a:t>COVID-19 Pandemic</a:t>
            </a:r>
          </a:p>
        </p:txBody>
      </p:sp>
      <p:sp>
        <p:nvSpPr>
          <p:cNvPr id="6" name="Content Placeholder 5">
            <a:extLst>
              <a:ext uri="{FF2B5EF4-FFF2-40B4-BE49-F238E27FC236}">
                <a16:creationId xmlns:a16="http://schemas.microsoft.com/office/drawing/2014/main" id="{215B0138-CCFF-41FF-B26D-88B9D522693E}"/>
              </a:ext>
            </a:extLst>
          </p:cNvPr>
          <p:cNvSpPr>
            <a:spLocks noGrp="1"/>
          </p:cNvSpPr>
          <p:nvPr>
            <p:ph idx="1"/>
          </p:nvPr>
        </p:nvSpPr>
        <p:spPr/>
        <p:txBody>
          <a:bodyPr>
            <a:normAutofit/>
          </a:bodyPr>
          <a:lstStyle/>
          <a:p>
            <a:pPr marL="0" indent="0">
              <a:buNone/>
            </a:pPr>
            <a:r>
              <a:rPr lang="en-US" dirty="0"/>
              <a:t>The PMO is proactively monitoring COVID-19 impacts to M2 to ensure projects and programs continue to be delivered as promised to voters.</a:t>
            </a:r>
          </a:p>
          <a:p>
            <a:pPr marL="0" indent="0">
              <a:buNone/>
            </a:pPr>
            <a:endParaRPr lang="en-US" dirty="0"/>
          </a:p>
          <a:p>
            <a:pPr marL="0" indent="0">
              <a:buNone/>
            </a:pPr>
            <a:r>
              <a:rPr lang="en-US" u="sng" dirty="0"/>
              <a:t>Freeways</a:t>
            </a:r>
          </a:p>
          <a:p>
            <a:r>
              <a:rPr lang="en-US" dirty="0"/>
              <a:t>Increased productivity of construction work due to traffic volume reduction</a:t>
            </a:r>
          </a:p>
          <a:p>
            <a:r>
              <a:rPr lang="en-US" dirty="0"/>
              <a:t>No substantial risks in construction material supply chain and subcontractor labor availability</a:t>
            </a:r>
          </a:p>
          <a:p>
            <a:r>
              <a:rPr lang="en-US" dirty="0"/>
              <a:t>Right-of-way acquisition and utility relocation impacts</a:t>
            </a:r>
          </a:p>
          <a:p>
            <a:endParaRPr lang="en-US" dirty="0"/>
          </a:p>
        </p:txBody>
      </p:sp>
      <p:sp>
        <p:nvSpPr>
          <p:cNvPr id="5" name="Slide Number Placeholder 4">
            <a:extLst>
              <a:ext uri="{FF2B5EF4-FFF2-40B4-BE49-F238E27FC236}">
                <a16:creationId xmlns:a16="http://schemas.microsoft.com/office/drawing/2014/main" id="{BB4AF317-7C16-4FFF-8486-EED4F1C2DE2A}"/>
              </a:ext>
            </a:extLst>
          </p:cNvPr>
          <p:cNvSpPr>
            <a:spLocks noGrp="1"/>
          </p:cNvSpPr>
          <p:nvPr>
            <p:ph type="sldNum" sz="quarter" idx="12"/>
          </p:nvPr>
        </p:nvSpPr>
        <p:spPr/>
        <p:txBody>
          <a:bodyPr/>
          <a:lstStyle/>
          <a:p>
            <a:fld id="{8F88728A-9E54-1B4F-A83C-486C5BF59F16}" type="slidenum">
              <a:rPr lang="en-US" smtClean="0"/>
              <a:pPr/>
              <a:t>11</a:t>
            </a:fld>
            <a:endParaRPr lang="en-US" dirty="0"/>
          </a:p>
        </p:txBody>
      </p:sp>
      <p:sp>
        <p:nvSpPr>
          <p:cNvPr id="8" name="TextBox 7">
            <a:extLst>
              <a:ext uri="{FF2B5EF4-FFF2-40B4-BE49-F238E27FC236}">
                <a16:creationId xmlns:a16="http://schemas.microsoft.com/office/drawing/2014/main" id="{65861D16-2ED3-4B9E-BCE8-6CD54B3F21D7}"/>
              </a:ext>
            </a:extLst>
          </p:cNvPr>
          <p:cNvSpPr txBox="1"/>
          <p:nvPr/>
        </p:nvSpPr>
        <p:spPr>
          <a:xfrm>
            <a:off x="518423" y="6384205"/>
            <a:ext cx="350520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Novel Coronavirus – COVID-19</a:t>
            </a:r>
          </a:p>
        </p:txBody>
      </p:sp>
    </p:spTree>
    <p:extLst>
      <p:ext uri="{BB962C8B-B14F-4D97-AF65-F5344CB8AC3E}">
        <p14:creationId xmlns:p14="http://schemas.microsoft.com/office/powerpoint/2010/main" val="272343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886B9D-358A-4D06-A2B4-F38D23C14131}"/>
              </a:ext>
            </a:extLst>
          </p:cNvPr>
          <p:cNvSpPr>
            <a:spLocks noGrp="1"/>
          </p:cNvSpPr>
          <p:nvPr>
            <p:ph type="title"/>
          </p:nvPr>
        </p:nvSpPr>
        <p:spPr/>
        <p:txBody>
          <a:bodyPr/>
          <a:lstStyle/>
          <a:p>
            <a:r>
              <a:rPr lang="en-US" dirty="0"/>
              <a:t>COVID-19 Challenges (cont.)</a:t>
            </a:r>
          </a:p>
        </p:txBody>
      </p:sp>
      <p:sp>
        <p:nvSpPr>
          <p:cNvPr id="6" name="Content Placeholder 5">
            <a:extLst>
              <a:ext uri="{FF2B5EF4-FFF2-40B4-BE49-F238E27FC236}">
                <a16:creationId xmlns:a16="http://schemas.microsoft.com/office/drawing/2014/main" id="{215B0138-CCFF-41FF-B26D-88B9D522693E}"/>
              </a:ext>
            </a:extLst>
          </p:cNvPr>
          <p:cNvSpPr>
            <a:spLocks noGrp="1"/>
          </p:cNvSpPr>
          <p:nvPr>
            <p:ph idx="1"/>
          </p:nvPr>
        </p:nvSpPr>
        <p:spPr/>
        <p:txBody>
          <a:bodyPr>
            <a:normAutofit/>
          </a:bodyPr>
          <a:lstStyle/>
          <a:p>
            <a:pPr marL="0" indent="0">
              <a:buNone/>
            </a:pPr>
            <a:r>
              <a:rPr lang="en-US" sz="3200" dirty="0"/>
              <a:t>Streets and Roads</a:t>
            </a:r>
          </a:p>
          <a:p>
            <a:r>
              <a:rPr lang="en-US" dirty="0"/>
              <a:t>Timely use of funds for local projects</a:t>
            </a:r>
          </a:p>
          <a:p>
            <a:pPr marL="0" indent="0">
              <a:buNone/>
            </a:pPr>
            <a:endParaRPr lang="en-US" dirty="0"/>
          </a:p>
          <a:p>
            <a:pPr marL="0" indent="0">
              <a:buNone/>
            </a:pPr>
            <a:r>
              <a:rPr lang="en-US" sz="3200" dirty="0"/>
              <a:t>Transit</a:t>
            </a:r>
          </a:p>
          <a:p>
            <a:r>
              <a:rPr lang="en-US" dirty="0"/>
              <a:t>Metrolink</a:t>
            </a:r>
          </a:p>
          <a:p>
            <a:pPr lvl="1"/>
            <a:r>
              <a:rPr lang="en-US" dirty="0"/>
              <a:t>Ridership levels down 90 percent in April 2020</a:t>
            </a:r>
          </a:p>
          <a:p>
            <a:pPr lvl="1"/>
            <a:r>
              <a:rPr lang="en-US" dirty="0"/>
              <a:t>Implemented 30% service reduction</a:t>
            </a:r>
          </a:p>
          <a:p>
            <a:r>
              <a:rPr lang="en-US" dirty="0"/>
              <a:t>Additional work windows</a:t>
            </a:r>
          </a:p>
          <a:p>
            <a:pPr lvl="1"/>
            <a:r>
              <a:rPr lang="en-US" dirty="0"/>
              <a:t>Laguna Niguel to San Juan Capistrano Passing Siding Project</a:t>
            </a:r>
          </a:p>
          <a:p>
            <a:pPr lvl="1"/>
            <a:r>
              <a:rPr lang="en-US" dirty="0"/>
              <a:t>OC Streetcar</a:t>
            </a:r>
          </a:p>
          <a:p>
            <a:pPr lvl="1"/>
            <a:endParaRPr lang="en-US" dirty="0"/>
          </a:p>
          <a:p>
            <a:endParaRPr lang="en-US" dirty="0"/>
          </a:p>
        </p:txBody>
      </p:sp>
      <p:sp>
        <p:nvSpPr>
          <p:cNvPr id="5" name="Slide Number Placeholder 4">
            <a:extLst>
              <a:ext uri="{FF2B5EF4-FFF2-40B4-BE49-F238E27FC236}">
                <a16:creationId xmlns:a16="http://schemas.microsoft.com/office/drawing/2014/main" id="{BB4AF317-7C16-4FFF-8486-EED4F1C2DE2A}"/>
              </a:ext>
            </a:extLst>
          </p:cNvPr>
          <p:cNvSpPr>
            <a:spLocks noGrp="1"/>
          </p:cNvSpPr>
          <p:nvPr>
            <p:ph type="sldNum" sz="quarter" idx="12"/>
          </p:nvPr>
        </p:nvSpPr>
        <p:spPr/>
        <p:txBody>
          <a:bodyPr/>
          <a:lstStyle/>
          <a:p>
            <a:fld id="{8F88728A-9E54-1B4F-A83C-486C5BF59F16}" type="slidenum">
              <a:rPr lang="en-US" smtClean="0"/>
              <a:pPr/>
              <a:t>12</a:t>
            </a:fld>
            <a:endParaRPr lang="en-US" dirty="0"/>
          </a:p>
        </p:txBody>
      </p:sp>
    </p:spTree>
    <p:extLst>
      <p:ext uri="{BB962C8B-B14F-4D97-AF65-F5344CB8AC3E}">
        <p14:creationId xmlns:p14="http://schemas.microsoft.com/office/powerpoint/2010/main" val="131494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886B9D-358A-4D06-A2B4-F38D23C14131}"/>
              </a:ext>
            </a:extLst>
          </p:cNvPr>
          <p:cNvSpPr>
            <a:spLocks noGrp="1"/>
          </p:cNvSpPr>
          <p:nvPr>
            <p:ph type="title"/>
          </p:nvPr>
        </p:nvSpPr>
        <p:spPr/>
        <p:txBody>
          <a:bodyPr/>
          <a:lstStyle/>
          <a:p>
            <a:r>
              <a:rPr lang="en-US" dirty="0"/>
              <a:t>COVID-19 Challenges (cont.)</a:t>
            </a:r>
          </a:p>
        </p:txBody>
      </p:sp>
      <p:sp>
        <p:nvSpPr>
          <p:cNvPr id="6" name="Content Placeholder 5">
            <a:extLst>
              <a:ext uri="{FF2B5EF4-FFF2-40B4-BE49-F238E27FC236}">
                <a16:creationId xmlns:a16="http://schemas.microsoft.com/office/drawing/2014/main" id="{215B0138-CCFF-41FF-B26D-88B9D522693E}"/>
              </a:ext>
            </a:extLst>
          </p:cNvPr>
          <p:cNvSpPr>
            <a:spLocks noGrp="1"/>
          </p:cNvSpPr>
          <p:nvPr>
            <p:ph idx="1"/>
          </p:nvPr>
        </p:nvSpPr>
        <p:spPr/>
        <p:txBody>
          <a:bodyPr/>
          <a:lstStyle/>
          <a:p>
            <a:pPr marL="0" indent="0">
              <a:buNone/>
            </a:pPr>
            <a:r>
              <a:rPr lang="en-US" dirty="0"/>
              <a:t>Transit</a:t>
            </a:r>
          </a:p>
          <a:p>
            <a:r>
              <a:rPr lang="en-US" dirty="0"/>
              <a:t>Senior Mobility Program</a:t>
            </a:r>
          </a:p>
          <a:p>
            <a:r>
              <a:rPr lang="en-US" dirty="0"/>
              <a:t>Community-Based Transit Circulator Program Suspension </a:t>
            </a:r>
          </a:p>
          <a:p>
            <a:r>
              <a:rPr lang="en-US" dirty="0"/>
              <a:t>Timely Use of Funds</a:t>
            </a:r>
          </a:p>
          <a:p>
            <a:endParaRPr lang="en-US" dirty="0"/>
          </a:p>
          <a:p>
            <a:pPr marL="0" indent="0">
              <a:buNone/>
            </a:pPr>
            <a:r>
              <a:rPr lang="en-US" dirty="0"/>
              <a:t>M2 Maintenance of Effort </a:t>
            </a:r>
          </a:p>
          <a:p>
            <a:r>
              <a:rPr lang="en-US" dirty="0"/>
              <a:t>Temporary adjustment to the MOE Requirement</a:t>
            </a:r>
          </a:p>
          <a:p>
            <a:r>
              <a:rPr lang="en-US" dirty="0"/>
              <a:t>Public hearing and Board meeting to consider on June 22, 2020</a:t>
            </a:r>
          </a:p>
        </p:txBody>
      </p:sp>
      <p:sp>
        <p:nvSpPr>
          <p:cNvPr id="5" name="Slide Number Placeholder 4">
            <a:extLst>
              <a:ext uri="{FF2B5EF4-FFF2-40B4-BE49-F238E27FC236}">
                <a16:creationId xmlns:a16="http://schemas.microsoft.com/office/drawing/2014/main" id="{BB4AF317-7C16-4FFF-8486-EED4F1C2DE2A}"/>
              </a:ext>
            </a:extLst>
          </p:cNvPr>
          <p:cNvSpPr>
            <a:spLocks noGrp="1"/>
          </p:cNvSpPr>
          <p:nvPr>
            <p:ph type="sldNum" sz="quarter" idx="12"/>
          </p:nvPr>
        </p:nvSpPr>
        <p:spPr/>
        <p:txBody>
          <a:bodyPr/>
          <a:lstStyle/>
          <a:p>
            <a:fld id="{8F88728A-9E54-1B4F-A83C-486C5BF59F16}" type="slidenum">
              <a:rPr lang="en-US" smtClean="0"/>
              <a:pPr/>
              <a:t>13</a:t>
            </a:fld>
            <a:endParaRPr lang="en-US" dirty="0"/>
          </a:p>
        </p:txBody>
      </p:sp>
      <p:sp>
        <p:nvSpPr>
          <p:cNvPr id="7" name="TextBox 6">
            <a:extLst>
              <a:ext uri="{FF2B5EF4-FFF2-40B4-BE49-F238E27FC236}">
                <a16:creationId xmlns:a16="http://schemas.microsoft.com/office/drawing/2014/main" id="{C5EFC0B6-41C9-4904-98A7-1819C3B98655}"/>
              </a:ext>
            </a:extLst>
          </p:cNvPr>
          <p:cNvSpPr txBox="1"/>
          <p:nvPr/>
        </p:nvSpPr>
        <p:spPr>
          <a:xfrm>
            <a:off x="518423" y="6384205"/>
            <a:ext cx="350520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Maintenance of Effort - MOE</a:t>
            </a:r>
          </a:p>
        </p:txBody>
      </p:sp>
    </p:spTree>
    <p:extLst>
      <p:ext uri="{BB962C8B-B14F-4D97-AF65-F5344CB8AC3E}">
        <p14:creationId xmlns:p14="http://schemas.microsoft.com/office/powerpoint/2010/main" val="1802054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11B0-CB67-47A1-B30A-458EF28C8A2C}"/>
              </a:ext>
            </a:extLst>
          </p:cNvPr>
          <p:cNvSpPr>
            <a:spLocks noGrp="1"/>
          </p:cNvSpPr>
          <p:nvPr>
            <p:ph type="title"/>
          </p:nvPr>
        </p:nvSpPr>
        <p:spPr/>
        <p:txBody>
          <a:bodyPr/>
          <a:lstStyle/>
          <a:p>
            <a:r>
              <a:rPr lang="en-US" dirty="0"/>
              <a:t>PMO Activities	</a:t>
            </a:r>
          </a:p>
        </p:txBody>
      </p:sp>
      <p:sp>
        <p:nvSpPr>
          <p:cNvPr id="3" name="Content Placeholder 2">
            <a:extLst>
              <a:ext uri="{FF2B5EF4-FFF2-40B4-BE49-F238E27FC236}">
                <a16:creationId xmlns:a16="http://schemas.microsoft.com/office/drawing/2014/main" id="{E937CCD4-B92A-444F-850E-8023D35F8D9D}"/>
              </a:ext>
            </a:extLst>
          </p:cNvPr>
          <p:cNvSpPr>
            <a:spLocks noGrp="1"/>
          </p:cNvSpPr>
          <p:nvPr>
            <p:ph idx="1"/>
          </p:nvPr>
        </p:nvSpPr>
        <p:spPr>
          <a:xfrm>
            <a:off x="407720" y="1412025"/>
            <a:ext cx="11376560" cy="4874338"/>
          </a:xfrm>
        </p:spPr>
        <p:txBody>
          <a:bodyPr/>
          <a:lstStyle/>
          <a:p>
            <a:pPr>
              <a:spcAft>
                <a:spcPts val="1200"/>
              </a:spcAft>
            </a:pPr>
            <a:r>
              <a:rPr lang="en-US" dirty="0"/>
              <a:t>Construction Cost Pressure Index Update</a:t>
            </a:r>
          </a:p>
          <a:p>
            <a:pPr>
              <a:spcAft>
                <a:spcPts val="1200"/>
              </a:spcAft>
            </a:pPr>
            <a:r>
              <a:rPr lang="en-US" dirty="0"/>
              <a:t>Ordinance Safeguards</a:t>
            </a:r>
          </a:p>
          <a:p>
            <a:pPr>
              <a:spcAft>
                <a:spcPts val="1200"/>
              </a:spcAft>
            </a:pPr>
            <a:r>
              <a:rPr lang="en-US" dirty="0"/>
              <a:t>Sales Tax Revenue Forecast / Next 10 Delivery Plan Review</a:t>
            </a:r>
          </a:p>
          <a:p>
            <a:pPr>
              <a:spcAft>
                <a:spcPts val="1200"/>
              </a:spcAft>
            </a:pPr>
            <a:endParaRPr lang="en-US" dirty="0"/>
          </a:p>
        </p:txBody>
      </p:sp>
      <p:sp>
        <p:nvSpPr>
          <p:cNvPr id="4" name="Slide Number Placeholder 3">
            <a:extLst>
              <a:ext uri="{FF2B5EF4-FFF2-40B4-BE49-F238E27FC236}">
                <a16:creationId xmlns:a16="http://schemas.microsoft.com/office/drawing/2014/main" id="{B2C918C6-C37E-4DA1-BD32-5FC43F1ABB11}"/>
              </a:ext>
            </a:extLst>
          </p:cNvPr>
          <p:cNvSpPr>
            <a:spLocks noGrp="1"/>
          </p:cNvSpPr>
          <p:nvPr>
            <p:ph type="sldNum" sz="quarter" idx="12"/>
          </p:nvPr>
        </p:nvSpPr>
        <p:spPr/>
        <p:txBody>
          <a:bodyPr/>
          <a:lstStyle/>
          <a:p>
            <a:fld id="{8F88728A-9E54-1B4F-A83C-486C5BF59F16}" type="slidenum">
              <a:rPr lang="en-US" smtClean="0"/>
              <a:pPr/>
              <a:t>14</a:t>
            </a:fld>
            <a:endParaRPr lang="en-US" dirty="0"/>
          </a:p>
        </p:txBody>
      </p:sp>
      <p:pic>
        <p:nvPicPr>
          <p:cNvPr id="8" name="Picture 7">
            <a:extLst>
              <a:ext uri="{FF2B5EF4-FFF2-40B4-BE49-F238E27FC236}">
                <a16:creationId xmlns:a16="http://schemas.microsoft.com/office/drawing/2014/main" id="{C324BA2E-A0EC-46EB-8CF8-FD080FF3341A}"/>
              </a:ext>
            </a:extLst>
          </p:cNvPr>
          <p:cNvPicPr>
            <a:picLocks noChangeAspect="1"/>
          </p:cNvPicPr>
          <p:nvPr/>
        </p:nvPicPr>
        <p:blipFill>
          <a:blip r:embed="rId3"/>
          <a:stretch>
            <a:fillRect/>
          </a:stretch>
        </p:blipFill>
        <p:spPr>
          <a:xfrm>
            <a:off x="3677664" y="3582217"/>
            <a:ext cx="4062119" cy="2707082"/>
          </a:xfrm>
          <a:prstGeom prst="rect">
            <a:avLst/>
          </a:prstGeom>
        </p:spPr>
      </p:pic>
      <p:sp>
        <p:nvSpPr>
          <p:cNvPr id="5" name="TextBox 4">
            <a:extLst>
              <a:ext uri="{FF2B5EF4-FFF2-40B4-BE49-F238E27FC236}">
                <a16:creationId xmlns:a16="http://schemas.microsoft.com/office/drawing/2014/main" id="{AA55488F-7660-4011-9A53-BB761F6C8EE4}"/>
              </a:ext>
            </a:extLst>
          </p:cNvPr>
          <p:cNvSpPr txBox="1"/>
          <p:nvPr/>
        </p:nvSpPr>
        <p:spPr>
          <a:xfrm>
            <a:off x="677333" y="6412089"/>
            <a:ext cx="382693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PMO – Program Management Office </a:t>
            </a:r>
          </a:p>
        </p:txBody>
      </p:sp>
    </p:spTree>
    <p:extLst>
      <p:ext uri="{BB962C8B-B14F-4D97-AF65-F5344CB8AC3E}">
        <p14:creationId xmlns:p14="http://schemas.microsoft.com/office/powerpoint/2010/main" val="343726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447A-445F-4591-9CEE-A76858A3338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EADC772-3884-4E65-8D5A-70B4532604E9}"/>
              </a:ext>
            </a:extLst>
          </p:cNvPr>
          <p:cNvSpPr>
            <a:spLocks noGrp="1"/>
          </p:cNvSpPr>
          <p:nvPr>
            <p:ph idx="1"/>
          </p:nvPr>
        </p:nvSpPr>
        <p:spPr/>
        <p:txBody>
          <a:bodyPr/>
          <a:lstStyle/>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Resource for information on all aspects of M2 Plan and activities</a:t>
            </a:r>
          </a:p>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Status of Next 10 Plan delivery progress</a:t>
            </a:r>
          </a:p>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Success and challenges of M2 implementation</a:t>
            </a:r>
          </a:p>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Transparent and fulfills Ordinance No. 3 requirements</a:t>
            </a:r>
          </a:p>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Available to the public via the OCTA website:</a:t>
            </a:r>
            <a:br>
              <a:rPr lang="en-US" dirty="0">
                <a:cs typeface="Helvetica Neue"/>
              </a:rPr>
            </a:br>
            <a:r>
              <a:rPr lang="en-US" sz="2000" dirty="0">
                <a:hlinkClick r:id="rId3"/>
              </a:rPr>
              <a:t>https://www.octa.net/About-OC-Go/OC-Go-(2011-2041)/Documents-and-Reports</a:t>
            </a:r>
            <a:r>
              <a:rPr lang="en-US" sz="2400" dirty="0">
                <a:hlinkClick r:id="rId3"/>
              </a:rPr>
              <a:t>/</a:t>
            </a:r>
            <a:endParaRPr lang="en-US" sz="2400" dirty="0">
              <a:cs typeface="Helvetica Neue"/>
            </a:endParaRPr>
          </a:p>
        </p:txBody>
      </p:sp>
      <p:sp>
        <p:nvSpPr>
          <p:cNvPr id="4" name="Slide Number Placeholder 3">
            <a:extLst>
              <a:ext uri="{FF2B5EF4-FFF2-40B4-BE49-F238E27FC236}">
                <a16:creationId xmlns:a16="http://schemas.microsoft.com/office/drawing/2014/main" id="{D7DE3FD4-AE89-4294-9204-E23079C723F4}"/>
              </a:ext>
            </a:extLst>
          </p:cNvPr>
          <p:cNvSpPr>
            <a:spLocks noGrp="1"/>
          </p:cNvSpPr>
          <p:nvPr>
            <p:ph type="sldNum" sz="quarter" idx="12"/>
          </p:nvPr>
        </p:nvSpPr>
        <p:spPr/>
        <p:txBody>
          <a:bodyPr/>
          <a:lstStyle/>
          <a:p>
            <a:fld id="{8F88728A-9E54-1B4F-A83C-486C5BF59F16}" type="slidenum">
              <a:rPr lang="en-US" smtClean="0"/>
              <a:pPr/>
              <a:t>15</a:t>
            </a:fld>
            <a:endParaRPr lang="en-US" dirty="0"/>
          </a:p>
        </p:txBody>
      </p:sp>
      <p:pic>
        <p:nvPicPr>
          <p:cNvPr id="5" name="Picture 4">
            <a:extLst>
              <a:ext uri="{FF2B5EF4-FFF2-40B4-BE49-F238E27FC236}">
                <a16:creationId xmlns:a16="http://schemas.microsoft.com/office/drawing/2014/main" id="{C862C805-8332-450E-B278-EA6D0D5A2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251" y="4792018"/>
            <a:ext cx="5074324" cy="1892300"/>
          </a:xfrm>
          <a:prstGeom prst="rect">
            <a:avLst/>
          </a:prstGeom>
        </p:spPr>
      </p:pic>
      <p:sp>
        <p:nvSpPr>
          <p:cNvPr id="6" name="TextBox 5">
            <a:extLst>
              <a:ext uri="{FF2B5EF4-FFF2-40B4-BE49-F238E27FC236}">
                <a16:creationId xmlns:a16="http://schemas.microsoft.com/office/drawing/2014/main" id="{1A6B39B8-ABCD-45AF-9A95-9E2F63D73FBE}"/>
              </a:ext>
            </a:extLst>
          </p:cNvPr>
          <p:cNvSpPr txBox="1"/>
          <p:nvPr/>
        </p:nvSpPr>
        <p:spPr>
          <a:xfrm>
            <a:off x="806244" y="6243484"/>
            <a:ext cx="3677265"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OCTA </a:t>
            </a:r>
            <a:r>
              <a:rPr lang="en-US" sz="1000" dirty="0">
                <a:latin typeface="Arial" panose="020B0604020202020204" pitchFamily="34" charset="0"/>
                <a:cs typeface="Arial" panose="020B0604020202020204" pitchFamily="34" charset="0"/>
              </a:rPr>
              <a:t>– Orange County Transportation Authority</a:t>
            </a:r>
          </a:p>
        </p:txBody>
      </p:sp>
    </p:spTree>
    <p:extLst>
      <p:ext uri="{BB962C8B-B14F-4D97-AF65-F5344CB8AC3E}">
        <p14:creationId xmlns:p14="http://schemas.microsoft.com/office/powerpoint/2010/main" val="249845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91885" y="1263797"/>
            <a:ext cx="8142515" cy="4054161"/>
          </a:xfrm>
        </p:spPr>
        <p:txBody>
          <a:bodyPr>
            <a:normAutofit fontScale="92500" lnSpcReduction="10000"/>
          </a:bodyPr>
          <a:lstStyle/>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Highlights activity, status and challenges of M2 project and program delivery including safeguards</a:t>
            </a:r>
          </a:p>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Reports progress on updated Next 10 Plan deliverables and risks</a:t>
            </a:r>
          </a:p>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Provides budget and schedule information</a:t>
            </a:r>
          </a:p>
          <a:p>
            <a:pPr marL="457200" indent="-342900">
              <a:lnSpc>
                <a:spcPct val="100000"/>
              </a:lnSpc>
              <a:spcBef>
                <a:spcPts val="0"/>
              </a:spcBef>
              <a:spcAft>
                <a:spcPts val="1800"/>
              </a:spcAft>
              <a:buSzPct val="100000"/>
              <a:buFont typeface="Arial" panose="020B0604020202020204" pitchFamily="34" charset="0"/>
              <a:buChar char="•"/>
            </a:pPr>
            <a:r>
              <a:rPr lang="en-US" dirty="0">
                <a:cs typeface="Helvetica Neue"/>
              </a:rPr>
              <a:t>Includes revenue and expenditure actuals, in addition to program projections and local allocations</a:t>
            </a:r>
          </a:p>
          <a:p>
            <a:endParaRPr lang="en-US" dirty="0"/>
          </a:p>
        </p:txBody>
      </p:sp>
      <p:sp>
        <p:nvSpPr>
          <p:cNvPr id="4" name="Title 3"/>
          <p:cNvSpPr>
            <a:spLocks noGrp="1"/>
          </p:cNvSpPr>
          <p:nvPr>
            <p:ph type="title"/>
          </p:nvPr>
        </p:nvSpPr>
        <p:spPr/>
        <p:txBody>
          <a:bodyPr/>
          <a:lstStyle/>
          <a:p>
            <a:r>
              <a:rPr lang="en-US" dirty="0"/>
              <a:t>Overview</a:t>
            </a:r>
          </a:p>
        </p:txBody>
      </p:sp>
      <p:sp>
        <p:nvSpPr>
          <p:cNvPr id="7" name="Slide Number Placeholder 3"/>
          <p:cNvSpPr>
            <a:spLocks noGrp="1"/>
          </p:cNvSpPr>
          <p:nvPr>
            <p:ph type="sldNum" sz="quarter" idx="12"/>
          </p:nvPr>
        </p:nvSpPr>
        <p:spPr>
          <a:xfrm>
            <a:off x="11186556" y="6127669"/>
            <a:ext cx="843148" cy="593806"/>
          </a:xfrm>
        </p:spPr>
        <p:txBody>
          <a:bodyPr/>
          <a:lstStyle/>
          <a:p>
            <a:fld id="{389A138C-F750-3344-B26A-85B0CF43F79B}" type="slidenum">
              <a:rPr lang="en-US" smtClean="0"/>
              <a:t>2</a:t>
            </a:fld>
            <a:endParaRPr lang="en-US" dirty="0"/>
          </a:p>
        </p:txBody>
      </p:sp>
      <p:pic>
        <p:nvPicPr>
          <p:cNvPr id="6" name="Picture 5">
            <a:extLst>
              <a:ext uri="{FF2B5EF4-FFF2-40B4-BE49-F238E27FC236}">
                <a16:creationId xmlns:a16="http://schemas.microsoft.com/office/drawing/2014/main" id="{1D019D8A-5F8A-4F4B-A643-4CFEA0E2AE59}"/>
              </a:ext>
            </a:extLst>
          </p:cNvPr>
          <p:cNvPicPr>
            <a:picLocks noChangeAspect="1"/>
          </p:cNvPicPr>
          <p:nvPr/>
        </p:nvPicPr>
        <p:blipFill>
          <a:blip r:embed="rId3"/>
          <a:stretch>
            <a:fillRect/>
          </a:stretch>
        </p:blipFill>
        <p:spPr>
          <a:xfrm>
            <a:off x="8782571" y="1242865"/>
            <a:ext cx="3017544" cy="4345264"/>
          </a:xfrm>
          <a:prstGeom prst="rect">
            <a:avLst/>
          </a:prstGeom>
        </p:spPr>
      </p:pic>
      <p:sp>
        <p:nvSpPr>
          <p:cNvPr id="2" name="TextBox 1">
            <a:extLst>
              <a:ext uri="{FF2B5EF4-FFF2-40B4-BE49-F238E27FC236}">
                <a16:creationId xmlns:a16="http://schemas.microsoft.com/office/drawing/2014/main" id="{798D6870-AAC7-427F-AC69-61C6B3B2A30E}"/>
              </a:ext>
            </a:extLst>
          </p:cNvPr>
          <p:cNvSpPr txBox="1"/>
          <p:nvPr/>
        </p:nvSpPr>
        <p:spPr>
          <a:xfrm>
            <a:off x="876375" y="5706533"/>
            <a:ext cx="324852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M2 – Measure M2</a:t>
            </a:r>
          </a:p>
        </p:txBody>
      </p:sp>
    </p:spTree>
    <p:extLst>
      <p:ext uri="{BB962C8B-B14F-4D97-AF65-F5344CB8AC3E}">
        <p14:creationId xmlns:p14="http://schemas.microsoft.com/office/powerpoint/2010/main" val="1207549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447A-445F-4591-9CEE-A76858A3338C}"/>
              </a:ext>
            </a:extLst>
          </p:cNvPr>
          <p:cNvSpPr>
            <a:spLocks noGrp="1"/>
          </p:cNvSpPr>
          <p:nvPr>
            <p:ph type="title"/>
          </p:nvPr>
        </p:nvSpPr>
        <p:spPr/>
        <p:txBody>
          <a:bodyPr/>
          <a:lstStyle/>
          <a:p>
            <a:r>
              <a:rPr lang="en-US" dirty="0"/>
              <a:t>Program Highlights - Freeways</a:t>
            </a:r>
          </a:p>
        </p:txBody>
      </p:sp>
      <p:sp>
        <p:nvSpPr>
          <p:cNvPr id="3" name="Content Placeholder 2">
            <a:extLst>
              <a:ext uri="{FF2B5EF4-FFF2-40B4-BE49-F238E27FC236}">
                <a16:creationId xmlns:a16="http://schemas.microsoft.com/office/drawing/2014/main" id="{2EADC772-3884-4E65-8D5A-70B4532604E9}"/>
              </a:ext>
            </a:extLst>
          </p:cNvPr>
          <p:cNvSpPr>
            <a:spLocks noGrp="1"/>
          </p:cNvSpPr>
          <p:nvPr>
            <p:ph idx="1"/>
          </p:nvPr>
        </p:nvSpPr>
        <p:spPr>
          <a:xfrm>
            <a:off x="810678" y="1252845"/>
            <a:ext cx="10957768" cy="4716130"/>
          </a:xfrm>
        </p:spPr>
        <p:txBody>
          <a:bodyPr>
            <a:normAutofit/>
          </a:bodyPr>
          <a:lstStyle/>
          <a:p>
            <a:pPr marL="0" indent="0" algn="just">
              <a:buNone/>
            </a:pPr>
            <a:r>
              <a:rPr lang="en-US" sz="3200" dirty="0"/>
              <a:t>In Year Ten of 30-year M2 Program;</a:t>
            </a:r>
          </a:p>
          <a:p>
            <a:pPr marL="512763" lvl="1" indent="-512763" algn="just">
              <a:spcBef>
                <a:spcPts val="1200"/>
              </a:spcBef>
            </a:pPr>
            <a:r>
              <a:rPr lang="en-US" sz="2600" dirty="0"/>
              <a:t>12 of the 30 freeway segments are complete - $695 million</a:t>
            </a:r>
          </a:p>
          <a:p>
            <a:pPr marL="512763" lvl="1" indent="-512763" algn="just">
              <a:spcBef>
                <a:spcPts val="1200"/>
              </a:spcBef>
            </a:pPr>
            <a:r>
              <a:rPr lang="en-US" sz="2600" dirty="0"/>
              <a:t>Four in construction and another three on the way - $2.6 billion*</a:t>
            </a:r>
          </a:p>
          <a:p>
            <a:pPr marL="512763" lvl="1" indent="-512763" algn="just">
              <a:spcBef>
                <a:spcPts val="1200"/>
              </a:spcBef>
            </a:pPr>
            <a:r>
              <a:rPr lang="en-US" sz="2600" dirty="0"/>
              <a:t>Remaining 11 in project development - $1.8 billion</a:t>
            </a:r>
          </a:p>
          <a:p>
            <a:pPr marL="512763" lvl="1" indent="-512763" algn="just">
              <a:spcBef>
                <a:spcPts val="1200"/>
              </a:spcBef>
            </a:pPr>
            <a:r>
              <a:rPr lang="en-US" sz="2600" dirty="0"/>
              <a:t>534,152 motorists assisted by the Freeway Service Patrol since June 2012</a:t>
            </a:r>
          </a:p>
        </p:txBody>
      </p:sp>
      <p:sp>
        <p:nvSpPr>
          <p:cNvPr id="4" name="Slide Number Placeholder 3">
            <a:extLst>
              <a:ext uri="{FF2B5EF4-FFF2-40B4-BE49-F238E27FC236}">
                <a16:creationId xmlns:a16="http://schemas.microsoft.com/office/drawing/2014/main" id="{D7DE3FD4-AE89-4294-9204-E23079C723F4}"/>
              </a:ext>
            </a:extLst>
          </p:cNvPr>
          <p:cNvSpPr>
            <a:spLocks noGrp="1"/>
          </p:cNvSpPr>
          <p:nvPr>
            <p:ph type="sldNum" sz="quarter" idx="12"/>
          </p:nvPr>
        </p:nvSpPr>
        <p:spPr/>
        <p:txBody>
          <a:bodyPr/>
          <a:lstStyle/>
          <a:p>
            <a:fld id="{8F88728A-9E54-1B4F-A83C-486C5BF59F16}" type="slidenum">
              <a:rPr lang="en-US" smtClean="0"/>
              <a:pPr/>
              <a:t>3</a:t>
            </a:fld>
            <a:endParaRPr lang="en-US" dirty="0"/>
          </a:p>
        </p:txBody>
      </p:sp>
      <p:sp>
        <p:nvSpPr>
          <p:cNvPr id="5" name="TextBox 4">
            <a:extLst>
              <a:ext uri="{FF2B5EF4-FFF2-40B4-BE49-F238E27FC236}">
                <a16:creationId xmlns:a16="http://schemas.microsoft.com/office/drawing/2014/main" id="{AA60F0C3-2B61-468A-A5D4-8C8F4C77C0AD}"/>
              </a:ext>
            </a:extLst>
          </p:cNvPr>
          <p:cNvSpPr txBox="1"/>
          <p:nvPr/>
        </p:nvSpPr>
        <p:spPr>
          <a:xfrm>
            <a:off x="810678" y="6127669"/>
            <a:ext cx="3713178"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*without $475 million non-M2 portion of Interstate 405 (I-405)</a:t>
            </a:r>
          </a:p>
        </p:txBody>
      </p:sp>
      <p:pic>
        <p:nvPicPr>
          <p:cNvPr id="6" name="Picture 5">
            <a:extLst>
              <a:ext uri="{FF2B5EF4-FFF2-40B4-BE49-F238E27FC236}">
                <a16:creationId xmlns:a16="http://schemas.microsoft.com/office/drawing/2014/main" id="{5F73B625-F632-4943-ACC5-CC4ADE582936}"/>
              </a:ext>
            </a:extLst>
          </p:cNvPr>
          <p:cNvPicPr>
            <a:picLocks noChangeAspect="1"/>
          </p:cNvPicPr>
          <p:nvPr/>
        </p:nvPicPr>
        <p:blipFill>
          <a:blip r:embed="rId3"/>
          <a:stretch>
            <a:fillRect/>
          </a:stretch>
        </p:blipFill>
        <p:spPr>
          <a:xfrm>
            <a:off x="5595585" y="4017921"/>
            <a:ext cx="4742668" cy="2355969"/>
          </a:xfrm>
          <a:prstGeom prst="rect">
            <a:avLst/>
          </a:prstGeom>
        </p:spPr>
      </p:pic>
    </p:spTree>
    <p:extLst>
      <p:ext uri="{BB962C8B-B14F-4D97-AF65-F5344CB8AC3E}">
        <p14:creationId xmlns:p14="http://schemas.microsoft.com/office/powerpoint/2010/main" val="2000510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5B40-8A0E-491D-9516-9B8BD440968F}"/>
              </a:ext>
            </a:extLst>
          </p:cNvPr>
          <p:cNvSpPr>
            <a:spLocks noGrp="1"/>
          </p:cNvSpPr>
          <p:nvPr>
            <p:ph type="title"/>
          </p:nvPr>
        </p:nvSpPr>
        <p:spPr/>
        <p:txBody>
          <a:bodyPr/>
          <a:lstStyle/>
          <a:p>
            <a:r>
              <a:rPr lang="en-US" dirty="0"/>
              <a:t>3</a:t>
            </a:r>
            <a:r>
              <a:rPr lang="en-US" baseline="30000" dirty="0"/>
              <a:t>rd</a:t>
            </a:r>
            <a:r>
              <a:rPr lang="en-US" dirty="0"/>
              <a:t> Quarter Freeway Highlights</a:t>
            </a:r>
          </a:p>
        </p:txBody>
      </p:sp>
      <p:sp>
        <p:nvSpPr>
          <p:cNvPr id="3" name="Content Placeholder 2">
            <a:extLst>
              <a:ext uri="{FF2B5EF4-FFF2-40B4-BE49-F238E27FC236}">
                <a16:creationId xmlns:a16="http://schemas.microsoft.com/office/drawing/2014/main" id="{C2667AD0-1EC8-46B5-82B3-916B73E40168}"/>
              </a:ext>
            </a:extLst>
          </p:cNvPr>
          <p:cNvSpPr>
            <a:spLocks noGrp="1"/>
          </p:cNvSpPr>
          <p:nvPr>
            <p:ph idx="1"/>
          </p:nvPr>
        </p:nvSpPr>
        <p:spPr>
          <a:xfrm>
            <a:off x="272290" y="1446427"/>
            <a:ext cx="8397909" cy="3826253"/>
          </a:xfrm>
        </p:spPr>
        <p:txBody>
          <a:bodyPr>
            <a:normAutofit/>
          </a:bodyPr>
          <a:lstStyle/>
          <a:p>
            <a:pPr marL="401638" indent="-401638">
              <a:spcAft>
                <a:spcPts val="1200"/>
              </a:spcAft>
            </a:pPr>
            <a:r>
              <a:rPr lang="en-US" dirty="0"/>
              <a:t>I-5 between I-405 and SR-55 – Environmental phase complete</a:t>
            </a:r>
          </a:p>
          <a:p>
            <a:pPr marL="401638" indent="-401638">
              <a:spcAft>
                <a:spcPts val="1200"/>
              </a:spcAft>
            </a:pPr>
            <a:r>
              <a:rPr lang="en-US" dirty="0"/>
              <a:t>I-5 / El Toro Road Interchange – Review of Project Alternatives </a:t>
            </a:r>
          </a:p>
          <a:p>
            <a:pPr marL="401638" indent="-401638">
              <a:spcAft>
                <a:spcPts val="1200"/>
              </a:spcAft>
            </a:pPr>
            <a:r>
              <a:rPr lang="en-US" dirty="0"/>
              <a:t>SR-55 between I-5 and SR-91 – Environmental phase complete </a:t>
            </a:r>
          </a:p>
          <a:p>
            <a:pPr marL="401638" indent="-401638">
              <a:spcAft>
                <a:spcPts val="1200"/>
              </a:spcAft>
            </a:pPr>
            <a:r>
              <a:rPr lang="en-US" dirty="0"/>
              <a:t>SR-91 between SR-57 to SR-55 – Design Phase</a:t>
            </a:r>
          </a:p>
          <a:p>
            <a:pPr marL="401638" indent="-401638">
              <a:spcAft>
                <a:spcPts val="1200"/>
              </a:spcAft>
            </a:pPr>
            <a:endParaRPr lang="en-US" sz="2200" dirty="0"/>
          </a:p>
        </p:txBody>
      </p:sp>
      <p:sp>
        <p:nvSpPr>
          <p:cNvPr id="4" name="Slide Number Placeholder 3">
            <a:extLst>
              <a:ext uri="{FF2B5EF4-FFF2-40B4-BE49-F238E27FC236}">
                <a16:creationId xmlns:a16="http://schemas.microsoft.com/office/drawing/2014/main" id="{4D203168-4C54-41DA-93BA-3A7E4215F90B}"/>
              </a:ext>
            </a:extLst>
          </p:cNvPr>
          <p:cNvSpPr>
            <a:spLocks noGrp="1"/>
          </p:cNvSpPr>
          <p:nvPr>
            <p:ph type="sldNum" sz="quarter" idx="12"/>
          </p:nvPr>
        </p:nvSpPr>
        <p:spPr/>
        <p:txBody>
          <a:bodyPr/>
          <a:lstStyle/>
          <a:p>
            <a:fld id="{8F88728A-9E54-1B4F-A83C-486C5BF59F16}" type="slidenum">
              <a:rPr lang="en-US" smtClean="0"/>
              <a:pPr/>
              <a:t>4</a:t>
            </a:fld>
            <a:endParaRPr lang="en-US" dirty="0"/>
          </a:p>
        </p:txBody>
      </p:sp>
      <p:sp>
        <p:nvSpPr>
          <p:cNvPr id="5" name="TextBox 4">
            <a:extLst>
              <a:ext uri="{FF2B5EF4-FFF2-40B4-BE49-F238E27FC236}">
                <a16:creationId xmlns:a16="http://schemas.microsoft.com/office/drawing/2014/main" id="{7777C3D8-D18C-4BBA-A2DF-02B92204E580}"/>
              </a:ext>
            </a:extLst>
          </p:cNvPr>
          <p:cNvSpPr txBox="1"/>
          <p:nvPr/>
        </p:nvSpPr>
        <p:spPr>
          <a:xfrm>
            <a:off x="590699" y="5715330"/>
            <a:ext cx="1654553" cy="861774"/>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Interstate 5 – I-5 </a:t>
            </a:r>
          </a:p>
          <a:p>
            <a:r>
              <a:rPr lang="en-US" sz="1000" dirty="0">
                <a:latin typeface="Arial" panose="020B0604020202020204" pitchFamily="34" charset="0"/>
                <a:cs typeface="Arial" panose="020B0604020202020204" pitchFamily="34" charset="0"/>
              </a:rPr>
              <a:t>State Route 55 – SR-55</a:t>
            </a:r>
          </a:p>
          <a:p>
            <a:r>
              <a:rPr lang="en-US" sz="1000" dirty="0">
                <a:latin typeface="Arial" panose="020B0604020202020204" pitchFamily="34" charset="0"/>
                <a:cs typeface="Arial" panose="020B0604020202020204" pitchFamily="34" charset="0"/>
              </a:rPr>
              <a:t>State Route 57 – SR-57</a:t>
            </a:r>
          </a:p>
          <a:p>
            <a:r>
              <a:rPr lang="en-US" sz="1000" dirty="0">
                <a:latin typeface="Arial" panose="020B0604020202020204" pitchFamily="34" charset="0"/>
                <a:cs typeface="Arial" panose="020B0604020202020204" pitchFamily="34" charset="0"/>
              </a:rPr>
              <a:t>State Route 91 – SR-91</a:t>
            </a:r>
          </a:p>
          <a:p>
            <a:r>
              <a:rPr lang="en-US" sz="1000" dirty="0">
                <a:latin typeface="Arial" panose="020B0604020202020204" pitchFamily="34" charset="0"/>
                <a:cs typeface="Arial" panose="020B0604020202020204" pitchFamily="34" charset="0"/>
              </a:rPr>
              <a:t>State Route 405 – I-405</a:t>
            </a:r>
          </a:p>
        </p:txBody>
      </p:sp>
      <p:pic>
        <p:nvPicPr>
          <p:cNvPr id="9" name="Picture 8" descr="A picture containing building, outdoor&#10;&#10;Description generated with high confidence">
            <a:extLst>
              <a:ext uri="{FF2B5EF4-FFF2-40B4-BE49-F238E27FC236}">
                <a16:creationId xmlns:a16="http://schemas.microsoft.com/office/drawing/2014/main" id="{7BFD2810-2F8C-4B49-8D08-8F74776E4910}"/>
              </a:ext>
            </a:extLst>
          </p:cNvPr>
          <p:cNvPicPr>
            <a:picLocks noChangeAspect="1"/>
          </p:cNvPicPr>
          <p:nvPr/>
        </p:nvPicPr>
        <p:blipFill>
          <a:blip r:embed="rId4"/>
          <a:stretch>
            <a:fillRect/>
          </a:stretch>
        </p:blipFill>
        <p:spPr>
          <a:xfrm>
            <a:off x="8873426" y="1226635"/>
            <a:ext cx="3200179" cy="2132919"/>
          </a:xfrm>
          <a:prstGeom prst="rect">
            <a:avLst/>
          </a:prstGeom>
        </p:spPr>
      </p:pic>
    </p:spTree>
    <p:extLst>
      <p:ext uri="{BB962C8B-B14F-4D97-AF65-F5344CB8AC3E}">
        <p14:creationId xmlns:p14="http://schemas.microsoft.com/office/powerpoint/2010/main" val="25658851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609F-922B-4684-AA84-AC052F65A107}"/>
              </a:ext>
            </a:extLst>
          </p:cNvPr>
          <p:cNvSpPr>
            <a:spLocks noGrp="1"/>
          </p:cNvSpPr>
          <p:nvPr>
            <p:ph type="title"/>
          </p:nvPr>
        </p:nvSpPr>
        <p:spPr/>
        <p:txBody>
          <a:bodyPr/>
          <a:lstStyle/>
          <a:p>
            <a:r>
              <a:rPr lang="en-US" dirty="0"/>
              <a:t>Program Highlights – Street and Roads</a:t>
            </a:r>
          </a:p>
        </p:txBody>
      </p:sp>
      <p:sp>
        <p:nvSpPr>
          <p:cNvPr id="3" name="Content Placeholder 2">
            <a:extLst>
              <a:ext uri="{FF2B5EF4-FFF2-40B4-BE49-F238E27FC236}">
                <a16:creationId xmlns:a16="http://schemas.microsoft.com/office/drawing/2014/main" id="{498AB9C0-F3ED-4643-8E2B-7B6F307BD83F}"/>
              </a:ext>
            </a:extLst>
          </p:cNvPr>
          <p:cNvSpPr>
            <a:spLocks noGrp="1"/>
          </p:cNvSpPr>
          <p:nvPr>
            <p:ph idx="1"/>
          </p:nvPr>
        </p:nvSpPr>
        <p:spPr>
          <a:xfrm>
            <a:off x="241277" y="1239597"/>
            <a:ext cx="7526207" cy="4995024"/>
          </a:xfrm>
        </p:spPr>
        <p:txBody>
          <a:bodyPr>
            <a:normAutofit/>
          </a:bodyPr>
          <a:lstStyle/>
          <a:p>
            <a:pPr marL="0" indent="0">
              <a:spcBef>
                <a:spcPts val="1200"/>
              </a:spcBef>
              <a:spcAft>
                <a:spcPts val="1200"/>
              </a:spcAft>
              <a:buNone/>
            </a:pPr>
            <a:r>
              <a:rPr lang="en-US" dirty="0"/>
              <a:t>Approximately $814 million provided to local jurisdictions to date:</a:t>
            </a:r>
          </a:p>
          <a:p>
            <a:pPr marL="401638" lvl="1" indent="-401638">
              <a:lnSpc>
                <a:spcPct val="110000"/>
              </a:lnSpc>
              <a:spcBef>
                <a:spcPts val="1000"/>
              </a:spcBef>
              <a:spcAft>
                <a:spcPts val="600"/>
              </a:spcAft>
            </a:pPr>
            <a:r>
              <a:rPr lang="en-US" sz="2600" dirty="0"/>
              <a:t>139 street capacity improvement projects</a:t>
            </a:r>
          </a:p>
          <a:p>
            <a:pPr marL="401638" lvl="1" indent="-401638">
              <a:lnSpc>
                <a:spcPct val="110000"/>
              </a:lnSpc>
              <a:spcBef>
                <a:spcPts val="1000"/>
              </a:spcBef>
              <a:spcAft>
                <a:spcPts val="600"/>
              </a:spcAft>
            </a:pPr>
            <a:r>
              <a:rPr lang="en-US" sz="2600" dirty="0"/>
              <a:t>108 signal synchronization projects </a:t>
            </a:r>
          </a:p>
          <a:p>
            <a:pPr marL="401638" lvl="1" indent="-401638">
              <a:lnSpc>
                <a:spcPct val="110000"/>
              </a:lnSpc>
              <a:spcBef>
                <a:spcPts val="1000"/>
              </a:spcBef>
              <a:spcAft>
                <a:spcPts val="600"/>
              </a:spcAft>
            </a:pPr>
            <a:r>
              <a:rPr lang="en-US" sz="2600" dirty="0"/>
              <a:t>Over $416 million in flexible funding</a:t>
            </a:r>
          </a:p>
          <a:p>
            <a:pPr marL="0" indent="0">
              <a:lnSpc>
                <a:spcPct val="100000"/>
              </a:lnSpc>
              <a:spcBef>
                <a:spcPts val="1200"/>
              </a:spcBef>
              <a:spcAft>
                <a:spcPts val="1200"/>
              </a:spcAft>
              <a:buFont typeface="Arial"/>
              <a:buNone/>
            </a:pPr>
            <a:r>
              <a:rPr lang="en-US" dirty="0"/>
              <a:t>3</a:t>
            </a:r>
            <a:r>
              <a:rPr lang="en-US" baseline="30000" dirty="0"/>
              <a:t>rd</a:t>
            </a:r>
            <a:r>
              <a:rPr lang="en-US" dirty="0"/>
              <a:t> Quarter Highlights</a:t>
            </a:r>
          </a:p>
          <a:p>
            <a:pPr>
              <a:lnSpc>
                <a:spcPct val="100000"/>
              </a:lnSpc>
              <a:spcBef>
                <a:spcPts val="1200"/>
              </a:spcBef>
              <a:spcAft>
                <a:spcPts val="1200"/>
              </a:spcAft>
            </a:pPr>
            <a:r>
              <a:rPr lang="en-US" sz="2600" dirty="0"/>
              <a:t>Review of Project O &amp; P applications for 2020 Call for Projects</a:t>
            </a:r>
          </a:p>
          <a:p>
            <a:pPr marL="0" lvl="1" indent="0">
              <a:lnSpc>
                <a:spcPct val="100000"/>
              </a:lnSpc>
              <a:spcBef>
                <a:spcPts val="1000"/>
              </a:spcBef>
              <a:buNone/>
            </a:pPr>
            <a:endParaRPr lang="en-US" sz="2600" dirty="0"/>
          </a:p>
        </p:txBody>
      </p:sp>
      <p:sp>
        <p:nvSpPr>
          <p:cNvPr id="4" name="Slide Number Placeholder 3">
            <a:extLst>
              <a:ext uri="{FF2B5EF4-FFF2-40B4-BE49-F238E27FC236}">
                <a16:creationId xmlns:a16="http://schemas.microsoft.com/office/drawing/2014/main" id="{6997EA7A-2D21-458F-9CAE-1AB00F6D6BC1}"/>
              </a:ext>
            </a:extLst>
          </p:cNvPr>
          <p:cNvSpPr>
            <a:spLocks noGrp="1"/>
          </p:cNvSpPr>
          <p:nvPr>
            <p:ph type="sldNum" sz="quarter" idx="12"/>
          </p:nvPr>
        </p:nvSpPr>
        <p:spPr/>
        <p:txBody>
          <a:bodyPr/>
          <a:lstStyle/>
          <a:p>
            <a:fld id="{8F88728A-9E54-1B4F-A83C-486C5BF59F16}" type="slidenum">
              <a:rPr lang="en-US" smtClean="0"/>
              <a:pPr/>
              <a:t>5</a:t>
            </a:fld>
            <a:endParaRPr lang="en-US" dirty="0"/>
          </a:p>
        </p:txBody>
      </p:sp>
      <p:pic>
        <p:nvPicPr>
          <p:cNvPr id="7" name="Picture 6" descr="A traffic light hanging from the side of a road&#10;&#10;Description generated with very high confidence">
            <a:extLst>
              <a:ext uri="{FF2B5EF4-FFF2-40B4-BE49-F238E27FC236}">
                <a16:creationId xmlns:a16="http://schemas.microsoft.com/office/drawing/2014/main" id="{39EE40A7-CF56-45D2-A05A-CEDE2F374EE4}"/>
              </a:ext>
            </a:extLst>
          </p:cNvPr>
          <p:cNvPicPr>
            <a:picLocks noChangeAspect="1"/>
          </p:cNvPicPr>
          <p:nvPr/>
        </p:nvPicPr>
        <p:blipFill>
          <a:blip r:embed="rId3"/>
          <a:stretch>
            <a:fillRect/>
          </a:stretch>
        </p:blipFill>
        <p:spPr>
          <a:xfrm>
            <a:off x="8881785" y="3894665"/>
            <a:ext cx="2976971" cy="1984647"/>
          </a:xfrm>
          <a:prstGeom prst="rect">
            <a:avLst/>
          </a:prstGeom>
        </p:spPr>
      </p:pic>
      <p:pic>
        <p:nvPicPr>
          <p:cNvPr id="6" name="Picture 5">
            <a:extLst>
              <a:ext uri="{FF2B5EF4-FFF2-40B4-BE49-F238E27FC236}">
                <a16:creationId xmlns:a16="http://schemas.microsoft.com/office/drawing/2014/main" id="{43F285B6-0440-405D-BEC3-E8256B2B0F26}"/>
              </a:ext>
            </a:extLst>
          </p:cNvPr>
          <p:cNvPicPr>
            <a:picLocks noChangeAspect="1"/>
          </p:cNvPicPr>
          <p:nvPr/>
        </p:nvPicPr>
        <p:blipFill>
          <a:blip r:embed="rId4"/>
          <a:stretch>
            <a:fillRect/>
          </a:stretch>
        </p:blipFill>
        <p:spPr>
          <a:xfrm>
            <a:off x="8467519" y="1239597"/>
            <a:ext cx="2719037" cy="2166842"/>
          </a:xfrm>
          <a:prstGeom prst="rect">
            <a:avLst/>
          </a:prstGeom>
        </p:spPr>
      </p:pic>
    </p:spTree>
    <p:extLst>
      <p:ext uri="{BB962C8B-B14F-4D97-AF65-F5344CB8AC3E}">
        <p14:creationId xmlns:p14="http://schemas.microsoft.com/office/powerpoint/2010/main" val="97377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D5B84F-2907-4350-B0B9-0A274CC965F0}"/>
              </a:ext>
            </a:extLst>
          </p:cNvPr>
          <p:cNvPicPr>
            <a:picLocks noChangeAspect="1"/>
          </p:cNvPicPr>
          <p:nvPr/>
        </p:nvPicPr>
        <p:blipFill rotWithShape="1">
          <a:blip r:embed="rId3"/>
          <a:srcRect t="2429"/>
          <a:stretch/>
        </p:blipFill>
        <p:spPr>
          <a:xfrm>
            <a:off x="9880638" y="1098823"/>
            <a:ext cx="2007341" cy="1305710"/>
          </a:xfrm>
          <a:prstGeom prst="rect">
            <a:avLst/>
          </a:prstGeom>
        </p:spPr>
      </p:pic>
      <p:pic>
        <p:nvPicPr>
          <p:cNvPr id="5" name="Picture 4">
            <a:extLst>
              <a:ext uri="{FF2B5EF4-FFF2-40B4-BE49-F238E27FC236}">
                <a16:creationId xmlns:a16="http://schemas.microsoft.com/office/drawing/2014/main" id="{CF4728A5-319F-4C6F-BD13-DC0FE049F93C}"/>
              </a:ext>
            </a:extLst>
          </p:cNvPr>
          <p:cNvPicPr>
            <a:picLocks noChangeAspect="1"/>
          </p:cNvPicPr>
          <p:nvPr/>
        </p:nvPicPr>
        <p:blipFill>
          <a:blip r:embed="rId4"/>
          <a:stretch>
            <a:fillRect/>
          </a:stretch>
        </p:blipFill>
        <p:spPr>
          <a:xfrm>
            <a:off x="8450610" y="3524614"/>
            <a:ext cx="3579991" cy="1240685"/>
          </a:xfrm>
          <a:prstGeom prst="rect">
            <a:avLst/>
          </a:prstGeom>
        </p:spPr>
      </p:pic>
      <p:sp>
        <p:nvSpPr>
          <p:cNvPr id="2" name="Title 1">
            <a:extLst>
              <a:ext uri="{FF2B5EF4-FFF2-40B4-BE49-F238E27FC236}">
                <a16:creationId xmlns:a16="http://schemas.microsoft.com/office/drawing/2014/main" id="{48FB6AAB-F29E-4034-9BF3-DBDD6894BEA6}"/>
              </a:ext>
            </a:extLst>
          </p:cNvPr>
          <p:cNvSpPr>
            <a:spLocks noGrp="1"/>
          </p:cNvSpPr>
          <p:nvPr>
            <p:ph type="title"/>
          </p:nvPr>
        </p:nvSpPr>
        <p:spPr/>
        <p:txBody>
          <a:bodyPr/>
          <a:lstStyle/>
          <a:p>
            <a:r>
              <a:rPr lang="en-US" dirty="0"/>
              <a:t>Program Highlights - Transit</a:t>
            </a:r>
          </a:p>
        </p:txBody>
      </p:sp>
      <p:sp>
        <p:nvSpPr>
          <p:cNvPr id="3" name="Content Placeholder 2">
            <a:extLst>
              <a:ext uri="{FF2B5EF4-FFF2-40B4-BE49-F238E27FC236}">
                <a16:creationId xmlns:a16="http://schemas.microsoft.com/office/drawing/2014/main" id="{97F9BE89-A18E-4C7C-8898-BA74B8B32058}"/>
              </a:ext>
            </a:extLst>
          </p:cNvPr>
          <p:cNvSpPr>
            <a:spLocks noGrp="1"/>
          </p:cNvSpPr>
          <p:nvPr>
            <p:ph idx="1"/>
          </p:nvPr>
        </p:nvSpPr>
        <p:spPr>
          <a:xfrm>
            <a:off x="162297" y="1196999"/>
            <a:ext cx="9433988" cy="5350640"/>
          </a:xfrm>
        </p:spPr>
        <p:txBody>
          <a:bodyPr>
            <a:noAutofit/>
          </a:bodyPr>
          <a:lstStyle/>
          <a:p>
            <a:pPr marL="341313" indent="-341313">
              <a:lnSpc>
                <a:spcPct val="100000"/>
              </a:lnSpc>
              <a:spcBef>
                <a:spcPts val="1200"/>
              </a:spcBef>
              <a:spcAft>
                <a:spcPts val="1200"/>
              </a:spcAft>
            </a:pPr>
            <a:r>
              <a:rPr lang="en-US" sz="2400" dirty="0"/>
              <a:t>$182 million used to fund OC Metrolink service </a:t>
            </a:r>
          </a:p>
          <a:p>
            <a:pPr marL="341313" indent="-341313">
              <a:lnSpc>
                <a:spcPct val="100000"/>
              </a:lnSpc>
              <a:spcBef>
                <a:spcPts val="1200"/>
              </a:spcBef>
              <a:spcAft>
                <a:spcPts val="1200"/>
              </a:spcAft>
            </a:pPr>
            <a:r>
              <a:rPr lang="en-US" sz="2400" dirty="0"/>
              <a:t>$477 million invested in station and grade crossing improvements</a:t>
            </a:r>
          </a:p>
          <a:p>
            <a:pPr marL="341313" indent="-341313">
              <a:lnSpc>
                <a:spcPct val="100000"/>
              </a:lnSpc>
              <a:spcBef>
                <a:spcPts val="1200"/>
              </a:spcBef>
              <a:spcAft>
                <a:spcPts val="1200"/>
              </a:spcAft>
            </a:pPr>
            <a:r>
              <a:rPr lang="en-US" sz="2400" dirty="0"/>
              <a:t>OC’s first modern streetcar underway; 59 percent externally funded</a:t>
            </a:r>
          </a:p>
          <a:p>
            <a:pPr marL="341313" indent="-341313">
              <a:lnSpc>
                <a:spcPct val="100000"/>
              </a:lnSpc>
              <a:spcBef>
                <a:spcPts val="1200"/>
              </a:spcBef>
              <a:spcAft>
                <a:spcPts val="1200"/>
              </a:spcAft>
            </a:pPr>
            <a:r>
              <a:rPr lang="en-US" sz="2400" dirty="0"/>
              <a:t>20 community-based transit/circulators in operation</a:t>
            </a:r>
          </a:p>
          <a:p>
            <a:pPr marL="341313" indent="-341313">
              <a:lnSpc>
                <a:spcPct val="100000"/>
              </a:lnSpc>
              <a:spcBef>
                <a:spcPts val="1200"/>
              </a:spcBef>
              <a:spcAft>
                <a:spcPts val="1200"/>
              </a:spcAft>
            </a:pPr>
            <a:r>
              <a:rPr lang="en-US" sz="2400" dirty="0"/>
              <a:t>$2 million allocated to improve 79 transit stops</a:t>
            </a:r>
          </a:p>
          <a:p>
            <a:pPr marL="341313" indent="-341313">
              <a:lnSpc>
                <a:spcPct val="100000"/>
              </a:lnSpc>
              <a:spcBef>
                <a:spcPts val="1200"/>
              </a:spcBef>
              <a:spcAft>
                <a:spcPts val="1200"/>
              </a:spcAft>
            </a:pPr>
            <a:r>
              <a:rPr lang="en-US" sz="2400" dirty="0"/>
              <a:t>$77.6 million allocated to expand mobility choices for</a:t>
            </a:r>
            <a:br>
              <a:rPr lang="en-US" sz="2400" dirty="0"/>
            </a:br>
            <a:r>
              <a:rPr lang="en-US" sz="2400" dirty="0"/>
              <a:t>seniors and persons with disabilities </a:t>
            </a:r>
          </a:p>
        </p:txBody>
      </p:sp>
      <p:sp>
        <p:nvSpPr>
          <p:cNvPr id="4" name="Slide Number Placeholder 3">
            <a:extLst>
              <a:ext uri="{FF2B5EF4-FFF2-40B4-BE49-F238E27FC236}">
                <a16:creationId xmlns:a16="http://schemas.microsoft.com/office/drawing/2014/main" id="{65AC7ED3-08CE-4EB3-8042-5DA332F6AE51}"/>
              </a:ext>
            </a:extLst>
          </p:cNvPr>
          <p:cNvSpPr>
            <a:spLocks noGrp="1"/>
          </p:cNvSpPr>
          <p:nvPr>
            <p:ph type="sldNum" sz="quarter" idx="12"/>
          </p:nvPr>
        </p:nvSpPr>
        <p:spPr/>
        <p:txBody>
          <a:bodyPr/>
          <a:lstStyle/>
          <a:p>
            <a:fld id="{8F88728A-9E54-1B4F-A83C-486C5BF59F16}" type="slidenum">
              <a:rPr lang="en-US" smtClean="0"/>
              <a:pPr/>
              <a:t>6</a:t>
            </a:fld>
            <a:endParaRPr lang="en-US" dirty="0"/>
          </a:p>
        </p:txBody>
      </p:sp>
      <p:pic>
        <p:nvPicPr>
          <p:cNvPr id="6" name="Picture 5">
            <a:extLst>
              <a:ext uri="{FF2B5EF4-FFF2-40B4-BE49-F238E27FC236}">
                <a16:creationId xmlns:a16="http://schemas.microsoft.com/office/drawing/2014/main" id="{AD7417AF-8001-4E0D-B7E7-391E5DB6E17C}"/>
              </a:ext>
            </a:extLst>
          </p:cNvPr>
          <p:cNvPicPr>
            <a:picLocks noChangeAspect="1"/>
          </p:cNvPicPr>
          <p:nvPr/>
        </p:nvPicPr>
        <p:blipFill>
          <a:blip r:embed="rId5"/>
          <a:stretch>
            <a:fillRect/>
          </a:stretch>
        </p:blipFill>
        <p:spPr>
          <a:xfrm>
            <a:off x="9010562" y="3098425"/>
            <a:ext cx="2460086" cy="304506"/>
          </a:xfrm>
          <a:prstGeom prst="rect">
            <a:avLst/>
          </a:prstGeom>
        </p:spPr>
      </p:pic>
      <p:sp>
        <p:nvSpPr>
          <p:cNvPr id="11" name="TextBox 10">
            <a:extLst>
              <a:ext uri="{FF2B5EF4-FFF2-40B4-BE49-F238E27FC236}">
                <a16:creationId xmlns:a16="http://schemas.microsoft.com/office/drawing/2014/main" id="{3711F9D9-147F-4B9B-ABF7-3CB7E1E6C9F0}"/>
              </a:ext>
            </a:extLst>
          </p:cNvPr>
          <p:cNvSpPr txBox="1"/>
          <p:nvPr/>
        </p:nvSpPr>
        <p:spPr>
          <a:xfrm>
            <a:off x="518423" y="6384205"/>
            <a:ext cx="350520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OC – Orange County </a:t>
            </a:r>
          </a:p>
        </p:txBody>
      </p:sp>
      <p:pic>
        <p:nvPicPr>
          <p:cNvPr id="10" name="Picture 9" descr="A person looking at the camera&#10;&#10;Description automatically generated">
            <a:extLst>
              <a:ext uri="{FF2B5EF4-FFF2-40B4-BE49-F238E27FC236}">
                <a16:creationId xmlns:a16="http://schemas.microsoft.com/office/drawing/2014/main" id="{20EFB195-188D-49D4-8441-5EE5A932A676}"/>
              </a:ext>
            </a:extLst>
          </p:cNvPr>
          <p:cNvPicPr>
            <a:picLocks noChangeAspect="1"/>
          </p:cNvPicPr>
          <p:nvPr/>
        </p:nvPicPr>
        <p:blipFill>
          <a:blip r:embed="rId6"/>
          <a:stretch>
            <a:fillRect/>
          </a:stretch>
        </p:blipFill>
        <p:spPr>
          <a:xfrm>
            <a:off x="7747090" y="5230646"/>
            <a:ext cx="3026729" cy="1240686"/>
          </a:xfrm>
          <a:prstGeom prst="rect">
            <a:avLst/>
          </a:prstGeom>
        </p:spPr>
      </p:pic>
    </p:spTree>
    <p:extLst>
      <p:ext uri="{BB962C8B-B14F-4D97-AF65-F5344CB8AC3E}">
        <p14:creationId xmlns:p14="http://schemas.microsoft.com/office/powerpoint/2010/main" val="284046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E944C-496B-4F89-96F9-8122D6E2C9FC}"/>
              </a:ext>
            </a:extLst>
          </p:cNvPr>
          <p:cNvSpPr>
            <a:spLocks noGrp="1"/>
          </p:cNvSpPr>
          <p:nvPr>
            <p:ph type="title"/>
          </p:nvPr>
        </p:nvSpPr>
        <p:spPr>
          <a:xfrm>
            <a:off x="391885" y="2"/>
            <a:ext cx="11376561" cy="997526"/>
          </a:xfrm>
        </p:spPr>
        <p:txBody>
          <a:bodyPr/>
          <a:lstStyle/>
          <a:p>
            <a:r>
              <a:rPr lang="en-US" dirty="0"/>
              <a:t>3</a:t>
            </a:r>
            <a:r>
              <a:rPr lang="en-US" baseline="30000" dirty="0"/>
              <a:t>rd</a:t>
            </a:r>
            <a:r>
              <a:rPr lang="en-US" dirty="0"/>
              <a:t> Quarter Transit Highlights</a:t>
            </a:r>
          </a:p>
        </p:txBody>
      </p:sp>
      <p:sp>
        <p:nvSpPr>
          <p:cNvPr id="4" name="Slide Number Placeholder 3">
            <a:extLst>
              <a:ext uri="{FF2B5EF4-FFF2-40B4-BE49-F238E27FC236}">
                <a16:creationId xmlns:a16="http://schemas.microsoft.com/office/drawing/2014/main" id="{BE25443A-240C-4A58-8B5A-19CD004812B2}"/>
              </a:ext>
            </a:extLst>
          </p:cNvPr>
          <p:cNvSpPr>
            <a:spLocks noGrp="1"/>
          </p:cNvSpPr>
          <p:nvPr>
            <p:ph type="sldNum" sz="quarter" idx="12"/>
          </p:nvPr>
        </p:nvSpPr>
        <p:spPr>
          <a:xfrm>
            <a:off x="11186556" y="6127669"/>
            <a:ext cx="843148" cy="593806"/>
          </a:xfrm>
        </p:spPr>
        <p:txBody>
          <a:bodyPr/>
          <a:lstStyle/>
          <a:p>
            <a:fld id="{8F88728A-9E54-1B4F-A83C-486C5BF59F16}" type="slidenum">
              <a:rPr lang="en-US" smtClean="0"/>
              <a:pPr/>
              <a:t>7</a:t>
            </a:fld>
            <a:endParaRPr lang="en-US" dirty="0"/>
          </a:p>
        </p:txBody>
      </p:sp>
      <p:sp>
        <p:nvSpPr>
          <p:cNvPr id="7" name="Content Placeholder 6">
            <a:extLst>
              <a:ext uri="{FF2B5EF4-FFF2-40B4-BE49-F238E27FC236}">
                <a16:creationId xmlns:a16="http://schemas.microsoft.com/office/drawing/2014/main" id="{0BE2719B-861E-4710-9642-739821CC93EF}"/>
              </a:ext>
            </a:extLst>
          </p:cNvPr>
          <p:cNvSpPr>
            <a:spLocks noGrp="1"/>
          </p:cNvSpPr>
          <p:nvPr>
            <p:ph idx="1"/>
          </p:nvPr>
        </p:nvSpPr>
        <p:spPr>
          <a:xfrm>
            <a:off x="162296" y="1537471"/>
            <a:ext cx="7679671" cy="5320527"/>
          </a:xfrm>
        </p:spPr>
        <p:txBody>
          <a:bodyPr>
            <a:noAutofit/>
          </a:bodyPr>
          <a:lstStyle/>
          <a:p>
            <a:pPr marL="341313" lvl="0" indent="-341313">
              <a:lnSpc>
                <a:spcPct val="100000"/>
              </a:lnSpc>
              <a:spcBef>
                <a:spcPts val="0"/>
              </a:spcBef>
              <a:spcAft>
                <a:spcPts val="2400"/>
              </a:spcAft>
            </a:pPr>
            <a:r>
              <a:rPr lang="en-US" sz="2500" dirty="0"/>
              <a:t>Metrolink update presented to the Board</a:t>
            </a:r>
          </a:p>
          <a:p>
            <a:pPr marL="341313" indent="-341313">
              <a:lnSpc>
                <a:spcPct val="100000"/>
              </a:lnSpc>
              <a:spcBef>
                <a:spcPts val="0"/>
              </a:spcBef>
              <a:spcAft>
                <a:spcPts val="2400"/>
              </a:spcAft>
            </a:pPr>
            <a:r>
              <a:rPr lang="en-US" sz="2500" dirty="0"/>
              <a:t>Review of 13 Project V applications </a:t>
            </a:r>
          </a:p>
          <a:p>
            <a:pPr marL="341313" indent="-341313">
              <a:lnSpc>
                <a:spcPct val="100000"/>
              </a:lnSpc>
              <a:spcBef>
                <a:spcPts val="0"/>
              </a:spcBef>
              <a:spcAft>
                <a:spcPts val="2400"/>
              </a:spcAft>
            </a:pPr>
            <a:endParaRPr lang="en-US" sz="2500" dirty="0"/>
          </a:p>
          <a:p>
            <a:pPr marL="341313" indent="-341313">
              <a:lnSpc>
                <a:spcPct val="100000"/>
              </a:lnSpc>
              <a:spcBef>
                <a:spcPts val="0"/>
              </a:spcBef>
              <a:spcAft>
                <a:spcPts val="2400"/>
              </a:spcAft>
            </a:pPr>
            <a:endParaRPr lang="en-US" sz="2500" dirty="0"/>
          </a:p>
        </p:txBody>
      </p:sp>
      <p:pic>
        <p:nvPicPr>
          <p:cNvPr id="12" name="Picture 11">
            <a:extLst>
              <a:ext uri="{FF2B5EF4-FFF2-40B4-BE49-F238E27FC236}">
                <a16:creationId xmlns:a16="http://schemas.microsoft.com/office/drawing/2014/main" id="{2898FB22-45C9-4B01-8144-8639677F255C}"/>
              </a:ext>
            </a:extLst>
          </p:cNvPr>
          <p:cNvPicPr>
            <a:picLocks noChangeAspect="1"/>
          </p:cNvPicPr>
          <p:nvPr/>
        </p:nvPicPr>
        <p:blipFill>
          <a:blip r:embed="rId3"/>
          <a:stretch>
            <a:fillRect/>
          </a:stretch>
        </p:blipFill>
        <p:spPr>
          <a:xfrm>
            <a:off x="7841967" y="4545741"/>
            <a:ext cx="3440694" cy="2175733"/>
          </a:xfrm>
          <a:prstGeom prst="rect">
            <a:avLst/>
          </a:prstGeom>
        </p:spPr>
      </p:pic>
      <p:pic>
        <p:nvPicPr>
          <p:cNvPr id="6" name="Picture 5">
            <a:extLst>
              <a:ext uri="{FF2B5EF4-FFF2-40B4-BE49-F238E27FC236}">
                <a16:creationId xmlns:a16="http://schemas.microsoft.com/office/drawing/2014/main" id="{2108D38B-31EA-4CCD-ADDF-B85F24E821A5}"/>
              </a:ext>
            </a:extLst>
          </p:cNvPr>
          <p:cNvPicPr>
            <a:picLocks noChangeAspect="1"/>
          </p:cNvPicPr>
          <p:nvPr/>
        </p:nvPicPr>
        <p:blipFill>
          <a:blip r:embed="rId4"/>
          <a:stretch>
            <a:fillRect/>
          </a:stretch>
        </p:blipFill>
        <p:spPr>
          <a:xfrm>
            <a:off x="7841967" y="1342435"/>
            <a:ext cx="3618513" cy="2412342"/>
          </a:xfrm>
          <a:prstGeom prst="rect">
            <a:avLst/>
          </a:prstGeom>
        </p:spPr>
      </p:pic>
    </p:spTree>
    <p:extLst>
      <p:ext uri="{BB962C8B-B14F-4D97-AF65-F5344CB8AC3E}">
        <p14:creationId xmlns:p14="http://schemas.microsoft.com/office/powerpoint/2010/main" val="1215133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6E1C-60DC-4AE1-A79F-FE3A795E6307}"/>
              </a:ext>
            </a:extLst>
          </p:cNvPr>
          <p:cNvSpPr>
            <a:spLocks noGrp="1"/>
          </p:cNvSpPr>
          <p:nvPr>
            <p:ph type="title"/>
          </p:nvPr>
        </p:nvSpPr>
        <p:spPr/>
        <p:txBody>
          <a:bodyPr/>
          <a:lstStyle/>
          <a:p>
            <a:r>
              <a:rPr lang="en-US" dirty="0"/>
              <a:t>Program Highlights - Environmental</a:t>
            </a:r>
          </a:p>
        </p:txBody>
      </p:sp>
      <p:sp>
        <p:nvSpPr>
          <p:cNvPr id="3" name="Content Placeholder 2">
            <a:extLst>
              <a:ext uri="{FF2B5EF4-FFF2-40B4-BE49-F238E27FC236}">
                <a16:creationId xmlns:a16="http://schemas.microsoft.com/office/drawing/2014/main" id="{2BA4D4A5-4DA0-409F-8B16-CE7443EA4618}"/>
              </a:ext>
            </a:extLst>
          </p:cNvPr>
          <p:cNvSpPr>
            <a:spLocks noGrp="1"/>
          </p:cNvSpPr>
          <p:nvPr>
            <p:ph idx="1"/>
          </p:nvPr>
        </p:nvSpPr>
        <p:spPr>
          <a:xfrm>
            <a:off x="423554" y="954496"/>
            <a:ext cx="11795352" cy="3943543"/>
          </a:xfrm>
        </p:spPr>
        <p:txBody>
          <a:bodyPr>
            <a:normAutofit lnSpcReduction="10000"/>
          </a:bodyPr>
          <a:lstStyle/>
          <a:p>
            <a:pPr marL="0" indent="0">
              <a:lnSpc>
                <a:spcPct val="100000"/>
              </a:lnSpc>
              <a:buNone/>
            </a:pPr>
            <a:r>
              <a:rPr lang="en-US" sz="2400" dirty="0"/>
              <a:t>Environmental Cleanup Program</a:t>
            </a:r>
          </a:p>
          <a:p>
            <a:pPr marL="463550" indent="-463550">
              <a:lnSpc>
                <a:spcPct val="100000"/>
              </a:lnSpc>
            </a:pPr>
            <a:r>
              <a:rPr lang="en-US" sz="2400" dirty="0"/>
              <a:t>$49.9 million allocated for 170 water quality improvement projects</a:t>
            </a:r>
          </a:p>
          <a:p>
            <a:pPr marL="974725" lvl="2" indent="-461963">
              <a:lnSpc>
                <a:spcPct val="100000"/>
              </a:lnSpc>
              <a:buSzPct val="80000"/>
              <a:buFont typeface="Courier New" panose="02070309020205020404" pitchFamily="49" charset="0"/>
              <a:buChar char="o"/>
            </a:pPr>
            <a:r>
              <a:rPr lang="en-US" sz="2400" dirty="0"/>
              <a:t>8 million gallons of trash captures annually (50 Olympic-size swimming pools) since inception</a:t>
            </a:r>
          </a:p>
          <a:p>
            <a:pPr marL="0" indent="0">
              <a:lnSpc>
                <a:spcPct val="100000"/>
              </a:lnSpc>
              <a:buNone/>
            </a:pPr>
            <a:r>
              <a:rPr lang="en-US" sz="2400" dirty="0"/>
              <a:t>Freeway Environmental Mitigation Program</a:t>
            </a:r>
          </a:p>
          <a:p>
            <a:pPr marL="463550" indent="-463550">
              <a:lnSpc>
                <a:spcPct val="100000"/>
              </a:lnSpc>
            </a:pPr>
            <a:r>
              <a:rPr lang="en-US" sz="2400" dirty="0"/>
              <a:t>1,300 acres of open space preserved and 350 acres restored</a:t>
            </a:r>
          </a:p>
          <a:p>
            <a:pPr marL="463550" indent="-463550">
              <a:lnSpc>
                <a:spcPct val="100000"/>
              </a:lnSpc>
            </a:pPr>
            <a:r>
              <a:rPr lang="en-US" sz="2400" dirty="0"/>
              <a:t>Receipt of biological and water quality permits streamlining freeway projects</a:t>
            </a:r>
          </a:p>
          <a:p>
            <a:r>
              <a:rPr lang="en-US" sz="2400" dirty="0"/>
              <a:t>Endowment established to protect acquired lands in perpetuity. As of March 31, 2020, the balance of the endowment was $11,137,651.</a:t>
            </a:r>
          </a:p>
        </p:txBody>
      </p:sp>
      <p:sp>
        <p:nvSpPr>
          <p:cNvPr id="4" name="Slide Number Placeholder 3">
            <a:extLst>
              <a:ext uri="{FF2B5EF4-FFF2-40B4-BE49-F238E27FC236}">
                <a16:creationId xmlns:a16="http://schemas.microsoft.com/office/drawing/2014/main" id="{768484E4-ECC1-428D-BD30-3FEE85FFE116}"/>
              </a:ext>
            </a:extLst>
          </p:cNvPr>
          <p:cNvSpPr>
            <a:spLocks noGrp="1"/>
          </p:cNvSpPr>
          <p:nvPr>
            <p:ph type="sldNum" sz="quarter" idx="12"/>
          </p:nvPr>
        </p:nvSpPr>
        <p:spPr/>
        <p:txBody>
          <a:bodyPr/>
          <a:lstStyle/>
          <a:p>
            <a:fld id="{8F88728A-9E54-1B4F-A83C-486C5BF59F16}" type="slidenum">
              <a:rPr lang="en-US" smtClean="0"/>
              <a:pPr/>
              <a:t>8</a:t>
            </a:fld>
            <a:endParaRPr lang="en-US" dirty="0"/>
          </a:p>
        </p:txBody>
      </p:sp>
      <p:pic>
        <p:nvPicPr>
          <p:cNvPr id="10" name="Picture 9">
            <a:extLst>
              <a:ext uri="{FF2B5EF4-FFF2-40B4-BE49-F238E27FC236}">
                <a16:creationId xmlns:a16="http://schemas.microsoft.com/office/drawing/2014/main" id="{88C716AD-5E8C-4445-8ADA-5AEE49A0145D}"/>
              </a:ext>
            </a:extLst>
          </p:cNvPr>
          <p:cNvPicPr>
            <a:picLocks noChangeAspect="1"/>
          </p:cNvPicPr>
          <p:nvPr/>
        </p:nvPicPr>
        <p:blipFill>
          <a:blip r:embed="rId3"/>
          <a:stretch>
            <a:fillRect/>
          </a:stretch>
        </p:blipFill>
        <p:spPr>
          <a:xfrm>
            <a:off x="7977430" y="4792180"/>
            <a:ext cx="3006945" cy="1889072"/>
          </a:xfrm>
          <a:prstGeom prst="rect">
            <a:avLst/>
          </a:prstGeom>
        </p:spPr>
      </p:pic>
      <p:pic>
        <p:nvPicPr>
          <p:cNvPr id="7" name="Picture 6" descr="A picture containing sky, grass, outdoor, mountain&#10;&#10;Description generated with very high confidence">
            <a:extLst>
              <a:ext uri="{FF2B5EF4-FFF2-40B4-BE49-F238E27FC236}">
                <a16:creationId xmlns:a16="http://schemas.microsoft.com/office/drawing/2014/main" id="{B6386918-9B92-4842-941C-DCF5E7986DC0}"/>
              </a:ext>
            </a:extLst>
          </p:cNvPr>
          <p:cNvPicPr>
            <a:picLocks noChangeAspect="1"/>
          </p:cNvPicPr>
          <p:nvPr/>
        </p:nvPicPr>
        <p:blipFill>
          <a:blip r:embed="rId4"/>
          <a:stretch>
            <a:fillRect/>
          </a:stretch>
        </p:blipFill>
        <p:spPr>
          <a:xfrm>
            <a:off x="4009841" y="4792180"/>
            <a:ext cx="3219354" cy="1876169"/>
          </a:xfrm>
          <a:prstGeom prst="rect">
            <a:avLst/>
          </a:prstGeom>
        </p:spPr>
      </p:pic>
      <p:pic>
        <p:nvPicPr>
          <p:cNvPr id="11" name="Picture 10" descr="A picture containing outdoor, ground, tree, grass&#10;&#10;Description generated with very high confidence">
            <a:extLst>
              <a:ext uri="{FF2B5EF4-FFF2-40B4-BE49-F238E27FC236}">
                <a16:creationId xmlns:a16="http://schemas.microsoft.com/office/drawing/2014/main" id="{6AC42DA4-70E8-4B78-B8EA-4EAAF3F18FA0}"/>
              </a:ext>
            </a:extLst>
          </p:cNvPr>
          <p:cNvPicPr>
            <a:picLocks noChangeAspect="1"/>
          </p:cNvPicPr>
          <p:nvPr/>
        </p:nvPicPr>
        <p:blipFill>
          <a:blip r:embed="rId5"/>
          <a:stretch>
            <a:fillRect/>
          </a:stretch>
        </p:blipFill>
        <p:spPr>
          <a:xfrm>
            <a:off x="289805" y="4616438"/>
            <a:ext cx="3219355" cy="2098750"/>
          </a:xfrm>
          <a:prstGeom prst="rect">
            <a:avLst/>
          </a:prstGeom>
        </p:spPr>
      </p:pic>
    </p:spTree>
    <p:extLst>
      <p:ext uri="{BB962C8B-B14F-4D97-AF65-F5344CB8AC3E}">
        <p14:creationId xmlns:p14="http://schemas.microsoft.com/office/powerpoint/2010/main" val="102632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55BC8-5D08-4A5B-811E-A8311FF669D4}"/>
              </a:ext>
            </a:extLst>
          </p:cNvPr>
          <p:cNvSpPr>
            <a:spLocks noGrp="1"/>
          </p:cNvSpPr>
          <p:nvPr>
            <p:ph type="title"/>
          </p:nvPr>
        </p:nvSpPr>
        <p:spPr/>
        <p:txBody>
          <a:bodyPr/>
          <a:lstStyle/>
          <a:p>
            <a:r>
              <a:rPr lang="en-US" dirty="0"/>
              <a:t>3</a:t>
            </a:r>
            <a:r>
              <a:rPr lang="en-US" baseline="30000" dirty="0"/>
              <a:t>rd</a:t>
            </a:r>
            <a:r>
              <a:rPr lang="en-US" dirty="0"/>
              <a:t> Quarter Environmental Highlights</a:t>
            </a:r>
          </a:p>
        </p:txBody>
      </p:sp>
      <p:sp>
        <p:nvSpPr>
          <p:cNvPr id="3" name="Content Placeholder 2">
            <a:extLst>
              <a:ext uri="{FF2B5EF4-FFF2-40B4-BE49-F238E27FC236}">
                <a16:creationId xmlns:a16="http://schemas.microsoft.com/office/drawing/2014/main" id="{868B3F61-88A1-4296-B808-AC95BC960869}"/>
              </a:ext>
            </a:extLst>
          </p:cNvPr>
          <p:cNvSpPr>
            <a:spLocks noGrp="1"/>
          </p:cNvSpPr>
          <p:nvPr>
            <p:ph idx="1"/>
          </p:nvPr>
        </p:nvSpPr>
        <p:spPr>
          <a:xfrm>
            <a:off x="669886" y="1549624"/>
            <a:ext cx="10710237" cy="1783508"/>
          </a:xfrm>
        </p:spPr>
        <p:txBody>
          <a:bodyPr>
            <a:normAutofit/>
          </a:bodyPr>
          <a:lstStyle/>
          <a:p>
            <a:pPr lvl="0"/>
            <a:r>
              <a:rPr lang="en-US" dirty="0"/>
              <a:t>Environmental Cleanup Program Tier 1 call for projects was authorized by the Board on March 9, 2020 for approximately $2.8 million</a:t>
            </a:r>
          </a:p>
        </p:txBody>
      </p:sp>
      <p:sp>
        <p:nvSpPr>
          <p:cNvPr id="4" name="Slide Number Placeholder 3">
            <a:extLst>
              <a:ext uri="{FF2B5EF4-FFF2-40B4-BE49-F238E27FC236}">
                <a16:creationId xmlns:a16="http://schemas.microsoft.com/office/drawing/2014/main" id="{6095DA6C-1770-4D6C-B259-0BA5311E29A3}"/>
              </a:ext>
            </a:extLst>
          </p:cNvPr>
          <p:cNvSpPr>
            <a:spLocks noGrp="1"/>
          </p:cNvSpPr>
          <p:nvPr>
            <p:ph type="sldNum" sz="quarter" idx="12"/>
          </p:nvPr>
        </p:nvSpPr>
        <p:spPr/>
        <p:txBody>
          <a:bodyPr/>
          <a:lstStyle/>
          <a:p>
            <a:fld id="{8F88728A-9E54-1B4F-A83C-486C5BF59F16}" type="slidenum">
              <a:rPr lang="en-US" smtClean="0"/>
              <a:pPr/>
              <a:t>9</a:t>
            </a:fld>
            <a:endParaRPr lang="en-US" dirty="0"/>
          </a:p>
        </p:txBody>
      </p:sp>
      <p:pic>
        <p:nvPicPr>
          <p:cNvPr id="13" name="Picture 12" descr="A bench in a park&#10;&#10;Description generated with high confidence">
            <a:extLst>
              <a:ext uri="{FF2B5EF4-FFF2-40B4-BE49-F238E27FC236}">
                <a16:creationId xmlns:a16="http://schemas.microsoft.com/office/drawing/2014/main" id="{98276FA9-ECE6-45AC-916B-C569AB21F628}"/>
              </a:ext>
            </a:extLst>
          </p:cNvPr>
          <p:cNvPicPr>
            <a:picLocks noChangeAspect="1"/>
          </p:cNvPicPr>
          <p:nvPr/>
        </p:nvPicPr>
        <p:blipFill>
          <a:blip r:embed="rId3"/>
          <a:stretch>
            <a:fillRect/>
          </a:stretch>
        </p:blipFill>
        <p:spPr>
          <a:xfrm>
            <a:off x="8446002" y="3524868"/>
            <a:ext cx="3076111" cy="2304224"/>
          </a:xfrm>
          <a:prstGeom prst="rect">
            <a:avLst/>
          </a:prstGeom>
          <a:ln>
            <a:noFill/>
          </a:ln>
          <a:effectLst>
            <a:softEdge rad="76200"/>
          </a:effectLst>
        </p:spPr>
      </p:pic>
      <p:pic>
        <p:nvPicPr>
          <p:cNvPr id="8" name="Picture 7" descr="A picture containing outdoor, ground, tree, grass&#10;&#10;Description generated with very high confidence">
            <a:extLst>
              <a:ext uri="{FF2B5EF4-FFF2-40B4-BE49-F238E27FC236}">
                <a16:creationId xmlns:a16="http://schemas.microsoft.com/office/drawing/2014/main" id="{13F093F8-7989-4E00-860D-828D8B50E14D}"/>
              </a:ext>
            </a:extLst>
          </p:cNvPr>
          <p:cNvPicPr>
            <a:picLocks noChangeAspect="1"/>
          </p:cNvPicPr>
          <p:nvPr/>
        </p:nvPicPr>
        <p:blipFill>
          <a:blip r:embed="rId4"/>
          <a:stretch>
            <a:fillRect/>
          </a:stretch>
        </p:blipFill>
        <p:spPr>
          <a:xfrm>
            <a:off x="526643" y="3524868"/>
            <a:ext cx="3219355" cy="2098750"/>
          </a:xfrm>
          <a:prstGeom prst="rect">
            <a:avLst/>
          </a:prstGeom>
        </p:spPr>
      </p:pic>
      <p:pic>
        <p:nvPicPr>
          <p:cNvPr id="6" name="Picture 5" descr="A person standing in a parking lot&#10;&#10;Description automatically generated">
            <a:extLst>
              <a:ext uri="{FF2B5EF4-FFF2-40B4-BE49-F238E27FC236}">
                <a16:creationId xmlns:a16="http://schemas.microsoft.com/office/drawing/2014/main" id="{5F82CF57-F700-4500-B85B-DFE4AD8A1C30}"/>
              </a:ext>
            </a:extLst>
          </p:cNvPr>
          <p:cNvPicPr>
            <a:picLocks noChangeAspect="1"/>
          </p:cNvPicPr>
          <p:nvPr/>
        </p:nvPicPr>
        <p:blipFill>
          <a:blip r:embed="rId5"/>
          <a:stretch>
            <a:fillRect/>
          </a:stretch>
        </p:blipFill>
        <p:spPr>
          <a:xfrm>
            <a:off x="4467773" y="3237541"/>
            <a:ext cx="3224784" cy="3340608"/>
          </a:xfrm>
          <a:prstGeom prst="rect">
            <a:avLst/>
          </a:prstGeom>
        </p:spPr>
      </p:pic>
    </p:spTree>
    <p:extLst>
      <p:ext uri="{BB962C8B-B14F-4D97-AF65-F5344CB8AC3E}">
        <p14:creationId xmlns:p14="http://schemas.microsoft.com/office/powerpoint/2010/main" val="278469677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TA Template 2" id="{08507144-847C-D042-9B71-B971A185DA13}" vid="{144A424B-791F-E94F-91EE-BFA3773CC7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124E893086C744BF92879224846F92" ma:contentTypeVersion="4" ma:contentTypeDescription="Create a new document." ma:contentTypeScope="" ma:versionID="a6ff0940fdbc783b6fee9c0b853f02a9">
  <xsd:schema xmlns:xsd="http://www.w3.org/2001/XMLSchema" xmlns:xs="http://www.w3.org/2001/XMLSchema" xmlns:p="http://schemas.microsoft.com/office/2006/metadata/properties" xmlns:ns3="5dcfd7a6-112f-48a3-ac46-068cca0841d6" targetNamespace="http://schemas.microsoft.com/office/2006/metadata/properties" ma:root="true" ma:fieldsID="14aa5b4f4aa434367dd110b509fdddc6" ns3:_="">
    <xsd:import namespace="5dcfd7a6-112f-48a3-ac46-068cca0841d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cfd7a6-112f-48a3-ac46-068cca0841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AD81C2-CB0D-4E09-BF3C-F896F81BBB23}">
  <ds:schemaRefs>
    <ds:schemaRef ds:uri="http://schemas.microsoft.com/sharepoint/v3/contenttype/forms"/>
  </ds:schemaRefs>
</ds:datastoreItem>
</file>

<file path=customXml/itemProps2.xml><?xml version="1.0" encoding="utf-8"?>
<ds:datastoreItem xmlns:ds="http://schemas.openxmlformats.org/officeDocument/2006/customXml" ds:itemID="{D47620BF-5F8F-482C-83C5-55428E9482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cfd7a6-112f-48a3-ac46-068cca0841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D68FB3-926D-4964-B7DF-35D27DC6966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dcfd7a6-112f-48a3-ac46-068cca0841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14437</TotalTime>
  <Words>4051</Words>
  <Application>Microsoft Office PowerPoint</Application>
  <PresentationFormat>Widescreen</PresentationFormat>
  <Paragraphs>271</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Courier New</vt:lpstr>
      <vt:lpstr>Office Theme</vt:lpstr>
      <vt:lpstr> Measure M2 Quarterly Progress Report for the Period of January 2020 Through March 2020      J</vt:lpstr>
      <vt:lpstr>Overview</vt:lpstr>
      <vt:lpstr>Program Highlights - Freeways</vt:lpstr>
      <vt:lpstr>3rd Quarter Freeway Highlights</vt:lpstr>
      <vt:lpstr>Program Highlights – Street and Roads</vt:lpstr>
      <vt:lpstr>Program Highlights - Transit</vt:lpstr>
      <vt:lpstr>3rd Quarter Transit Highlights</vt:lpstr>
      <vt:lpstr>Program Highlights - Environmental</vt:lpstr>
      <vt:lpstr>3rd Quarter Environmental Highlights</vt:lpstr>
      <vt:lpstr>M2 Eligibility Determination</vt:lpstr>
      <vt:lpstr>COVID-19 Pandemic</vt:lpstr>
      <vt:lpstr>COVID-19 Challenges (cont.)</vt:lpstr>
      <vt:lpstr>COVID-19 Challenges (cont.)</vt:lpstr>
      <vt:lpstr>PMO Activities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Armstrong</dc:creator>
  <cp:lastModifiedBy>Tamara Warren</cp:lastModifiedBy>
  <cp:revision>320</cp:revision>
  <cp:lastPrinted>2019-05-31T19:15:02Z</cp:lastPrinted>
  <dcterms:created xsi:type="dcterms:W3CDTF">2017-12-22T03:28:26Z</dcterms:created>
  <dcterms:modified xsi:type="dcterms:W3CDTF">2020-06-09T23:57:46Z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0x01010068124E893086C744BF92879224846F92</vt:lpwstr>
  </property>
</Properties>
</file>