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17"/>
  </p:notesMasterIdLst>
  <p:sldIdLst>
    <p:sldId id="271" r:id="rId5"/>
    <p:sldId id="273" r:id="rId6"/>
    <p:sldId id="263" r:id="rId7"/>
    <p:sldId id="257" r:id="rId8"/>
    <p:sldId id="258" r:id="rId9"/>
    <p:sldId id="267" r:id="rId10"/>
    <p:sldId id="264" r:id="rId11"/>
    <p:sldId id="266" r:id="rId12"/>
    <p:sldId id="259" r:id="rId13"/>
    <p:sldId id="260" r:id="rId14"/>
    <p:sldId id="262" r:id="rId15"/>
    <p:sldId id="261" r:id="rId16"/>
  </p:sldIdLst>
  <p:sldSz cx="9144000" cy="6858000" type="screen4x3"/>
  <p:notesSz cx="7315200" cy="96012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evin Khouri" initials="KK" lastIdx="17" clrIdx="0">
    <p:extLst>
      <p:ext uri="{19B8F6BF-5375-455C-9EA6-DF929625EA0E}">
        <p15:presenceInfo xmlns:p15="http://schemas.microsoft.com/office/powerpoint/2012/main" userId="Kevin Khouri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68647"/>
    <a:srgbClr val="1660AB"/>
    <a:srgbClr val="2F69B1"/>
    <a:srgbClr val="0D6DB7"/>
    <a:srgbClr val="7CAFD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6581" autoAdjust="0"/>
    <p:restoredTop sz="96807" autoAdjust="0"/>
  </p:normalViewPr>
  <p:slideViewPr>
    <p:cSldViewPr snapToGrid="0">
      <p:cViewPr varScale="1">
        <p:scale>
          <a:sx n="105" d="100"/>
          <a:sy n="105" d="100"/>
        </p:scale>
        <p:origin x="990" y="114"/>
      </p:cViewPr>
      <p:guideLst/>
    </p:cSldViewPr>
  </p:slideViewPr>
  <p:outlineViewPr>
    <p:cViewPr>
      <p:scale>
        <a:sx n="33" d="100"/>
        <a:sy n="33" d="100"/>
      </p:scale>
      <p:origin x="0" y="-2436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106" d="100"/>
          <a:sy n="106" d="100"/>
        </p:scale>
        <p:origin x="3354" y="10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commentAuthors" Target="commentAuthors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1727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1727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FBE1CFEC-D1B9-4AD4-BDF7-104E5FB26955}" type="datetimeFigureOut">
              <a:rPr lang="en-US" smtClean="0"/>
              <a:t>6/15/2021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97013" y="1200150"/>
            <a:ext cx="4321175" cy="32400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620577"/>
            <a:ext cx="5852160" cy="3780473"/>
          </a:xfrm>
          <a:prstGeom prst="rect">
            <a:avLst/>
          </a:prstGeom>
        </p:spPr>
        <p:txBody>
          <a:bodyPr vert="horz" lIns="96661" tIns="48331" rIns="96661" bIns="48331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1726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1726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7F8F0027-A320-411C-A783-54DB162F50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91768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F8F0027-A320-411C-A783-54DB162F5080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025358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F8F0027-A320-411C-A783-54DB162F5080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9093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F8F0027-A320-411C-A783-54DB162F5080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139589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F8F0027-A320-411C-A783-54DB162F5080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560774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F8F0027-A320-411C-A783-54DB162F5080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150166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F8F0027-A320-411C-A783-54DB162F5080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438694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F8F0027-A320-411C-A783-54DB162F5080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849446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97013" y="1200150"/>
            <a:ext cx="4321175" cy="32400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F8F0027-A320-411C-A783-54DB162F5080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098582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F8F0027-A320-411C-A783-54DB162F5080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787192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F8F0027-A320-411C-A783-54DB162F5080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98545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77C75-C608-430C-BD88-465F545A0651}" type="datetimeFigureOut">
              <a:rPr lang="en-US" smtClean="0"/>
              <a:t>6/15/2021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1B699E-101A-438E-BF55-3B416F9016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53707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77C75-C608-430C-BD88-465F545A0651}" type="datetimeFigureOut">
              <a:rPr lang="en-US" smtClean="0"/>
              <a:t>6/15/2021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1B699E-101A-438E-BF55-3B416F9016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88183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77C75-C608-430C-BD88-465F545A0651}" type="datetimeFigureOut">
              <a:rPr lang="en-US" smtClean="0"/>
              <a:t>6/15/2021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1B699E-101A-438E-BF55-3B416F9016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064415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77C75-C608-430C-BD88-465F545A0651}" type="datetimeFigureOut">
              <a:rPr lang="en-US" smtClean="0"/>
              <a:t>6/15/2021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1B699E-101A-438E-BF55-3B416F9016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42113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66D5AA6B-03F9-4F94-AC8F-25E37D1C7DFF}"/>
              </a:ext>
            </a:extLst>
          </p:cNvPr>
          <p:cNvSpPr/>
          <p:nvPr userDrawn="1"/>
        </p:nvSpPr>
        <p:spPr>
          <a:xfrm>
            <a:off x="0" y="681037"/>
            <a:ext cx="9144000" cy="6176963"/>
          </a:xfrm>
          <a:prstGeom prst="rect">
            <a:avLst/>
          </a:prstGeom>
          <a:solidFill>
            <a:srgbClr val="1660A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E120DC4-DA1D-417B-8E93-6BCEB28C104B}"/>
              </a:ext>
            </a:extLst>
          </p:cNvPr>
          <p:cNvSpPr/>
          <p:nvPr userDrawn="1"/>
        </p:nvSpPr>
        <p:spPr>
          <a:xfrm>
            <a:off x="0" y="-1774"/>
            <a:ext cx="9144000" cy="682811"/>
          </a:xfrm>
          <a:prstGeom prst="rect">
            <a:avLst/>
          </a:prstGeom>
          <a:solidFill>
            <a:srgbClr val="1660A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860425"/>
            <a:ext cx="7886700" cy="830264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6/23/2021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F1B699E-101A-438E-BF55-3B416F9016FD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83B7ADD-821B-4CD1-8B00-78BC49D614C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22042" y="-1774"/>
            <a:ext cx="7699915" cy="6828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96472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48D44C4C-AEC1-4C54-9162-89DBA8B1BC85}"/>
              </a:ext>
            </a:extLst>
          </p:cNvPr>
          <p:cNvGrpSpPr/>
          <p:nvPr userDrawn="1"/>
        </p:nvGrpSpPr>
        <p:grpSpPr>
          <a:xfrm>
            <a:off x="0" y="-1774"/>
            <a:ext cx="9144000" cy="6859774"/>
            <a:chOff x="0" y="-1774"/>
            <a:chExt cx="9144000" cy="6859774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AE901714-4621-4F99-BD52-98957830B572}"/>
                </a:ext>
              </a:extLst>
            </p:cNvPr>
            <p:cNvSpPr/>
            <p:nvPr userDrawn="1"/>
          </p:nvSpPr>
          <p:spPr>
            <a:xfrm>
              <a:off x="0" y="681037"/>
              <a:ext cx="9144000" cy="6176963"/>
            </a:xfrm>
            <a:prstGeom prst="rect">
              <a:avLst/>
            </a:prstGeom>
            <a:solidFill>
              <a:srgbClr val="1660AB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6BC35194-2E20-497E-8D31-A3FACB9354F8}"/>
                </a:ext>
              </a:extLst>
            </p:cNvPr>
            <p:cNvSpPr/>
            <p:nvPr userDrawn="1"/>
          </p:nvSpPr>
          <p:spPr>
            <a:xfrm>
              <a:off x="0" y="-1774"/>
              <a:ext cx="9144000" cy="682811"/>
            </a:xfrm>
            <a:prstGeom prst="rect">
              <a:avLst/>
            </a:prstGeom>
            <a:solidFill>
              <a:srgbClr val="1660AB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E890D641-B934-43AB-AA37-0E94B0999E0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722042" y="-1774"/>
              <a:ext cx="7699915" cy="682811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5977C75-C608-430C-BD88-465F545A0651}" type="datetimeFigureOut">
              <a:rPr lang="en-US" smtClean="0"/>
              <a:pPr/>
              <a:t>6/15/2021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F1B699E-101A-438E-BF55-3B416F9016F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82742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77C75-C608-430C-BD88-465F545A0651}" type="datetimeFigureOut">
              <a:rPr lang="en-US" smtClean="0"/>
              <a:t>6/15/2021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1B699E-101A-438E-BF55-3B416F9016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81946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77C75-C608-430C-BD88-465F545A0651}" type="datetimeFigureOut">
              <a:rPr lang="en-US" smtClean="0"/>
              <a:t>6/15/2021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1B699E-101A-438E-BF55-3B416F9016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20243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2397430D-C143-43A5-A108-B8A1FDA1ACB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028" y="0"/>
            <a:ext cx="9139944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743919"/>
            <a:ext cx="7886700" cy="745292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5977C75-C608-430C-BD88-465F545A0651}" type="datetimeFigureOut">
              <a:rPr lang="en-US" smtClean="0"/>
              <a:pPr/>
              <a:t>6/15/2021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F1B699E-101A-438E-BF55-3B416F9016F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31893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77C75-C608-430C-BD88-465F545A0651}" type="datetimeFigureOut">
              <a:rPr lang="en-US" smtClean="0"/>
              <a:t>6/15/2021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1B699E-101A-438E-BF55-3B416F9016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36850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77C75-C608-430C-BD88-465F545A0651}" type="datetimeFigureOut">
              <a:rPr lang="en-US" smtClean="0"/>
              <a:t>6/15/2021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1B699E-101A-438E-BF55-3B416F9016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68279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77C75-C608-430C-BD88-465F545A0651}" type="datetimeFigureOut">
              <a:rPr lang="en-US" smtClean="0"/>
              <a:t>6/15/2021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1B699E-101A-438E-BF55-3B416F9016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91829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B680A6EB-6385-4377-B790-3C233A4B16B8}"/>
              </a:ext>
            </a:extLst>
          </p:cNvPr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2028" y="0"/>
            <a:ext cx="9139944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912812"/>
            <a:ext cx="7886700" cy="46355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2"/>
            <a:ext cx="2057400" cy="26987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977C75-C608-430C-BD88-465F545A0651}" type="datetimeFigureOut">
              <a:rPr lang="en-US" smtClean="0"/>
              <a:t>6/15/2021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1B699E-101A-438E-BF55-3B416F9016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60099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72" r:id="rId7"/>
    <p:sldLayoutId id="2147483667" r:id="rId8"/>
    <p:sldLayoutId id="2147483668" r:id="rId9"/>
    <p:sldLayoutId id="2147483669" r:id="rId10"/>
    <p:sldLayoutId id="2147483670" r:id="rId11"/>
    <p:sldLayoutId id="2147483671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29BB7F4-0679-4136-A21F-7FB0EC63162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315919" cy="6858266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69016255-6D2D-495D-895D-20302015E09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15919" y="0"/>
            <a:ext cx="3828288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DC5242AD-6DAD-47AD-9288-5545B5E331C6}"/>
              </a:ext>
            </a:extLst>
          </p:cNvPr>
          <p:cNvSpPr txBox="1"/>
          <p:nvPr/>
        </p:nvSpPr>
        <p:spPr>
          <a:xfrm>
            <a:off x="5486400" y="2151727"/>
            <a:ext cx="6028841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Presentation:</a:t>
            </a:r>
          </a:p>
          <a:p>
            <a:endParaRPr lang="en-US" sz="2800" dirty="0">
              <a:solidFill>
                <a:schemeClr val="bg1"/>
              </a:solidFill>
            </a:endParaRPr>
          </a:p>
          <a:p>
            <a:r>
              <a:rPr lang="en-US" sz="2800" dirty="0">
                <a:solidFill>
                  <a:schemeClr val="bg1"/>
                </a:solidFill>
              </a:rPr>
              <a:t>Technical Advisory </a:t>
            </a:r>
          </a:p>
          <a:p>
            <a:r>
              <a:rPr lang="en-US" sz="2800" dirty="0">
                <a:solidFill>
                  <a:schemeClr val="bg1"/>
                </a:solidFill>
              </a:rPr>
              <a:t>Committee </a:t>
            </a:r>
          </a:p>
          <a:p>
            <a:endParaRPr lang="en-US" sz="2800" dirty="0">
              <a:solidFill>
                <a:schemeClr val="bg1"/>
              </a:solidFill>
            </a:endParaRPr>
          </a:p>
          <a:p>
            <a:r>
              <a:rPr lang="en-US" sz="2400" dirty="0">
                <a:solidFill>
                  <a:schemeClr val="bg1"/>
                </a:solidFill>
              </a:rPr>
              <a:t>June 23, 2021</a:t>
            </a:r>
          </a:p>
        </p:txBody>
      </p:sp>
    </p:spTree>
    <p:extLst>
      <p:ext uri="{BB962C8B-B14F-4D97-AF65-F5344CB8AC3E}">
        <p14:creationId xmlns:p14="http://schemas.microsoft.com/office/powerpoint/2010/main" val="365655521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AB01A2-BE17-4CB8-A3B7-2C9FEA6782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TSDG Framework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7EE3E5-AAA7-4D69-9CB3-6A96D96E371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201478" y="1586706"/>
            <a:ext cx="4370522" cy="5271294"/>
          </a:xfrm>
        </p:spPr>
        <p:txBody>
          <a:bodyPr>
            <a:normAutofit fontScale="85000" lnSpcReduction="20000"/>
          </a:bodyPr>
          <a:lstStyle/>
          <a:p>
            <a:pPr marL="7938" lvl="1" indent="-7938">
              <a:buNone/>
            </a:pPr>
            <a:r>
              <a:rPr lang="en-US" dirty="0">
                <a:solidFill>
                  <a:srgbClr val="F68647"/>
                </a:solidFill>
              </a:rPr>
              <a:t>Introduction </a:t>
            </a:r>
          </a:p>
          <a:p>
            <a:pPr marL="279400" lvl="2"/>
            <a:r>
              <a:rPr lang="en-US" dirty="0"/>
              <a:t>Transit-supportive design and benefits</a:t>
            </a:r>
          </a:p>
          <a:p>
            <a:pPr marL="279400" lvl="2"/>
            <a:r>
              <a:rPr lang="en-US" dirty="0"/>
              <a:t>Purpose of the TSDG</a:t>
            </a:r>
          </a:p>
          <a:p>
            <a:pPr marL="279400" lvl="2"/>
            <a:r>
              <a:rPr lang="en-US" dirty="0"/>
              <a:t>TSDG audience and use of document</a:t>
            </a:r>
          </a:p>
          <a:p>
            <a:pPr marL="0" lvl="1" indent="0">
              <a:buNone/>
            </a:pPr>
            <a:r>
              <a:rPr lang="en-US" dirty="0">
                <a:solidFill>
                  <a:srgbClr val="F68647"/>
                </a:solidFill>
              </a:rPr>
              <a:t>Transit in Orange County</a:t>
            </a:r>
          </a:p>
          <a:p>
            <a:pPr marL="279400" lvl="2"/>
            <a:r>
              <a:rPr lang="en-US" sz="2100" dirty="0"/>
              <a:t>Transit service overview</a:t>
            </a:r>
          </a:p>
          <a:p>
            <a:pPr marL="279400" lvl="2"/>
            <a:r>
              <a:rPr lang="en-US" sz="2100" dirty="0"/>
              <a:t>OC Streetcar</a:t>
            </a:r>
          </a:p>
          <a:p>
            <a:pPr marL="279400" lvl="2"/>
            <a:r>
              <a:rPr lang="en-US" sz="2100" dirty="0"/>
              <a:t>OC Transit recommendations</a:t>
            </a:r>
          </a:p>
          <a:p>
            <a:pPr marL="279400" lvl="2"/>
            <a:r>
              <a:rPr lang="en-US" sz="2100" dirty="0"/>
              <a:t>Agency roles / responsibilities</a:t>
            </a:r>
          </a:p>
          <a:p>
            <a:pPr marL="0" lvl="1" indent="0">
              <a:buNone/>
            </a:pPr>
            <a:r>
              <a:rPr lang="en-US" dirty="0">
                <a:solidFill>
                  <a:srgbClr val="F68647"/>
                </a:solidFill>
              </a:rPr>
              <a:t>Planning principles</a:t>
            </a:r>
          </a:p>
          <a:p>
            <a:pPr marL="279400" lvl="2"/>
            <a:r>
              <a:rPr lang="en-US" dirty="0"/>
              <a:t>Transit-support land use planning</a:t>
            </a:r>
          </a:p>
          <a:p>
            <a:pPr marL="279400" lvl="2"/>
            <a:r>
              <a:rPr lang="en-US" dirty="0"/>
              <a:t>Transit supportive network planning</a:t>
            </a:r>
          </a:p>
          <a:p>
            <a:pPr marL="279400" lvl="2"/>
            <a:r>
              <a:rPr lang="en-US" dirty="0"/>
              <a:t>Complete Streets planning</a:t>
            </a:r>
          </a:p>
          <a:p>
            <a:pPr marL="279400" lvl="2"/>
            <a:r>
              <a:rPr lang="en-US" dirty="0"/>
              <a:t>Bus stop typologies 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153A471-10EC-42BA-A73E-114B464682F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143636" y="1586705"/>
            <a:ext cx="4798885" cy="5155057"/>
          </a:xfrm>
        </p:spPr>
        <p:txBody>
          <a:bodyPr>
            <a:normAutofit fontScale="85000" lnSpcReduction="20000"/>
          </a:bodyPr>
          <a:lstStyle/>
          <a:p>
            <a:pPr marL="61913" lvl="1" indent="0">
              <a:buNone/>
            </a:pPr>
            <a:r>
              <a:rPr lang="en-US" dirty="0">
                <a:solidFill>
                  <a:srgbClr val="F68647"/>
                </a:solidFill>
              </a:rPr>
              <a:t>Engineering design guidance</a:t>
            </a:r>
          </a:p>
          <a:p>
            <a:pPr marL="279400" lvl="2"/>
            <a:r>
              <a:rPr lang="en-US" dirty="0"/>
              <a:t>Vehicle operations</a:t>
            </a:r>
          </a:p>
          <a:p>
            <a:pPr marL="279400" lvl="2"/>
            <a:r>
              <a:rPr lang="en-US" dirty="0"/>
              <a:t>Roadway geometric design</a:t>
            </a:r>
          </a:p>
          <a:p>
            <a:pPr marL="279400" lvl="2"/>
            <a:r>
              <a:rPr lang="en-US" dirty="0"/>
              <a:t>Bus stop placement, configuration, and design</a:t>
            </a:r>
          </a:p>
          <a:p>
            <a:pPr marL="279400" lvl="2"/>
            <a:r>
              <a:rPr lang="en-US" dirty="0"/>
              <a:t>Boarding area design and amenities</a:t>
            </a:r>
          </a:p>
          <a:p>
            <a:pPr marL="279400" lvl="2"/>
            <a:r>
              <a:rPr lang="en-US" dirty="0"/>
              <a:t>Pedestrian and bicycle access</a:t>
            </a:r>
          </a:p>
          <a:p>
            <a:pPr marL="279400" lvl="2"/>
            <a:r>
              <a:rPr lang="en-US" dirty="0"/>
              <a:t>Accessibility requirements</a:t>
            </a:r>
          </a:p>
          <a:p>
            <a:pPr marL="279400" lvl="2"/>
            <a:r>
              <a:rPr lang="en-US" dirty="0"/>
              <a:t>Transit priority measures</a:t>
            </a:r>
          </a:p>
          <a:p>
            <a:pPr marL="279400" lvl="2"/>
            <a:r>
              <a:rPr lang="en-US" dirty="0"/>
              <a:t>Transit centers and </a:t>
            </a:r>
            <a:r>
              <a:rPr lang="en-US" dirty="0" err="1"/>
              <a:t>PnR</a:t>
            </a:r>
            <a:r>
              <a:rPr lang="en-US" dirty="0"/>
              <a:t> facilities</a:t>
            </a:r>
          </a:p>
          <a:p>
            <a:pPr marL="279400" lvl="2"/>
            <a:r>
              <a:rPr lang="en-US" dirty="0"/>
              <a:t>Signing and pavement markings</a:t>
            </a:r>
          </a:p>
          <a:p>
            <a:pPr marL="279400" lvl="2"/>
            <a:r>
              <a:rPr lang="en-US" dirty="0"/>
              <a:t>Passenger information</a:t>
            </a:r>
          </a:p>
          <a:p>
            <a:pPr marL="279400" lvl="2"/>
            <a:r>
              <a:rPr lang="en-US" dirty="0"/>
              <a:t>Design checklists</a:t>
            </a:r>
          </a:p>
          <a:p>
            <a:pPr marL="61913" lvl="1" indent="0">
              <a:buNone/>
            </a:pPr>
            <a:r>
              <a:rPr lang="en-US" dirty="0">
                <a:solidFill>
                  <a:srgbClr val="F68647"/>
                </a:solidFill>
              </a:rPr>
              <a:t>Appendices</a:t>
            </a:r>
          </a:p>
          <a:p>
            <a:pPr marL="279400" lvl="2"/>
            <a:r>
              <a:rPr lang="en-US" sz="2100" dirty="0"/>
              <a:t>OCTA Revenue Fleet Specifications</a:t>
            </a:r>
          </a:p>
          <a:p>
            <a:pPr marL="279400" lvl="2"/>
            <a:r>
              <a:rPr lang="en-US" sz="2100" dirty="0"/>
              <a:t>Bus Turning Radii Templates </a:t>
            </a:r>
          </a:p>
          <a:p>
            <a:pPr marL="279400" lvl="2"/>
            <a:r>
              <a:rPr lang="en-US" sz="2100" dirty="0"/>
              <a:t>Bus Stop Technical Specifications </a:t>
            </a:r>
          </a:p>
          <a:p>
            <a:pPr marL="279400" lvl="2"/>
            <a:r>
              <a:rPr lang="en-US" sz="2100" dirty="0"/>
              <a:t>ADA Checklists </a:t>
            </a:r>
          </a:p>
          <a:p>
            <a:pPr marL="279400" lvl="2"/>
            <a:r>
              <a:rPr lang="en-US" sz="2100" dirty="0"/>
              <a:t>Bus Stop Design Process Checklists </a:t>
            </a:r>
          </a:p>
          <a:p>
            <a:pPr marL="279400" lvl="2"/>
            <a:r>
              <a:rPr lang="en-US" sz="2100" dirty="0"/>
              <a:t>Master List of Resources</a:t>
            </a:r>
          </a:p>
        </p:txBody>
      </p:sp>
    </p:spTree>
    <p:extLst>
      <p:ext uri="{BB962C8B-B14F-4D97-AF65-F5344CB8AC3E}">
        <p14:creationId xmlns:p14="http://schemas.microsoft.com/office/powerpoint/2010/main" val="273878433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639850-0F3A-4A45-801E-B95CFD1982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0677" y="1014520"/>
            <a:ext cx="7886700" cy="830264"/>
          </a:xfrm>
        </p:spPr>
        <p:txBody>
          <a:bodyPr/>
          <a:lstStyle/>
          <a:p>
            <a:r>
              <a:rPr lang="en-US" dirty="0">
                <a:solidFill>
                  <a:schemeClr val="accent2"/>
                </a:solidFill>
              </a:rPr>
              <a:t>Next Steps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68456A-0638-4ED4-870E-EF3AF146E9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0677" y="1979720"/>
            <a:ext cx="7886700" cy="4351338"/>
          </a:xfrm>
        </p:spPr>
        <p:txBody>
          <a:bodyPr/>
          <a:lstStyle/>
          <a:p>
            <a:r>
              <a:rPr lang="en-US" dirty="0"/>
              <a:t>Prepare final TSDG </a:t>
            </a:r>
          </a:p>
          <a:p>
            <a:r>
              <a:rPr lang="en-US" dirty="0"/>
              <a:t>Submit by June 30, 2021</a:t>
            </a:r>
          </a:p>
          <a:p>
            <a:r>
              <a:rPr lang="en-US" dirty="0"/>
              <a:t>Posted on OCTA website</a:t>
            </a:r>
          </a:p>
          <a:p>
            <a:r>
              <a:rPr lang="en-US" dirty="0"/>
              <a:t>PDF will be made available to interested stakeholders</a:t>
            </a:r>
          </a:p>
        </p:txBody>
      </p:sp>
    </p:spTree>
    <p:extLst>
      <p:ext uri="{BB962C8B-B14F-4D97-AF65-F5344CB8AC3E}">
        <p14:creationId xmlns:p14="http://schemas.microsoft.com/office/powerpoint/2010/main" val="376443134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0A7F031D-292C-4563-A59D-0BCFF1FAC85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/>
          </a:blip>
          <a:srcRect l="1670" t="13786" r="27517"/>
          <a:stretch/>
        </p:blipFill>
        <p:spPr>
          <a:xfrm>
            <a:off x="-1" y="0"/>
            <a:ext cx="9144001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D88F9DD-0CF8-4502-B240-3399B6C9AC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59002" y="3184350"/>
            <a:ext cx="2625994" cy="830264"/>
          </a:xfrm>
        </p:spPr>
        <p:txBody>
          <a:bodyPr>
            <a:normAutofit fontScale="90000"/>
          </a:bodyPr>
          <a:lstStyle/>
          <a:p>
            <a:r>
              <a:rPr lang="en-US" dirty="0"/>
              <a:t>Questions?</a:t>
            </a:r>
          </a:p>
        </p:txBody>
      </p:sp>
    </p:spTree>
    <p:extLst>
      <p:ext uri="{BB962C8B-B14F-4D97-AF65-F5344CB8AC3E}">
        <p14:creationId xmlns:p14="http://schemas.microsoft.com/office/powerpoint/2010/main" val="8807282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143" y="0"/>
            <a:ext cx="9141714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02FD3AC-D99A-48DD-953E-B2DA71A9E4C1}"/>
              </a:ext>
            </a:extLst>
          </p:cNvPr>
          <p:cNvSpPr txBox="1"/>
          <p:nvPr/>
        </p:nvSpPr>
        <p:spPr>
          <a:xfrm>
            <a:off x="433953" y="991891"/>
            <a:ext cx="7423688" cy="66787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bg1"/>
                </a:solidFill>
              </a:rPr>
              <a:t>Contents</a:t>
            </a:r>
          </a:p>
          <a:p>
            <a:pPr marL="852488" indent="-339725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bg1"/>
                </a:solidFill>
              </a:rPr>
              <a:t>Overview and Purpose of Update</a:t>
            </a:r>
          </a:p>
          <a:p>
            <a:pPr marL="852488" indent="-339725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bg1"/>
                </a:solidFill>
              </a:rPr>
              <a:t>Major Changes </a:t>
            </a:r>
          </a:p>
          <a:p>
            <a:pPr marL="852488" indent="-339725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bg1"/>
                </a:solidFill>
              </a:rPr>
              <a:t>Agency Outreach</a:t>
            </a:r>
          </a:p>
          <a:p>
            <a:pPr marL="852488" indent="-339725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bg1"/>
                </a:solidFill>
              </a:rPr>
              <a:t>Best Practices Research</a:t>
            </a:r>
          </a:p>
          <a:p>
            <a:pPr marL="852488" indent="-339725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bg1"/>
                </a:solidFill>
              </a:rPr>
              <a:t>TSDG Framework</a:t>
            </a:r>
          </a:p>
          <a:p>
            <a:pPr marL="852488" indent="-339725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bg1"/>
                </a:solidFill>
              </a:rPr>
              <a:t>Next Steps</a:t>
            </a:r>
          </a:p>
          <a:p>
            <a:pPr marL="852488" indent="-339725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bg1"/>
                </a:solidFill>
              </a:rPr>
              <a:t>Questions</a:t>
            </a:r>
          </a:p>
          <a:p>
            <a:pPr marL="852488" indent="-339725">
              <a:buFont typeface="Arial" panose="020B0604020202020204" pitchFamily="34" charset="0"/>
              <a:buChar char="•"/>
            </a:pPr>
            <a:endParaRPr lang="en-US" sz="3200" dirty="0">
              <a:solidFill>
                <a:schemeClr val="bg1"/>
              </a:solidFill>
            </a:endParaRPr>
          </a:p>
          <a:p>
            <a:pPr marL="852488" indent="-339725">
              <a:buFont typeface="Arial" panose="020B0604020202020204" pitchFamily="34" charset="0"/>
              <a:buChar char="•"/>
            </a:pPr>
            <a:endParaRPr lang="en-US" sz="3200" dirty="0">
              <a:solidFill>
                <a:schemeClr val="bg1"/>
              </a:solidFill>
            </a:endParaRPr>
          </a:p>
          <a:p>
            <a:pPr marL="852488" indent="-339725">
              <a:buFont typeface="Arial" panose="020B0604020202020204" pitchFamily="34" charset="0"/>
              <a:buChar char="•"/>
            </a:pPr>
            <a:endParaRPr lang="en-US" sz="3200" dirty="0">
              <a:solidFill>
                <a:schemeClr val="bg1"/>
              </a:solidFill>
            </a:endParaRPr>
          </a:p>
          <a:p>
            <a:pPr marL="852488" indent="-339725">
              <a:buFont typeface="Arial" panose="020B0604020202020204" pitchFamily="34" charset="0"/>
              <a:buChar char="•"/>
            </a:pPr>
            <a:endParaRPr lang="en-US" sz="3200" dirty="0">
              <a:solidFill>
                <a:schemeClr val="bg1"/>
              </a:solidFill>
            </a:endParaRPr>
          </a:p>
          <a:p>
            <a:pPr marL="852488" indent="-339725">
              <a:buFont typeface="Arial" panose="020B0604020202020204" pitchFamily="34" charset="0"/>
              <a:buChar char="•"/>
            </a:pPr>
            <a:endParaRPr lang="en-US" sz="3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13086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D3472B8F-DCE7-491C-8783-BD5D840D682A}"/>
              </a:ext>
            </a:extLst>
          </p:cNvPr>
          <p:cNvSpPr/>
          <p:nvPr/>
        </p:nvSpPr>
        <p:spPr>
          <a:xfrm>
            <a:off x="0" y="0"/>
            <a:ext cx="9144000" cy="681037"/>
          </a:xfrm>
          <a:prstGeom prst="rect">
            <a:avLst/>
          </a:prstGeom>
          <a:solidFill>
            <a:srgbClr val="1660A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E142C2C-4388-4802-B20E-9B0274B796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Overview and Purpose of Update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18FD29-76D1-4C30-A3E5-3EE68A42E06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>
                <a:solidFill>
                  <a:schemeClr val="accent2"/>
                </a:solidFill>
              </a:rPr>
              <a:t>2004 Bus Stop Safety and Design Guidelines</a:t>
            </a:r>
          </a:p>
          <a:p>
            <a:pPr lvl="1"/>
            <a:r>
              <a:rPr lang="en-US" dirty="0"/>
              <a:t>Focused on engineering recommendations for bus stop design</a:t>
            </a:r>
          </a:p>
          <a:p>
            <a:r>
              <a:rPr lang="en-US" dirty="0">
                <a:solidFill>
                  <a:schemeClr val="accent2"/>
                </a:solidFill>
              </a:rPr>
              <a:t>Purpose of update</a:t>
            </a:r>
          </a:p>
          <a:p>
            <a:pPr lvl="1"/>
            <a:r>
              <a:rPr lang="en-US" dirty="0"/>
              <a:t>Modernize guidelines to conform to evolving OCTA operations </a:t>
            </a:r>
          </a:p>
          <a:p>
            <a:pPr lvl="1"/>
            <a:r>
              <a:rPr lang="en-US" dirty="0"/>
              <a:t>Update technical information and standards (e.g., new technologies, ADA)</a:t>
            </a:r>
          </a:p>
          <a:p>
            <a:pPr lvl="1"/>
            <a:r>
              <a:rPr lang="en-US" dirty="0"/>
              <a:t>Incorporate transit-supportive community planning principles (i.e., land use and network planning, complete streets) </a:t>
            </a:r>
          </a:p>
          <a:p>
            <a:pPr lvl="1"/>
            <a:r>
              <a:rPr lang="en-US" dirty="0"/>
              <a:t>Integrate current best practices and new design concepts</a:t>
            </a:r>
          </a:p>
          <a:p>
            <a:pPr lvl="1"/>
            <a:r>
              <a:rPr lang="en-US" dirty="0"/>
              <a:t>Comprehensive “one-stop” guidance and resource handbook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5130F1D-DF20-4BD5-B2E6-DFFCD552D971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0"/>
            <a:ext cx="7600950" cy="6810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29253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BB7BE7-3D25-40AE-B802-6B80DA32DE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Major Changes in Updated Guidelines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4649B5-E52D-4593-860A-F6A0D10737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825624"/>
            <a:ext cx="8313872" cy="4862255"/>
          </a:xfrm>
        </p:spPr>
        <p:txBody>
          <a:bodyPr>
            <a:normAutofit fontScale="85000" lnSpcReduction="20000"/>
          </a:bodyPr>
          <a:lstStyle/>
          <a:p>
            <a:pPr>
              <a:lnSpc>
                <a:spcPct val="110000"/>
              </a:lnSpc>
              <a:spcAft>
                <a:spcPts val="400"/>
              </a:spcAft>
            </a:pPr>
            <a:r>
              <a:rPr lang="en-US" dirty="0"/>
              <a:t>Restructured guidelines into three parts:</a:t>
            </a:r>
          </a:p>
          <a:p>
            <a:pPr marL="457200" lvl="1" indent="0">
              <a:lnSpc>
                <a:spcPct val="110000"/>
              </a:lnSpc>
              <a:spcAft>
                <a:spcPts val="400"/>
              </a:spcAft>
              <a:buNone/>
            </a:pPr>
            <a:r>
              <a:rPr lang="en-US" dirty="0">
                <a:solidFill>
                  <a:srgbClr val="F68647"/>
                </a:solidFill>
              </a:rPr>
              <a:t>1) Introduction and overview of OCTA services</a:t>
            </a:r>
          </a:p>
          <a:p>
            <a:pPr marL="457200" lvl="1" indent="0">
              <a:lnSpc>
                <a:spcPct val="110000"/>
              </a:lnSpc>
              <a:spcAft>
                <a:spcPts val="400"/>
              </a:spcAft>
              <a:buNone/>
            </a:pPr>
            <a:r>
              <a:rPr lang="en-US" dirty="0">
                <a:solidFill>
                  <a:srgbClr val="F68647"/>
                </a:solidFill>
              </a:rPr>
              <a:t>2) Planning principles</a:t>
            </a:r>
          </a:p>
          <a:p>
            <a:pPr marL="457200" lvl="1" indent="0">
              <a:lnSpc>
                <a:spcPct val="110000"/>
              </a:lnSpc>
              <a:spcAft>
                <a:spcPts val="400"/>
              </a:spcAft>
              <a:buNone/>
            </a:pPr>
            <a:r>
              <a:rPr lang="en-US" dirty="0">
                <a:solidFill>
                  <a:srgbClr val="F68647"/>
                </a:solidFill>
              </a:rPr>
              <a:t>2) Engineering design guidance</a:t>
            </a:r>
          </a:p>
          <a:p>
            <a:pPr marL="228600" lvl="1">
              <a:lnSpc>
                <a:spcPct val="110000"/>
              </a:lnSpc>
              <a:spcBef>
                <a:spcPts val="1000"/>
              </a:spcBef>
              <a:spcAft>
                <a:spcPts val="400"/>
              </a:spcAft>
            </a:pPr>
            <a:r>
              <a:rPr lang="en-US" sz="2800" dirty="0"/>
              <a:t>Incorporated transit-supportive land use and network planning principles</a:t>
            </a:r>
          </a:p>
          <a:p>
            <a:pPr marL="228600" lvl="1">
              <a:lnSpc>
                <a:spcPct val="110000"/>
              </a:lnSpc>
              <a:spcBef>
                <a:spcPts val="1000"/>
              </a:spcBef>
              <a:spcAft>
                <a:spcPts val="400"/>
              </a:spcAft>
            </a:pPr>
            <a:r>
              <a:rPr lang="en-US" sz="2800" dirty="0"/>
              <a:t>Added design guidance covering many new topics</a:t>
            </a:r>
          </a:p>
          <a:p>
            <a:pPr marL="228600" lvl="1">
              <a:lnSpc>
                <a:spcPct val="110000"/>
              </a:lnSpc>
              <a:spcBef>
                <a:spcPts val="1000"/>
              </a:spcBef>
              <a:spcAft>
                <a:spcPts val="400"/>
              </a:spcAft>
            </a:pPr>
            <a:r>
              <a:rPr lang="en-US" sz="2800" dirty="0"/>
              <a:t>Included resource links to best practices publications</a:t>
            </a:r>
          </a:p>
          <a:p>
            <a:pPr marL="228600" lvl="1">
              <a:lnSpc>
                <a:spcPct val="110000"/>
              </a:lnSpc>
              <a:spcBef>
                <a:spcPts val="1000"/>
              </a:spcBef>
              <a:spcAft>
                <a:spcPts val="400"/>
              </a:spcAft>
            </a:pPr>
            <a:r>
              <a:rPr lang="en-US" sz="2800" dirty="0"/>
              <a:t>Shifted updated technical specifications to appendices</a:t>
            </a:r>
          </a:p>
          <a:p>
            <a:pPr marL="228600" lvl="1">
              <a:lnSpc>
                <a:spcPct val="110000"/>
              </a:lnSpc>
              <a:spcBef>
                <a:spcPts val="1000"/>
              </a:spcBef>
              <a:spcAft>
                <a:spcPts val="400"/>
              </a:spcAft>
            </a:pPr>
            <a:r>
              <a:rPr lang="en-US" sz="2800" dirty="0"/>
              <a:t>Included bus stop design process and ADA checklists</a:t>
            </a:r>
          </a:p>
          <a:p>
            <a:pPr marL="457200" lvl="1" indent="0">
              <a:buNone/>
            </a:pPr>
            <a:r>
              <a:rPr lang="en-US" dirty="0">
                <a:solidFill>
                  <a:srgbClr val="F68647"/>
                </a:solidFill>
              </a:rPr>
              <a:t>		</a:t>
            </a:r>
          </a:p>
        </p:txBody>
      </p:sp>
    </p:spTree>
    <p:extLst>
      <p:ext uri="{BB962C8B-B14F-4D97-AF65-F5344CB8AC3E}">
        <p14:creationId xmlns:p14="http://schemas.microsoft.com/office/powerpoint/2010/main" val="38973478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F24F83-3462-4C80-9CBB-84525E5AAF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Agency Outreach - Surveys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E92DC1-AB05-4F0F-A13C-9E7E6DAEB87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>
                <a:solidFill>
                  <a:schemeClr val="accent2"/>
                </a:solidFill>
              </a:rPr>
              <a:t>Objective</a:t>
            </a:r>
            <a:r>
              <a:rPr lang="en-US" dirty="0"/>
              <a:t> </a:t>
            </a:r>
          </a:p>
          <a:p>
            <a:pPr lvl="1"/>
            <a:r>
              <a:rPr lang="en-US" dirty="0"/>
              <a:t>Identify agency’s role in planning and design of bus stops </a:t>
            </a:r>
          </a:p>
          <a:p>
            <a:pPr lvl="1"/>
            <a:r>
              <a:rPr lang="en-US" dirty="0"/>
              <a:t>Resource's agencies use</a:t>
            </a:r>
          </a:p>
          <a:p>
            <a:pPr lvl="1"/>
            <a:r>
              <a:rPr lang="en-US" dirty="0"/>
              <a:t>Challenges faced in implementing high quality bus stops</a:t>
            </a:r>
          </a:p>
          <a:p>
            <a:pPr lvl="1"/>
            <a:r>
              <a:rPr lang="en-US" dirty="0"/>
              <a:t>Specific guidance agencies find most valuable</a:t>
            </a:r>
          </a:p>
          <a:p>
            <a:r>
              <a:rPr lang="en-US" dirty="0">
                <a:solidFill>
                  <a:schemeClr val="accent2"/>
                </a:solidFill>
              </a:rPr>
              <a:t>Survey directed to planning and engineering staff</a:t>
            </a:r>
          </a:p>
          <a:p>
            <a:pPr lvl="1"/>
            <a:r>
              <a:rPr lang="en-US" dirty="0"/>
              <a:t>All 34 cities in Orange County</a:t>
            </a:r>
          </a:p>
          <a:p>
            <a:pPr lvl="1"/>
            <a:r>
              <a:rPr lang="en-US" dirty="0"/>
              <a:t>Orange County public works and airport departments</a:t>
            </a:r>
          </a:p>
          <a:p>
            <a:r>
              <a:rPr lang="en-US" dirty="0">
                <a:solidFill>
                  <a:schemeClr val="accent2"/>
                </a:solidFill>
              </a:rPr>
              <a:t>Response</a:t>
            </a:r>
          </a:p>
          <a:p>
            <a:pPr lvl="1"/>
            <a:r>
              <a:rPr lang="en-US" dirty="0"/>
              <a:t>25 responses from 21 agencies—a response rate of 60 percent</a:t>
            </a:r>
          </a:p>
        </p:txBody>
      </p:sp>
    </p:spTree>
    <p:extLst>
      <p:ext uri="{BB962C8B-B14F-4D97-AF65-F5344CB8AC3E}">
        <p14:creationId xmlns:p14="http://schemas.microsoft.com/office/powerpoint/2010/main" val="39554400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16EDFD68-D7BB-4DAA-9C0F-8832CEFD35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860425"/>
            <a:ext cx="7886700" cy="830264"/>
          </a:xfrm>
        </p:spPr>
        <p:txBody>
          <a:bodyPr>
            <a:normAutofit fontScale="90000"/>
          </a:bodyPr>
          <a:lstStyle/>
          <a:p>
            <a:r>
              <a:rPr lang="en-US" dirty="0"/>
              <a:t>Agency Outreach – Surveys (Cont.)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6728F66D-A019-41E3-ABCC-4E6B314D1FB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878" r="9011"/>
          <a:stretch/>
        </p:blipFill>
        <p:spPr>
          <a:xfrm>
            <a:off x="192947" y="2154385"/>
            <a:ext cx="8758106" cy="37593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57815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4C4B93-F83D-4211-AFA6-4F5909EE2B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Agency Outreach – Interviews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E5DD5B-F648-466B-829D-1FE6A9AE14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825625"/>
            <a:ext cx="8158889" cy="4751021"/>
          </a:xfrm>
        </p:spPr>
        <p:txBody>
          <a:bodyPr>
            <a:normAutofit fontScale="92500"/>
          </a:bodyPr>
          <a:lstStyle/>
          <a:p>
            <a:r>
              <a:rPr lang="en-US" dirty="0">
                <a:solidFill>
                  <a:schemeClr val="accent2"/>
                </a:solidFill>
              </a:rPr>
              <a:t>Objective</a:t>
            </a:r>
            <a:endParaRPr lang="en-US" dirty="0"/>
          </a:p>
          <a:p>
            <a:pPr lvl="1"/>
            <a:r>
              <a:rPr lang="en-US" dirty="0"/>
              <a:t>Follow up surveyed agencies for clarification on responses </a:t>
            </a:r>
          </a:p>
          <a:p>
            <a:pPr lvl="1"/>
            <a:r>
              <a:rPr lang="en-US" dirty="0"/>
              <a:t>Agency insight regarding content of the guidelines</a:t>
            </a:r>
          </a:p>
          <a:p>
            <a:r>
              <a:rPr lang="en-US" dirty="0">
                <a:solidFill>
                  <a:schemeClr val="accent2"/>
                </a:solidFill>
              </a:rPr>
              <a:t>Response</a:t>
            </a:r>
          </a:p>
          <a:p>
            <a:pPr lvl="1"/>
            <a:r>
              <a:rPr lang="en-US" dirty="0"/>
              <a:t>11 responses—a response rate of 31 percent</a:t>
            </a:r>
          </a:p>
          <a:p>
            <a:r>
              <a:rPr lang="en-US" dirty="0">
                <a:solidFill>
                  <a:schemeClr val="accent2"/>
                </a:solidFill>
              </a:rPr>
              <a:t>Top issues / challenges</a:t>
            </a:r>
          </a:p>
          <a:p>
            <a:pPr lvl="1"/>
            <a:r>
              <a:rPr lang="en-US" dirty="0"/>
              <a:t>Funding for bus stop amenities</a:t>
            </a:r>
          </a:p>
          <a:p>
            <a:pPr lvl="1"/>
            <a:r>
              <a:rPr lang="en-US" dirty="0"/>
              <a:t>Regular maintenance such as trash collection and graffiti removal, and expectations for third party maintenance contracts</a:t>
            </a:r>
          </a:p>
          <a:p>
            <a:pPr lvl="1"/>
            <a:r>
              <a:rPr lang="en-US" dirty="0"/>
              <a:t>Transient use of bus stop property </a:t>
            </a:r>
          </a:p>
          <a:p>
            <a:pPr lvl="1"/>
            <a:r>
              <a:rPr lang="en-US" dirty="0"/>
              <a:t>Right of way constraints</a:t>
            </a:r>
          </a:p>
          <a:p>
            <a:pPr lvl="1"/>
            <a:r>
              <a:rPr lang="en-US" dirty="0"/>
              <a:t>On-street parking impacts of bus stops</a:t>
            </a:r>
          </a:p>
        </p:txBody>
      </p:sp>
    </p:spTree>
    <p:extLst>
      <p:ext uri="{BB962C8B-B14F-4D97-AF65-F5344CB8AC3E}">
        <p14:creationId xmlns:p14="http://schemas.microsoft.com/office/powerpoint/2010/main" val="5601231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4C4B93-F83D-4211-AFA6-4F5909EE2B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Agency Outreach – Interviews (Cont.)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E5DD5B-F648-466B-829D-1FE6A9AE14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890003"/>
            <a:ext cx="8096896" cy="3580899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accent2"/>
                </a:solidFill>
              </a:rPr>
              <a:t>Top needs for guidance</a:t>
            </a:r>
          </a:p>
          <a:p>
            <a:pPr lvl="1"/>
            <a:r>
              <a:rPr lang="en-US" dirty="0"/>
              <a:t>Highly prescriptive guidance and procedural direction</a:t>
            </a:r>
          </a:p>
          <a:p>
            <a:pPr lvl="1"/>
            <a:r>
              <a:rPr lang="en-US" dirty="0"/>
              <a:t>Tools to assist the design process</a:t>
            </a:r>
          </a:p>
          <a:p>
            <a:pPr lvl="1"/>
            <a:r>
              <a:rPr lang="en-US" dirty="0"/>
              <a:t>Design solutions for bike lanes adjacent to bus stops </a:t>
            </a:r>
          </a:p>
          <a:p>
            <a:pPr lvl="1"/>
            <a:r>
              <a:rPr lang="en-US" dirty="0"/>
              <a:t>Updated warrants triggering installation of shelters/amenities</a:t>
            </a:r>
          </a:p>
        </p:txBody>
      </p:sp>
    </p:spTree>
    <p:extLst>
      <p:ext uri="{BB962C8B-B14F-4D97-AF65-F5344CB8AC3E}">
        <p14:creationId xmlns:p14="http://schemas.microsoft.com/office/powerpoint/2010/main" val="304054611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EFF96D-BA03-4065-8EE7-9FFBF4D368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Best Practices</a:t>
            </a:r>
            <a:r>
              <a:rPr lang="en-US" baseline="0" dirty="0"/>
              <a:t> </a:t>
            </a:r>
            <a:r>
              <a:rPr lang="en-US" dirty="0"/>
              <a:t>Research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70BC90-3EF9-4F01-9A84-391AB4D34DD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Transit Cooperative Research Program (TCRP) Publications </a:t>
            </a:r>
          </a:p>
          <a:p>
            <a:r>
              <a:rPr lang="en-US" dirty="0"/>
              <a:t>Professional Organization Publications </a:t>
            </a:r>
          </a:p>
          <a:p>
            <a:r>
              <a:rPr lang="en-US" dirty="0"/>
              <a:t>Department of Transportation and Transit Authority Design Guidelines</a:t>
            </a:r>
          </a:p>
          <a:p>
            <a:r>
              <a:rPr lang="en-US" dirty="0"/>
              <a:t>Academic and Local Agency Publications</a:t>
            </a:r>
          </a:p>
          <a:p>
            <a:r>
              <a:rPr lang="en-US" dirty="0"/>
              <a:t>ADA Related Publications </a:t>
            </a:r>
          </a:p>
          <a:p>
            <a:endParaRPr lang="en-US" dirty="0"/>
          </a:p>
          <a:p>
            <a:r>
              <a:rPr lang="en-US" dirty="0">
                <a:solidFill>
                  <a:srgbClr val="F68647"/>
                </a:solidFill>
              </a:rPr>
              <a:t>Over 50 resources used to develop TSDG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281213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857557688A97546AF1F8FBBED97DB03" ma:contentTypeVersion="6" ma:contentTypeDescription="Create a new document." ma:contentTypeScope="" ma:versionID="f99c67ff5ba7eefb88cb8e0cbb9dfdc0">
  <xsd:schema xmlns:xsd="http://www.w3.org/2001/XMLSchema" xmlns:xs="http://www.w3.org/2001/XMLSchema" xmlns:p="http://schemas.microsoft.com/office/2006/metadata/properties" xmlns:ns2="1e1dc542-75eb-45f0-9fdd-5998fb09abe7" xmlns:ns3="9227866e-a468-4e42-a6ab-585e5e9586f8" targetNamespace="http://schemas.microsoft.com/office/2006/metadata/properties" ma:root="true" ma:fieldsID="2fcc278f61121c466c928ca4aa7c94e7" ns2:_="" ns3:_="">
    <xsd:import namespace="1e1dc542-75eb-45f0-9fdd-5998fb09abe7"/>
    <xsd:import namespace="9227866e-a468-4e42-a6ab-585e5e9586f8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e1dc542-75eb-45f0-9fdd-5998fb09abe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227866e-a468-4e42-a6ab-585e5e9586f8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F2D51EA3-CAEE-4375-AA3C-B5CD5FB6C8A7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6E4FDE2F-1AA0-4F03-96F9-77088BDD7054}">
  <ds:schemaRefs>
    <ds:schemaRef ds:uri="http://schemas.microsoft.com/office/infopath/2007/PartnerControls"/>
    <ds:schemaRef ds:uri="http://purl.org/dc/elements/1.1/"/>
    <ds:schemaRef ds:uri="http://schemas.microsoft.com/office/2006/metadata/properties"/>
    <ds:schemaRef ds:uri="9b4b41cb-a728-4df8-8e47-b6bbd9b59a38"/>
    <ds:schemaRef ds:uri="http://schemas.microsoft.com/office/2006/documentManagement/types"/>
    <ds:schemaRef ds:uri="http://purl.org/dc/terms/"/>
    <ds:schemaRef ds:uri="http://purl.org/dc/dcmitype/"/>
    <ds:schemaRef ds:uri="http://schemas.openxmlformats.org/package/2006/metadata/core-properties"/>
    <ds:schemaRef ds:uri="6343f51a-e21b-4a47-a0c8-2385dce53b0a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925E37FC-67C6-4479-915C-D75D2AA3D356}"/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1766</TotalTime>
  <Words>546</Words>
  <Application>Microsoft Office PowerPoint</Application>
  <PresentationFormat>On-screen Show (4:3)</PresentationFormat>
  <Paragraphs>125</Paragraphs>
  <Slides>12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Overview and Purpose of Update</vt:lpstr>
      <vt:lpstr>Major Changes in Updated Guidelines</vt:lpstr>
      <vt:lpstr>Agency Outreach - Surveys</vt:lpstr>
      <vt:lpstr>Agency Outreach – Surveys (Cont.)</vt:lpstr>
      <vt:lpstr>Agency Outreach – Interviews </vt:lpstr>
      <vt:lpstr>Agency Outreach – Interviews (Cont.)</vt:lpstr>
      <vt:lpstr>Best Practices Research </vt:lpstr>
      <vt:lpstr>TSDG Framework</vt:lpstr>
      <vt:lpstr>Next Steps</vt:lpstr>
      <vt:lpstr>Questions?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Overview and Purpose of Update</dc:title>
  <dc:creator>Jim Daisa</dc:creator>
  <cp:lastModifiedBy>Joseph Alcock</cp:lastModifiedBy>
  <cp:revision>37</cp:revision>
  <dcterms:created xsi:type="dcterms:W3CDTF">2021-05-27T22:14:34Z</dcterms:created>
  <dcterms:modified xsi:type="dcterms:W3CDTF">2021-06-15T16:15:09Z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0x0101006857557688A97546AF1F8FBBED97DB03</vt:lpwstr>
  </property>
</Properties>
</file>