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0" r:id="rId2"/>
    <p:sldId id="278" r:id="rId3"/>
    <p:sldId id="271" r:id="rId4"/>
    <p:sldId id="280" r:id="rId5"/>
    <p:sldId id="309" r:id="rId6"/>
    <p:sldId id="315" r:id="rId7"/>
    <p:sldId id="302" r:id="rId8"/>
    <p:sldId id="310" r:id="rId9"/>
    <p:sldId id="312" r:id="rId10"/>
    <p:sldId id="314" r:id="rId11"/>
    <p:sldId id="301" r:id="rId12"/>
    <p:sldId id="273" r:id="rId13"/>
    <p:sldId id="296"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280"/>
            <p14:sldId id="309"/>
            <p14:sldId id="315"/>
            <p14:sldId id="302"/>
            <p14:sldId id="310"/>
            <p14:sldId id="312"/>
            <p14:sldId id="314"/>
            <p14:sldId id="301"/>
            <p14:sldId id="273"/>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3536" autoAdjust="0"/>
  </p:normalViewPr>
  <p:slideViewPr>
    <p:cSldViewPr snapToGrid="0" snapToObjects="1" showGuides="1">
      <p:cViewPr varScale="1">
        <p:scale>
          <a:sx n="109" d="100"/>
          <a:sy n="109" d="100"/>
        </p:scale>
        <p:origin x="636" y="78"/>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3/21/2024</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r>
              <a:rPr lang="en-US" sz="2400" dirty="0"/>
              <a:t>Caltrans HQ Local Assistance, CTC, and Caltrans Budgets are performing a reconciliation effort to address the various challenges resulting from the passing of the Fiscal Responsibility Act of 2023 and to develop a complete fiscal plan related to this effort. An update will be provided to all Districts, MPO’s, and RTPA’s once more information is available. </a:t>
            </a:r>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79819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had several cases statewide and even in the district where E-76s were rejected last FFY because there were ongoing inactives.</a:t>
            </a:r>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Project progress reporting is required and non-compliance will result in ineligibility for future allocations or programming actions until issues are corrected.</a:t>
            </a:r>
            <a:endParaRPr lang="en-US" sz="1200" b="0" i="0" dirty="0">
              <a:effectLst/>
            </a:endParaRPr>
          </a:p>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2096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10119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142106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AF1602-38B5-4D7B-BD5F-B34689F967ED}" type="datetime1">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F2EF2-4693-4838-ABD2-2B5BE17A9513}" type="datetime1">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9D9DE-200E-4B25-82A6-266AD3436C87}" type="datetime1">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3BBC3-E2E7-491B-AD77-C459557C66B8}" type="datetime1">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75420-E763-45CE-88FB-80928CCA2D77}" type="datetime1">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39B21-B7FF-491D-8680-6A8A19E17C36}" type="datetime1">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59F78-2B4D-4F2E-9591-31E657513E22}" type="datetime1">
              <a:rPr lang="en-US" smtClean="0"/>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BDDD3-3E63-4494-BF48-96ECBC684500}" type="datetime1">
              <a:rPr lang="en-US" smtClean="0"/>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687EB-3787-4C84-BEDC-F2B6490317BE}" type="datetime1">
              <a:rPr lang="en-US" smtClean="0"/>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07AAA-B84A-4EA0-977B-D83E9A8EB676}" type="datetime1">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C96C54-B4E1-4D07-8028-7C4EE1ED3F9F}" type="datetime1">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F845-F174-4101-A5CE-05B03DD742B3}" type="datetime1">
              <a:rPr lang="en-US" smtClean="0"/>
              <a:t>3/21/2024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0E4212DD-F172-5B13-74C5-5FE92378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8741-3CFD-4BDF-A750-5AF75F29A0D0}" type="slidenum">
              <a:rPr lang="en-US" smtClean="0"/>
              <a:t>‹#›</a:t>
            </a:fld>
            <a:endParaRPr lang="en-US"/>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Kathleen.Nguyen@dot.ca.gov" TargetMode="External"/><Relationship Id="rId4" Type="http://schemas.openxmlformats.org/officeDocument/2006/relationships/hyperlink" Target="mailto:Jonathan.Lawhead@dot.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a-ctap.org/"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dot.ca.gov/programs/local-assistance/guidelines-and-procedures/local-assistance-procedures-manual-lapm" TargetMode="External"/><Relationship Id="rId5" Type="http://schemas.openxmlformats.org/officeDocument/2006/relationships/hyperlink" Target="https://www.localassistanceblog.com/local-assistance-training/" TargetMode="External"/><Relationship Id="rId4" Type="http://schemas.openxmlformats.org/officeDocument/2006/relationships/hyperlink" Target="https://caltap.org/training.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pp.smartsheet.com/b/form/dd8ec43edae54b8aad35159cacec011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projects/projects-with-expiring-end-d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Jonathan </a:t>
            </a:r>
            <a:r>
              <a:rPr lang="en-US" sz="1900" b="1" dirty="0" err="1"/>
              <a:t>Lawhead</a:t>
            </a:r>
            <a:r>
              <a:rPr lang="en-US" sz="1900" b="1" dirty="0"/>
              <a:t>			Kathleen Nguyen</a:t>
            </a:r>
          </a:p>
          <a:p>
            <a:r>
              <a:rPr lang="en-US" sz="1900" dirty="0"/>
              <a:t>D12 Local Assistance Branch Chief (DLAE)	D12 Local Assistance Program Manager</a:t>
            </a:r>
          </a:p>
          <a:p>
            <a:r>
              <a:rPr lang="en-US" sz="1900" dirty="0"/>
              <a:t>Caltrans District 12			Caltrans District 12</a:t>
            </a:r>
          </a:p>
          <a:p>
            <a:r>
              <a:rPr lang="en-US" sz="1900" dirty="0">
                <a:hlinkClick r:id="rId4"/>
              </a:rPr>
              <a:t>Jonathan.Lawhead@dot.ca.gov</a:t>
            </a:r>
            <a:r>
              <a:rPr lang="en-US" sz="1900" dirty="0"/>
              <a:t> 		</a:t>
            </a:r>
            <a:r>
              <a:rPr lang="en-US" sz="1900" dirty="0">
                <a:hlinkClick r:id="rId5"/>
              </a:rPr>
              <a:t>Kathleen.Nguyen@dot.ca.gov</a:t>
            </a:r>
            <a:endParaRPr lang="en-US" sz="1900" dirty="0"/>
          </a:p>
          <a:p>
            <a:r>
              <a:rPr lang="en-US" sz="1800" dirty="0">
                <a:solidFill>
                  <a:srgbClr val="000000"/>
                </a:solidFill>
                <a:effectLst/>
                <a:latin typeface="Calibri" panose="020F0502020204030204" pitchFamily="34" charset="0"/>
                <a:ea typeface="Calibri" panose="020F0502020204030204" pitchFamily="34" charset="0"/>
              </a:rPr>
              <a:t>(424) 413-1124</a:t>
            </a:r>
            <a:r>
              <a:rPr lang="en-US" sz="1900" dirty="0"/>
              <a:t>				(805) 732-9777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March 27, 2024</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CRRSAA / PMRF</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720034" cy="558460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CRRSAA/PMRF funding for unobligated projects was subject to rescission per the Fiscal Responsibility Act of 2023</a:t>
            </a:r>
          </a:p>
          <a:p>
            <a:pPr marL="285750" indent="-285750">
              <a:lnSpc>
                <a:spcPct val="150000"/>
              </a:lnSpc>
              <a:buFont typeface="Arial" panose="020B0604020202020204" pitchFamily="34" charset="0"/>
              <a:buChar char="•"/>
            </a:pPr>
            <a:r>
              <a:rPr lang="en-US" sz="2000" dirty="0"/>
              <a:t>The State and Caltrans HQ reconciliation effort to determine which projects with federal funds affected by the recission could be exchanged for state funds was completed in December 2023. The January 25-26, 2024 CTC meeting published a revised CRRSAA approved project list to reflect which projects received approval to exchange federal funds for state funds</a:t>
            </a:r>
          </a:p>
          <a:p>
            <a:pPr marL="285750" indent="-285750">
              <a:lnSpc>
                <a:spcPct val="150000"/>
              </a:lnSpc>
              <a:buFont typeface="Arial" panose="020B0604020202020204" pitchFamily="34" charset="0"/>
              <a:buChar char="•"/>
            </a:pPr>
            <a:r>
              <a:rPr lang="en-US" sz="2000" dirty="0"/>
              <a:t>If your CRRSAA/PMRF project is proceeding with state funds, please work with your assigned Local Assistance Area Engineer to process a CRRSAA Allocation Request Package</a:t>
            </a:r>
          </a:p>
          <a:p>
            <a:pPr marL="285750" indent="-285750">
              <a:lnSpc>
                <a:spcPct val="150000"/>
              </a:lnSpc>
              <a:buFont typeface="Arial" panose="020B0604020202020204" pitchFamily="34" charset="0"/>
              <a:buChar char="•"/>
            </a:pPr>
            <a:r>
              <a:rPr lang="en-US" sz="2000" dirty="0"/>
              <a:t>If you have questions, please contact your assigned Local Assistance Area Engineer for further assistance</a:t>
            </a:r>
          </a:p>
          <a:p>
            <a:pPr marL="285750" indent="-285750">
              <a:lnSpc>
                <a:spcPct val="150000"/>
              </a:lnSpc>
              <a:buFont typeface="Arial" panose="020B0604020202020204" pitchFamily="34" charset="0"/>
              <a:buChar char="•"/>
            </a:pPr>
            <a:endParaRPr lang="en-US" sz="20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73DB25F-CBDB-4EDF-A05C-71BCC918749D}"/>
              </a:ext>
            </a:extLst>
          </p:cNvPr>
          <p:cNvSpPr txBox="1"/>
          <p:nvPr/>
        </p:nvSpPr>
        <p:spPr>
          <a:xfrm>
            <a:off x="11606380" y="6234466"/>
            <a:ext cx="30168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290337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6709209" cy="584775"/>
          </a:xfrm>
          <a:prstGeom prst="rect">
            <a:avLst/>
          </a:prstGeom>
          <a:noFill/>
        </p:spPr>
        <p:txBody>
          <a:bodyPr wrap="none" rtlCol="0">
            <a:spAutoFit/>
          </a:bodyPr>
          <a:lstStyle/>
          <a:p>
            <a:r>
              <a:rPr lang="en-US" sz="3200" b="1" dirty="0"/>
              <a:t>References and Training Opportunities</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02105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Cooperative Training Assistance Program:</a:t>
            </a:r>
          </a:p>
          <a:p>
            <a:pPr marL="742950" lvl="1" indent="-285750">
              <a:lnSpc>
                <a:spcPct val="150000"/>
              </a:lnSpc>
              <a:buFont typeface="Arial" panose="020B0604020202020204" pitchFamily="34" charset="0"/>
              <a:buChar char="•"/>
            </a:pPr>
            <a:r>
              <a:rPr lang="en-US" sz="2400" dirty="0">
                <a:hlinkClick r:id="rId3"/>
              </a:rPr>
              <a:t>https://ca-ctap.org/</a:t>
            </a:r>
            <a:endParaRPr lang="en-US" sz="2400" dirty="0"/>
          </a:p>
          <a:p>
            <a:pPr marL="285750" indent="-285750">
              <a:lnSpc>
                <a:spcPct val="150000"/>
              </a:lnSpc>
              <a:buFont typeface="Arial" panose="020B0604020202020204" pitchFamily="34" charset="0"/>
              <a:buChar char="•"/>
            </a:pPr>
            <a:r>
              <a:rPr lang="en-US" sz="2400" dirty="0"/>
              <a:t>California LTAP training:</a:t>
            </a:r>
          </a:p>
          <a:p>
            <a:pPr marL="742950" lvl="1" indent="-285750">
              <a:lnSpc>
                <a:spcPct val="150000"/>
              </a:lnSpc>
              <a:buFont typeface="Arial" panose="020B0604020202020204" pitchFamily="34" charset="0"/>
              <a:buChar char="•"/>
            </a:pPr>
            <a:r>
              <a:rPr lang="en-US" sz="2400" dirty="0">
                <a:hlinkClick r:id="rId4"/>
              </a:rPr>
              <a:t>https://caltap.org/training.aspx</a:t>
            </a:r>
            <a:endParaRPr lang="en-US" sz="2400" dirty="0"/>
          </a:p>
          <a:p>
            <a:pPr marL="285750" indent="-285750">
              <a:lnSpc>
                <a:spcPct val="150000"/>
              </a:lnSpc>
              <a:buFont typeface="Arial" panose="020B0604020202020204" pitchFamily="34" charset="0"/>
              <a:buChar char="•"/>
            </a:pPr>
            <a:r>
              <a:rPr lang="en-US" sz="2400" dirty="0"/>
              <a:t>Local Assistance Blog:</a:t>
            </a:r>
          </a:p>
          <a:p>
            <a:pPr marL="742950" lvl="1" indent="-285750">
              <a:lnSpc>
                <a:spcPct val="150000"/>
              </a:lnSpc>
              <a:buFont typeface="Arial" panose="020B0604020202020204" pitchFamily="34" charset="0"/>
              <a:buChar char="•"/>
            </a:pPr>
            <a:r>
              <a:rPr lang="en-US" sz="2400" dirty="0">
                <a:hlinkClick r:id="rId5"/>
              </a:rPr>
              <a:t>https://www.localassistanceblog.com/local-assistance-training/</a:t>
            </a:r>
            <a:endParaRPr lang="en-US" sz="2400" dirty="0"/>
          </a:p>
          <a:p>
            <a:pPr marL="285750" indent="-285750">
              <a:lnSpc>
                <a:spcPct val="150000"/>
              </a:lnSpc>
              <a:buFont typeface="Arial" panose="020B0604020202020204" pitchFamily="34" charset="0"/>
              <a:buChar char="•"/>
            </a:pPr>
            <a:r>
              <a:rPr lang="en-US" sz="2400" dirty="0"/>
              <a:t>Local Assistance Procedures Manual (LAPM)</a:t>
            </a:r>
          </a:p>
          <a:p>
            <a:pPr marL="742950" lvl="1" indent="-285750">
              <a:lnSpc>
                <a:spcPct val="150000"/>
              </a:lnSpc>
              <a:buFont typeface="Arial" panose="020B0604020202020204" pitchFamily="34" charset="0"/>
              <a:buChar char="•"/>
            </a:pPr>
            <a:r>
              <a:rPr lang="en-US" sz="2400" dirty="0">
                <a:hlinkClick r:id="rId6"/>
              </a:rPr>
              <a:t>https://dot.ca.gov/programs/local-assistance/guidelines-and-procedures/local-assistance-procedures-manual-lapm</a:t>
            </a:r>
            <a:endParaRPr lang="en-US" sz="2400" dirty="0"/>
          </a:p>
        </p:txBody>
      </p:sp>
      <p:sp>
        <p:nvSpPr>
          <p:cNvPr id="2" name="TextBox 1">
            <a:extLst>
              <a:ext uri="{FF2B5EF4-FFF2-40B4-BE49-F238E27FC236}">
                <a16:creationId xmlns:a16="http://schemas.microsoft.com/office/drawing/2014/main" id="{8193B746-E7E5-2087-E20F-25B7B80FF13B}"/>
              </a:ext>
            </a:extLst>
          </p:cNvPr>
          <p:cNvSpPr txBox="1"/>
          <p:nvPr/>
        </p:nvSpPr>
        <p:spPr>
          <a:xfrm>
            <a:off x="11606380" y="6234466"/>
            <a:ext cx="301686" cy="369332"/>
          </a:xfrm>
          <a:prstGeom prst="rect">
            <a:avLst/>
          </a:prstGeom>
          <a:noFill/>
        </p:spPr>
        <p:txBody>
          <a:bodyPr wrap="none" rtlCol="0">
            <a:spAutoFit/>
          </a:bodyPr>
          <a:lstStyle/>
          <a:p>
            <a:r>
              <a:rPr lang="en-US" dirty="0"/>
              <a:t>9</a:t>
            </a:r>
          </a:p>
        </p:txBody>
      </p:sp>
      <p:pic>
        <p:nvPicPr>
          <p:cNvPr id="3" name="Picture 2">
            <a:extLst>
              <a:ext uri="{FF2B5EF4-FFF2-40B4-BE49-F238E27FC236}">
                <a16:creationId xmlns:a16="http://schemas.microsoft.com/office/drawing/2014/main" id="{9F2BAC02-D4C0-C1C0-0DC0-09296E817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52161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09F37781-89B8-6E94-AD19-2FCF330AAAD6}"/>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pic>
        <p:nvPicPr>
          <p:cNvPr id="3" name="Picture 2">
            <a:extLst>
              <a:ext uri="{FF2B5EF4-FFF2-40B4-BE49-F238E27FC236}">
                <a16:creationId xmlns:a16="http://schemas.microsoft.com/office/drawing/2014/main" id="{2BC1B6F5-FC0B-0250-BD09-4D94C4B7A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4297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CD8D0-1A36-FDF7-C113-5209F04E28A2}"/>
              </a:ext>
            </a:extLst>
          </p:cNvPr>
          <p:cNvPicPr>
            <a:picLocks noChangeAspect="1"/>
          </p:cNvPicPr>
          <p:nvPr/>
        </p:nvPicPr>
        <p:blipFill>
          <a:blip r:embed="rId3"/>
          <a:stretch>
            <a:fillRect/>
          </a:stretch>
        </p:blipFill>
        <p:spPr>
          <a:xfrm>
            <a:off x="700087" y="481012"/>
            <a:ext cx="10791825" cy="5895975"/>
          </a:xfrm>
          <a:prstGeom prst="rect">
            <a:avLst/>
          </a:prstGeom>
        </p:spPr>
      </p:pic>
      <p:sp>
        <p:nvSpPr>
          <p:cNvPr id="10" name="TextBox 9">
            <a:extLst>
              <a:ext uri="{FF2B5EF4-FFF2-40B4-BE49-F238E27FC236}">
                <a16:creationId xmlns:a16="http://schemas.microsoft.com/office/drawing/2014/main" id="{90C6E3B5-A3CB-B049-97BD-2C943BFCFAC2}"/>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pic>
        <p:nvPicPr>
          <p:cNvPr id="4" name="Picture 3">
            <a:extLst>
              <a:ext uri="{FF2B5EF4-FFF2-40B4-BE49-F238E27FC236}">
                <a16:creationId xmlns:a16="http://schemas.microsoft.com/office/drawing/2014/main" id="{56F824B9-F0E5-F4AF-A4A9-AA1490F8B88E}"/>
              </a:ext>
            </a:extLst>
          </p:cNvPr>
          <p:cNvPicPr>
            <a:picLocks noChangeAspect="1"/>
          </p:cNvPicPr>
          <p:nvPr/>
        </p:nvPicPr>
        <p:blipFill>
          <a:blip r:embed="rId4"/>
          <a:stretch>
            <a:fillRect/>
          </a:stretch>
        </p:blipFill>
        <p:spPr>
          <a:xfrm>
            <a:off x="0" y="277770"/>
            <a:ext cx="12192000" cy="6302460"/>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CTC Meetings</a:t>
            </a:r>
          </a:p>
          <a:p>
            <a:pPr>
              <a:lnSpc>
                <a:spcPct val="90000"/>
              </a:lnSpc>
              <a:spcAft>
                <a:spcPts val="600"/>
              </a:spcAft>
            </a:pPr>
            <a:r>
              <a:rPr lang="en-US" sz="1400" dirty="0"/>
              <a:t>   2	Inactive Invoices</a:t>
            </a:r>
          </a:p>
          <a:p>
            <a:pPr>
              <a:lnSpc>
                <a:spcPct val="90000"/>
              </a:lnSpc>
              <a:spcAft>
                <a:spcPts val="600"/>
              </a:spcAft>
            </a:pPr>
            <a:r>
              <a:rPr lang="en-US" sz="1400" dirty="0"/>
              <a:t>   3	ATP</a:t>
            </a:r>
          </a:p>
          <a:p>
            <a:pPr>
              <a:lnSpc>
                <a:spcPct val="90000"/>
              </a:lnSpc>
              <a:spcAft>
                <a:spcPts val="600"/>
              </a:spcAft>
            </a:pPr>
            <a:r>
              <a:rPr lang="en-US" sz="1400" dirty="0"/>
              <a:t>   4	HSIP</a:t>
            </a:r>
          </a:p>
          <a:p>
            <a:pPr>
              <a:lnSpc>
                <a:spcPct val="90000"/>
              </a:lnSpc>
              <a:spcAft>
                <a:spcPts val="600"/>
              </a:spcAft>
            </a:pPr>
            <a:r>
              <a:rPr lang="en-US" sz="1400" dirty="0"/>
              <a:t>   5	Clean California</a:t>
            </a:r>
          </a:p>
          <a:p>
            <a:pPr>
              <a:lnSpc>
                <a:spcPct val="90000"/>
              </a:lnSpc>
              <a:spcAft>
                <a:spcPts val="600"/>
              </a:spcAft>
            </a:pPr>
            <a:r>
              <a:rPr lang="en-US" sz="1400" dirty="0"/>
              <a:t>   6	DBE/QAP</a:t>
            </a:r>
          </a:p>
          <a:p>
            <a:pPr>
              <a:lnSpc>
                <a:spcPct val="90000"/>
              </a:lnSpc>
              <a:spcAft>
                <a:spcPts val="600"/>
              </a:spcAft>
            </a:pPr>
            <a:r>
              <a:rPr lang="en-US" sz="1400" dirty="0"/>
              <a:t>   7	PED Extensions</a:t>
            </a:r>
          </a:p>
          <a:p>
            <a:pPr>
              <a:lnSpc>
                <a:spcPct val="90000"/>
              </a:lnSpc>
              <a:spcAft>
                <a:spcPts val="600"/>
              </a:spcAft>
            </a:pPr>
            <a:r>
              <a:rPr lang="en-US" sz="1400" dirty="0"/>
              <a:t>   8	CRRSAA/PMRF</a:t>
            </a:r>
          </a:p>
          <a:p>
            <a:pPr>
              <a:lnSpc>
                <a:spcPct val="90000"/>
              </a:lnSpc>
              <a:spcAft>
                <a:spcPts val="600"/>
              </a:spcAft>
            </a:pPr>
            <a:r>
              <a:rPr lang="en-US" sz="1400" dirty="0"/>
              <a:t>   9	References and Training Opportunities</a:t>
            </a:r>
          </a:p>
          <a:p>
            <a:pPr>
              <a:lnSpc>
                <a:spcPct val="90000"/>
              </a:lnSpc>
              <a:spcAft>
                <a:spcPts val="600"/>
              </a:spcAft>
            </a:pPr>
            <a:r>
              <a:rPr lang="en-US" sz="1400" dirty="0"/>
              <a:t>   10	Title VI</a:t>
            </a:r>
          </a:p>
          <a:p>
            <a:pPr>
              <a:lnSpc>
                <a:spcPct val="90000"/>
              </a:lnSpc>
              <a:spcAft>
                <a:spcPts val="600"/>
              </a:spcAft>
            </a:pPr>
            <a:r>
              <a:rPr lang="en-US" sz="1400" dirty="0"/>
              <a:t>   11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751769" cy="169706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Deadlines to submit allocations and time extensions to District 12 Local Assistance:</a:t>
            </a:r>
          </a:p>
          <a:p>
            <a:pPr marL="742950" lvl="1" indent="-285750">
              <a:lnSpc>
                <a:spcPct val="150000"/>
              </a:lnSpc>
              <a:buFont typeface="Arial" panose="020B0604020202020204" pitchFamily="34" charset="0"/>
              <a:buChar char="•"/>
            </a:pPr>
            <a:r>
              <a:rPr lang="en-US" sz="2400" b="1" dirty="0"/>
              <a:t>April 29, 2024</a:t>
            </a:r>
            <a:r>
              <a:rPr lang="en-US" sz="2400" dirty="0"/>
              <a:t> for the June 2024 CTC Meeting</a:t>
            </a:r>
          </a:p>
          <a:p>
            <a:pPr marL="742950" lvl="1" indent="-285750">
              <a:lnSpc>
                <a:spcPct val="150000"/>
              </a:lnSpc>
              <a:buFont typeface="Arial" panose="020B0604020202020204" pitchFamily="34" charset="0"/>
              <a:buChar char="•"/>
            </a:pPr>
            <a:r>
              <a:rPr lang="en-US" sz="2400" b="1" dirty="0"/>
              <a:t>June 17, 2024 </a:t>
            </a:r>
            <a:r>
              <a:rPr lang="en-US" sz="2400" dirty="0"/>
              <a:t>for the August 2024 CTC Meeting</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44189" cy="502105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 to submit inactive invoices for this quarter was on </a:t>
            </a:r>
            <a:r>
              <a:rPr lang="en-US" sz="2400" b="1" dirty="0"/>
              <a:t>February 22, 2024</a:t>
            </a:r>
            <a:endParaRPr lang="en-US" sz="2400" dirty="0"/>
          </a:p>
          <a:p>
            <a:pPr marL="285750" indent="-285750">
              <a:lnSpc>
                <a:spcPct val="150000"/>
              </a:lnSpc>
              <a:buFont typeface="Arial" panose="020B0604020202020204" pitchFamily="34" charset="0"/>
              <a:buChar char="•"/>
            </a:pPr>
            <a:r>
              <a:rPr lang="en-US" sz="2400" dirty="0"/>
              <a:t>New inactive quarter begins on </a:t>
            </a:r>
            <a:r>
              <a:rPr lang="en-US" sz="2400" b="1" dirty="0"/>
              <a:t>April 1, 2024</a:t>
            </a:r>
            <a:endParaRPr lang="en-US" sz="2400" dirty="0"/>
          </a:p>
          <a:p>
            <a:pPr marL="285750" indent="-285750">
              <a:lnSpc>
                <a:spcPct val="150000"/>
              </a:lnSpc>
              <a:buFont typeface="Arial" panose="020B0604020202020204" pitchFamily="34" charset="0"/>
              <a:buChar char="•"/>
            </a:pPr>
            <a:r>
              <a:rPr lang="en-US" sz="2400" dirty="0"/>
              <a:t>Reminder letters will be sent out later in April once HQ publishes a new official inactive list</a:t>
            </a:r>
          </a:p>
          <a:p>
            <a:pPr marL="285750" indent="-285750">
              <a:lnSpc>
                <a:spcPct val="150000"/>
              </a:lnSpc>
              <a:buFont typeface="Arial" panose="020B0604020202020204" pitchFamily="34" charset="0"/>
              <a:buChar char="•"/>
            </a:pPr>
            <a:r>
              <a:rPr lang="en-US" sz="2400" dirty="0"/>
              <a:t>Inactivity may prevent E-76s from being processed</a:t>
            </a:r>
          </a:p>
          <a:p>
            <a:pPr marL="285750" lvl="0" indent="-285750">
              <a:lnSpc>
                <a:spcPct val="150000"/>
              </a:lnSpc>
              <a:buFont typeface="Arial" panose="020B0604020202020204" pitchFamily="34" charset="0"/>
              <a:buChar char="•"/>
            </a:pPr>
            <a:r>
              <a:rPr lang="en-US" sz="2400" dirty="0"/>
              <a:t>The official inactive list can be viewed here:</a:t>
            </a:r>
          </a:p>
          <a:p>
            <a:pPr marL="742950" lvl="1" indent="-285750">
              <a:lnSpc>
                <a:spcPct val="150000"/>
              </a:lnSpc>
              <a:buFont typeface="Arial" panose="020B0604020202020204" pitchFamily="34" charset="0"/>
              <a:buChar char="•"/>
            </a:pPr>
            <a:r>
              <a:rPr lang="en-US" sz="2400" dirty="0">
                <a:hlinkClick r:id="rId3"/>
              </a:rPr>
              <a:t>https://dot.ca.gov/programs/local-assistance/projects/inactive-projects</a:t>
            </a:r>
            <a:endParaRPr lang="en-US" sz="2400" dirty="0"/>
          </a:p>
          <a:p>
            <a:pPr marL="285750" indent="-285750">
              <a:lnSpc>
                <a:spcPct val="150000"/>
              </a:lnSpc>
              <a:buFont typeface="Arial" panose="020B0604020202020204" pitchFamily="34" charset="0"/>
              <a:buChar char="•"/>
            </a:pPr>
            <a:r>
              <a:rPr lang="en-US" sz="2400" dirty="0"/>
              <a:t>If you have questions or issues with submitting invoices,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7F59346F-F5B7-59C3-3278-70825B17FA25}"/>
              </a:ext>
            </a:extLst>
          </p:cNvPr>
          <p:cNvSpPr txBox="1"/>
          <p:nvPr/>
        </p:nvSpPr>
        <p:spPr>
          <a:xfrm>
            <a:off x="11606380" y="6234466"/>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6377451" cy="584775"/>
          </a:xfrm>
          <a:prstGeom prst="rect">
            <a:avLst/>
          </a:prstGeom>
          <a:noFill/>
        </p:spPr>
        <p:txBody>
          <a:bodyPr wrap="none" rtlCol="0">
            <a:spAutoFit/>
          </a:bodyPr>
          <a:lstStyle/>
          <a:p>
            <a:r>
              <a:rPr lang="en-US" sz="3200" b="1" dirty="0"/>
              <a:t>Active Transportation Program (ATP)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171079"/>
            <a:ext cx="10549110" cy="4467057"/>
          </a:xfrm>
          <a:prstGeom prst="rect">
            <a:avLst/>
          </a:prstGeom>
        </p:spPr>
        <p:txBody>
          <a:bodyPr wrap="square">
            <a:spAutoFit/>
          </a:bodyPr>
          <a:lstStyle/>
          <a:p>
            <a:pPr marL="342900" indent="-342900" rtl="0" fontAlgn="ctr">
              <a:lnSpc>
                <a:spcPct val="150000"/>
              </a:lnSpc>
              <a:spcBef>
                <a:spcPts val="0"/>
              </a:spcBef>
              <a:spcAft>
                <a:spcPts val="0"/>
              </a:spcAft>
              <a:buFont typeface="Arial" panose="020B0604020202020204" pitchFamily="34" charset="0"/>
              <a:buChar char="•"/>
            </a:pPr>
            <a:r>
              <a:rPr lang="en-US" sz="2400" b="1" i="0" dirty="0">
                <a:effectLst/>
              </a:rPr>
              <a:t>ATP Cycle 7 (2025): </a:t>
            </a:r>
            <a:endParaRPr lang="en-US" sz="2400" b="0" i="0" dirty="0">
              <a:effectLst/>
            </a:endParaRP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Call-for-Projects</a:t>
            </a:r>
            <a:r>
              <a:rPr lang="en-US" sz="2400" b="0" i="0" dirty="0">
                <a:effectLst/>
              </a:rPr>
              <a:t> - March 21-22,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Application deadline</a:t>
            </a:r>
            <a:r>
              <a:rPr lang="en-US" sz="2400" b="0" i="0" dirty="0">
                <a:effectLst/>
              </a:rPr>
              <a:t> - June 17, 2024</a:t>
            </a:r>
            <a:endParaRPr lang="en-US" sz="2400" dirty="0"/>
          </a:p>
          <a:p>
            <a:pPr marL="342900" indent="-342900" fontAlgn="ctr">
              <a:lnSpc>
                <a:spcPct val="150000"/>
              </a:lnSpc>
              <a:buFont typeface="Arial" panose="020B0604020202020204" pitchFamily="34" charset="0"/>
              <a:buChar char="•"/>
            </a:pPr>
            <a:r>
              <a:rPr lang="en-US" sz="2400" b="1" i="0" dirty="0">
                <a:effectLst/>
              </a:rPr>
              <a:t>ATP </a:t>
            </a:r>
            <a:r>
              <a:rPr lang="en-US" sz="2400" b="1" i="0" dirty="0" err="1">
                <a:effectLst/>
              </a:rPr>
              <a:t>CalSMART</a:t>
            </a:r>
            <a:r>
              <a:rPr lang="en-US" sz="2400" b="1" i="0" dirty="0">
                <a:effectLst/>
              </a:rPr>
              <a:t> Project Reporting</a:t>
            </a:r>
            <a:r>
              <a:rPr lang="en-US" sz="2400" b="0" i="0" dirty="0">
                <a:effectLst/>
              </a:rPr>
              <a:t> Quarter 3 (FY 23/24) opens April 1, 2024</a:t>
            </a:r>
          </a:p>
          <a:p>
            <a:pPr marL="914400" lvl="1" indent="-457200" fontAlgn="ctr">
              <a:lnSpc>
                <a:spcPct val="150000"/>
              </a:lnSpc>
              <a:buFont typeface="Courier New" panose="02070309020205020404" pitchFamily="49" charset="0"/>
              <a:buChar char="o"/>
            </a:pPr>
            <a:r>
              <a:rPr lang="en-US" sz="2400" dirty="0"/>
              <a:t>Deadl</a:t>
            </a:r>
            <a:r>
              <a:rPr lang="en-US" sz="2400" b="0" i="0" dirty="0">
                <a:effectLst/>
              </a:rPr>
              <a:t>ine to submit is April 15, 2024</a:t>
            </a:r>
          </a:p>
          <a:p>
            <a:pPr marL="285750" indent="-285750">
              <a:lnSpc>
                <a:spcPct val="150000"/>
              </a:lnSpc>
              <a:buFont typeface="Arial" panose="020B0604020202020204" pitchFamily="34" charset="0"/>
              <a:buChar char="•"/>
            </a:pPr>
            <a:r>
              <a:rPr lang="en-US" sz="2400" dirty="0"/>
              <a:t>For more info and guidance, please see Caltrans’ ATP webpage: </a:t>
            </a:r>
            <a:r>
              <a:rPr lang="en-US" sz="2400" dirty="0">
                <a:hlinkClick r:id="rId3"/>
              </a:rPr>
              <a:t>https://dot.ca.gov/programs/local-assistance/fed-and-state-programs/active-transportation-program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74367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8158965" cy="584775"/>
          </a:xfrm>
          <a:prstGeom prst="rect">
            <a:avLst/>
          </a:prstGeom>
          <a:noFill/>
        </p:spPr>
        <p:txBody>
          <a:bodyPr wrap="none" rtlCol="0">
            <a:spAutoFit/>
          </a:bodyPr>
          <a:lstStyle/>
          <a:p>
            <a:r>
              <a:rPr lang="en-US" sz="3200" b="1" dirty="0"/>
              <a:t>Highway Safety Improvement Program (HSIP)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171079"/>
            <a:ext cx="10549110" cy="3359061"/>
          </a:xfrm>
          <a:prstGeom prst="rect">
            <a:avLst/>
          </a:prstGeom>
        </p:spPr>
        <p:txBody>
          <a:bodyPr wrap="square">
            <a:spAutoFit/>
          </a:bodyPr>
          <a:lstStyle/>
          <a:p>
            <a:pPr marL="342900" indent="-342900" rtl="0" fontAlgn="ctr">
              <a:lnSpc>
                <a:spcPct val="150000"/>
              </a:lnSpc>
              <a:spcBef>
                <a:spcPts val="0"/>
              </a:spcBef>
              <a:spcAft>
                <a:spcPts val="0"/>
              </a:spcAft>
              <a:buFont typeface="Arial" panose="020B0604020202020204" pitchFamily="34" charset="0"/>
              <a:buChar char="•"/>
            </a:pPr>
            <a:r>
              <a:rPr lang="en-US" sz="2400" b="1" i="0" dirty="0">
                <a:effectLst/>
              </a:rPr>
              <a:t>HSIP Cycle 12  </a:t>
            </a:r>
            <a:endParaRPr lang="en-US" sz="2400" b="0" i="0" dirty="0">
              <a:effectLst/>
            </a:endParaRP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Call-for-Projects</a:t>
            </a:r>
            <a:r>
              <a:rPr lang="en-US" sz="2400" b="0" i="0" dirty="0">
                <a:effectLst/>
              </a:rPr>
              <a:t> – Expected to be announced around late April or early May 2024</a:t>
            </a:r>
          </a:p>
          <a:p>
            <a:pPr marL="285750" indent="-285750">
              <a:lnSpc>
                <a:spcPct val="150000"/>
              </a:lnSpc>
              <a:buFont typeface="Arial" panose="020B0604020202020204" pitchFamily="34" charset="0"/>
              <a:buChar char="•"/>
            </a:pPr>
            <a:r>
              <a:rPr lang="en-US" sz="2400" dirty="0"/>
              <a:t>For more info and guidance, please see Caltrans’ HSIP webpage: </a:t>
            </a:r>
            <a:r>
              <a:rPr lang="en-US" sz="2400" dirty="0">
                <a:hlinkClick r:id="rId3"/>
              </a:rPr>
              <a:t>https://dot.ca.gov/programs/local-assistance/fed-and-state-programs/highway-safety-improvement-program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9480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35906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Cycle 1 delivery deadline is </a:t>
            </a:r>
            <a:r>
              <a:rPr lang="en-US" sz="2400" b="1" dirty="0"/>
              <a:t>June 30, 2024</a:t>
            </a:r>
            <a:r>
              <a:rPr lang="en-US" sz="2400" dirty="0"/>
              <a:t>, without an extension</a:t>
            </a:r>
          </a:p>
          <a:p>
            <a:pPr marL="800100" lvl="1" indent="-342900">
              <a:lnSpc>
                <a:spcPct val="150000"/>
              </a:lnSpc>
              <a:buFont typeface="Arial" panose="020B0604020202020204" pitchFamily="34" charset="0"/>
              <a:buChar char="•"/>
            </a:pPr>
            <a:r>
              <a:rPr lang="en-US" sz="2400" dirty="0"/>
              <a:t>If an extension will be required, please reach out to your assigned Local Assistance Area Engineer ASAP</a:t>
            </a:r>
          </a:p>
          <a:p>
            <a:pPr marL="285750" indent="-285750">
              <a:lnSpc>
                <a:spcPct val="150000"/>
              </a:lnSpc>
              <a:buFont typeface="Arial" panose="020B0604020202020204" pitchFamily="34" charset="0"/>
              <a:buChar char="•"/>
            </a:pPr>
            <a:r>
              <a:rPr lang="en-US" sz="2400" dirty="0"/>
              <a:t>Please see the Clean CA webpage for more info and application guidelines: </a:t>
            </a:r>
            <a:r>
              <a:rPr lang="en-US" sz="2400" dirty="0">
                <a:hlinkClick r:id="rId3">
                  <a:extLst>
                    <a:ext uri="{A12FA001-AC4F-418D-AE19-62706E023703}">
                      <ahyp:hlinkClr xmlns:ahyp="http://schemas.microsoft.com/office/drawing/2018/hyperlinkcolor" val="tx"/>
                    </a:ext>
                  </a:extLst>
                </a:hlinkClick>
              </a:rPr>
              <a:t>https://cleancalifornia.dot.ca.gov/local-grants/local-grant-program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B68D932-FDF2-8CF8-7605-659DC27F133A}"/>
              </a:ext>
            </a:extLst>
          </p:cNvPr>
          <p:cNvSpPr txBox="1"/>
          <p:nvPr/>
        </p:nvSpPr>
        <p:spPr>
          <a:xfrm>
            <a:off x="11606380" y="6234466"/>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12981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DBE/QAP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Quality Assurance Program (QAP) forms need to be updated and approved every 5 years</a:t>
            </a:r>
          </a:p>
          <a:p>
            <a:pPr marL="285750" indent="-285750">
              <a:lnSpc>
                <a:spcPct val="150000"/>
              </a:lnSpc>
              <a:buFont typeface="Arial" panose="020B0604020202020204" pitchFamily="34" charset="0"/>
              <a:buChar char="•"/>
            </a:pPr>
            <a:r>
              <a:rPr lang="en-US" sz="2400" dirty="0"/>
              <a:t>QAP forms and annual DBE Forms need to be up to date and on file with Caltrans D12 Local Assistance in order to process E-76s and receive federal funding</a:t>
            </a:r>
          </a:p>
          <a:p>
            <a:pPr marL="285750" indent="-285750">
              <a:lnSpc>
                <a:spcPct val="150000"/>
              </a:lnSpc>
              <a:buFont typeface="Arial" panose="020B0604020202020204" pitchFamily="34" charset="0"/>
              <a:buChar char="•"/>
            </a:pPr>
            <a:r>
              <a:rPr lang="en-US" sz="2400" dirty="0"/>
              <a:t>If you have questions or issues with submitting DBE/QAP forms,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18617DD8-1EA6-23D1-E8EB-C40C44CB986E}"/>
              </a:ext>
            </a:extLst>
          </p:cNvPr>
          <p:cNvSpPr txBox="1"/>
          <p:nvPr/>
        </p:nvSpPr>
        <p:spPr>
          <a:xfrm>
            <a:off x="11606380" y="6234466"/>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368611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PED Extension</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70567"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way to request extensions for Project End Dates (PED)</a:t>
            </a:r>
          </a:p>
          <a:p>
            <a:pPr marL="742950" lvl="1" indent="-285750">
              <a:lnSpc>
                <a:spcPct val="150000"/>
              </a:lnSpc>
              <a:buFont typeface="Arial" panose="020B0604020202020204" pitchFamily="34" charset="0"/>
              <a:buChar char="•"/>
            </a:pPr>
            <a:r>
              <a:rPr lang="en-US" sz="2400" dirty="0"/>
              <a:t>Entirely online and replaces old E-76 system</a:t>
            </a:r>
          </a:p>
          <a:p>
            <a:pPr marL="742950" lvl="1" indent="-285750">
              <a:lnSpc>
                <a:spcPct val="150000"/>
              </a:lnSpc>
              <a:buFont typeface="Arial" panose="020B0604020202020204" pitchFamily="34" charset="0"/>
              <a:buChar char="•"/>
            </a:pPr>
            <a:r>
              <a:rPr lang="en-US" sz="2400" dirty="0"/>
              <a:t>Link: </a:t>
            </a:r>
            <a:r>
              <a:rPr lang="en-US" sz="2400" dirty="0">
                <a:hlinkClick r:id="rId3"/>
              </a:rPr>
              <a:t>https://app.smartsheet.com/b/form/dd8ec43edae54b8aad35159cacec011a</a:t>
            </a:r>
            <a:endParaRPr lang="en-US" sz="2400" dirty="0"/>
          </a:p>
          <a:p>
            <a:pPr marL="285750" indent="-285750">
              <a:lnSpc>
                <a:spcPct val="150000"/>
              </a:lnSpc>
              <a:buFont typeface="Arial" panose="020B0604020202020204" pitchFamily="34" charset="0"/>
              <a:buChar char="•"/>
            </a:pPr>
            <a:r>
              <a:rPr lang="en-US" sz="2400" dirty="0"/>
              <a:t>Work done after a PED cannot be reimbursed!</a:t>
            </a:r>
          </a:p>
          <a:p>
            <a:pPr marL="285750" indent="-285750">
              <a:lnSpc>
                <a:spcPct val="150000"/>
              </a:lnSpc>
              <a:buFont typeface="Arial" panose="020B0604020202020204" pitchFamily="34" charset="0"/>
              <a:buChar char="•"/>
            </a:pPr>
            <a:r>
              <a:rPr lang="en-US" sz="2400" dirty="0"/>
              <a:t>More info and a report listing upcoming PED expirations can be found here: </a:t>
            </a:r>
            <a:r>
              <a:rPr lang="en-US" sz="2400" dirty="0">
                <a:hlinkClick r:id="rId4"/>
              </a:rPr>
              <a:t>https://dot.ca.gov/programs/local-assistance/projects/projects-with-expiring-end-dates</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74E073DD-D9F3-DA21-1AF7-A16C3DA0429D}"/>
              </a:ext>
            </a:extLst>
          </p:cNvPr>
          <p:cNvSpPr txBox="1"/>
          <p:nvPr/>
        </p:nvSpPr>
        <p:spPr>
          <a:xfrm>
            <a:off x="11606380" y="6234466"/>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576718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42221</TotalTime>
  <Words>1077</Words>
  <Application>Microsoft Office PowerPoint</Application>
  <PresentationFormat>Widescreen</PresentationFormat>
  <Paragraphs>122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Lawhead, Jonathan@DOT</cp:lastModifiedBy>
  <cp:revision>1203</cp:revision>
  <cp:lastPrinted>2019-05-24T19:45:03Z</cp:lastPrinted>
  <dcterms:created xsi:type="dcterms:W3CDTF">2019-03-25T04:17:46Z</dcterms:created>
  <dcterms:modified xsi:type="dcterms:W3CDTF">2024-03-21T22:45:53Z</dcterms:modified>
</cp:coreProperties>
</file>