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0" r:id="rId2"/>
    <p:sldId id="278" r:id="rId3"/>
    <p:sldId id="271" r:id="rId4"/>
    <p:sldId id="280" r:id="rId5"/>
    <p:sldId id="309" r:id="rId6"/>
    <p:sldId id="302" r:id="rId7"/>
    <p:sldId id="306" r:id="rId8"/>
    <p:sldId id="310" r:id="rId9"/>
    <p:sldId id="311" r:id="rId10"/>
    <p:sldId id="301" r:id="rId11"/>
    <p:sldId id="273" r:id="rId12"/>
    <p:sldId id="296"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09"/>
            <p14:sldId id="302"/>
            <p14:sldId id="306"/>
            <p14:sldId id="310"/>
            <p14:sldId id="311"/>
            <p14:sldId id="301"/>
            <p14:sldId id="273"/>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varScale="1">
        <p:scale>
          <a:sx n="71" d="100"/>
          <a:sy n="71" d="100"/>
        </p:scale>
        <p:origin x="1109" y="67"/>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4/20/2023</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9097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9062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4/20/2023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a-ctap.org/index.cfm?pid=160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apps.cce.csus.edu/sites/cce/reg/?CID=618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dot.ca.gov/programs/design/ccs-standard-plans-and-standard-specification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dot.ca.gov/-/media/dot-media/programs/local-assistance/documents/lapg/g06.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Tifini Tran				Oliver K. Luu</a:t>
            </a:r>
          </a:p>
          <a:p>
            <a:r>
              <a:rPr lang="en-US" sz="1900" dirty="0"/>
              <a:t>District Local Assistance Engineer		Associate Transportation Planner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Oliver.Luu@dot.ca.gov</a:t>
            </a:r>
            <a:endParaRPr lang="en-US" sz="1900" dirty="0"/>
          </a:p>
          <a:p>
            <a:r>
              <a:rPr lang="en-US" sz="1900" dirty="0"/>
              <a:t>(657) 328-6275				(657) 328-6267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April 26, 2023</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LTAP link for training registration and info: </a:t>
            </a:r>
            <a:r>
              <a:rPr lang="en-US" sz="2400" dirty="0">
                <a:hlinkClick r:id="rId3"/>
              </a:rPr>
              <a:t>https://ca-ctap.org/index.cfm?pid=1609</a:t>
            </a:r>
            <a:endParaRPr lang="en-US" sz="2400" dirty="0"/>
          </a:p>
          <a:p>
            <a:pPr marL="285750" indent="-285750">
              <a:lnSpc>
                <a:spcPct val="150000"/>
              </a:lnSpc>
              <a:buFont typeface="Arial" panose="020B0604020202020204" pitchFamily="34" charset="0"/>
              <a:buChar char="•"/>
            </a:pPr>
            <a:r>
              <a:rPr lang="en-US" sz="2400" dirty="0"/>
              <a:t>Local Assistance Training Day (June 7)</a:t>
            </a:r>
          </a:p>
          <a:p>
            <a:pPr marL="285750" indent="-285750">
              <a:lnSpc>
                <a:spcPct val="150000"/>
              </a:lnSpc>
              <a:buFont typeface="Arial" panose="020B0604020202020204" pitchFamily="34" charset="0"/>
              <a:buChar char="•"/>
            </a:pPr>
            <a:r>
              <a:rPr lang="en-US" sz="2400" dirty="0"/>
              <a:t>Labor Compliance for Local Public Agencies (Jun 13-15)</a:t>
            </a:r>
          </a:p>
          <a:p>
            <a:pPr marL="285750" indent="-285750">
              <a:lnSpc>
                <a:spcPct val="150000"/>
              </a:lnSpc>
              <a:buFont typeface="Arial" panose="020B0604020202020204" pitchFamily="34" charset="0"/>
              <a:buChar char="•"/>
            </a:pPr>
            <a:r>
              <a:rPr lang="en-US" sz="2400" dirty="0"/>
              <a:t>Program Funding Opportunities Webinar (May 12)</a:t>
            </a:r>
          </a:p>
          <a:p>
            <a:pPr marL="285750" indent="-285750">
              <a:lnSpc>
                <a:spcPct val="150000"/>
              </a:lnSpc>
              <a:buFont typeface="Arial" panose="020B0604020202020204" pitchFamily="34" charset="0"/>
              <a:buChar char="•"/>
            </a:pPr>
            <a:r>
              <a:rPr lang="en-US" sz="2400" dirty="0"/>
              <a:t>A&amp;E Oversight Training (for D12 Agencies) (May 23)</a:t>
            </a:r>
          </a:p>
          <a:p>
            <a:pPr marL="742950" lvl="1" indent="-285750">
              <a:lnSpc>
                <a:spcPct val="150000"/>
              </a:lnSpc>
              <a:buFont typeface="Arial" panose="020B0604020202020204" pitchFamily="34" charset="0"/>
              <a:buChar char="•"/>
            </a:pPr>
            <a:r>
              <a:rPr lang="en-US" sz="2400" dirty="0"/>
              <a:t>Please register here: </a:t>
            </a:r>
            <a:r>
              <a:rPr lang="en-US" sz="2400" dirty="0">
                <a:hlinkClick r:id="rId4"/>
              </a:rPr>
              <a:t>https://apps.cce.csus.edu/sites/cce/reg/?CID=6185</a:t>
            </a:r>
            <a:endParaRPr lang="en-US" sz="2400" dirty="0"/>
          </a:p>
          <a:p>
            <a:pPr marL="742950" lvl="1" indent="-285750">
              <a:lnSpc>
                <a:spcPct val="150000"/>
              </a:lnSpc>
              <a:buFont typeface="Arial" panose="020B0604020202020204" pitchFamily="34" charset="0"/>
              <a:buChar char="•"/>
            </a:pPr>
            <a:r>
              <a:rPr lang="en-US" sz="2400" dirty="0"/>
              <a:t>Space is limited to one person per agency</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8</a:t>
            </a:r>
          </a:p>
        </p:txBody>
      </p:sp>
    </p:spTree>
    <p:extLst>
      <p:ext uri="{BB962C8B-B14F-4D97-AF65-F5344CB8AC3E}">
        <p14:creationId xmlns:p14="http://schemas.microsoft.com/office/powerpoint/2010/main" val="52161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9</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6231A3-954D-41C9-8C16-FDE23B333B50}"/>
              </a:ext>
            </a:extLst>
          </p:cNvPr>
          <p:cNvPicPr>
            <a:picLocks noChangeAspect="1"/>
          </p:cNvPicPr>
          <p:nvPr/>
        </p:nvPicPr>
        <p:blipFill rotWithShape="1">
          <a:blip r:embed="rId3"/>
          <a:srcRect b="5941"/>
          <a:stretch/>
        </p:blipFill>
        <p:spPr>
          <a:xfrm>
            <a:off x="866577" y="213898"/>
            <a:ext cx="11171673" cy="6644102"/>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600" dirty="0"/>
              <a:t>PAGE  |	UPDATE ITEM			</a:t>
            </a:r>
          </a:p>
          <a:p>
            <a:pPr>
              <a:lnSpc>
                <a:spcPct val="90000"/>
              </a:lnSpc>
              <a:spcAft>
                <a:spcPts val="600"/>
              </a:spcAft>
            </a:pPr>
            <a:r>
              <a:rPr lang="en-US" sz="1600" dirty="0"/>
              <a:t>   1	CTC Meetings</a:t>
            </a:r>
          </a:p>
          <a:p>
            <a:pPr>
              <a:lnSpc>
                <a:spcPct val="90000"/>
              </a:lnSpc>
              <a:spcAft>
                <a:spcPts val="600"/>
              </a:spcAft>
            </a:pPr>
            <a:r>
              <a:rPr lang="en-US" sz="1600" dirty="0"/>
              <a:t>   2	Inactive Invoices</a:t>
            </a:r>
          </a:p>
          <a:p>
            <a:pPr>
              <a:lnSpc>
                <a:spcPct val="90000"/>
              </a:lnSpc>
              <a:spcAft>
                <a:spcPts val="600"/>
              </a:spcAft>
            </a:pPr>
            <a:r>
              <a:rPr lang="en-US" sz="1600" dirty="0"/>
              <a:t>   3	ATP</a:t>
            </a:r>
          </a:p>
          <a:p>
            <a:pPr>
              <a:lnSpc>
                <a:spcPct val="90000"/>
              </a:lnSpc>
              <a:spcAft>
                <a:spcPts val="600"/>
              </a:spcAft>
            </a:pPr>
            <a:r>
              <a:rPr lang="en-US" sz="1600" dirty="0"/>
              <a:t>   4	Clean California</a:t>
            </a:r>
          </a:p>
          <a:p>
            <a:pPr>
              <a:lnSpc>
                <a:spcPct val="90000"/>
              </a:lnSpc>
              <a:spcAft>
                <a:spcPts val="600"/>
              </a:spcAft>
            </a:pPr>
            <a:r>
              <a:rPr lang="en-US" sz="1600" dirty="0"/>
              <a:t>   5	HSIP</a:t>
            </a:r>
          </a:p>
          <a:p>
            <a:pPr>
              <a:lnSpc>
                <a:spcPct val="90000"/>
              </a:lnSpc>
              <a:spcAft>
                <a:spcPts val="600"/>
              </a:spcAft>
            </a:pPr>
            <a:r>
              <a:rPr lang="en-US" sz="1600" dirty="0"/>
              <a:t>   6	Construction Contract Standards</a:t>
            </a:r>
          </a:p>
          <a:p>
            <a:pPr>
              <a:lnSpc>
                <a:spcPct val="90000"/>
              </a:lnSpc>
              <a:spcAft>
                <a:spcPts val="600"/>
              </a:spcAft>
            </a:pPr>
            <a:r>
              <a:rPr lang="en-US" sz="1600" dirty="0"/>
              <a:t>   7	HBP</a:t>
            </a:r>
          </a:p>
          <a:p>
            <a:pPr>
              <a:lnSpc>
                <a:spcPct val="90000"/>
              </a:lnSpc>
              <a:spcAft>
                <a:spcPts val="600"/>
              </a:spcAft>
            </a:pPr>
            <a:r>
              <a:rPr lang="en-US" sz="1600" dirty="0"/>
              <a:t>   8	Training</a:t>
            </a:r>
          </a:p>
          <a:p>
            <a:pPr>
              <a:lnSpc>
                <a:spcPct val="90000"/>
              </a:lnSpc>
              <a:spcAft>
                <a:spcPts val="600"/>
              </a:spcAft>
            </a:pPr>
            <a:r>
              <a:rPr lang="en-US" sz="1600" dirty="0"/>
              <a:t>   9	Title VI</a:t>
            </a:r>
          </a:p>
          <a:p>
            <a:pPr>
              <a:lnSpc>
                <a:spcPct val="90000"/>
              </a:lnSpc>
              <a:spcAft>
                <a:spcPts val="600"/>
              </a:spcAft>
            </a:pPr>
            <a:r>
              <a:rPr lang="en-US" sz="1600" dirty="0"/>
              <a:t>   10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483261"/>
          </a:xfrm>
          <a:prstGeom prst="rect">
            <a:avLst/>
          </a:prstGeom>
        </p:spPr>
        <p:txBody>
          <a:bodyPr wrap="square">
            <a:spAutoFit/>
          </a:bodyPr>
          <a:lstStyle/>
          <a:p>
            <a:pPr marL="285750" indent="-285750">
              <a:lnSpc>
                <a:spcPct val="150000"/>
              </a:lnSpc>
              <a:buFont typeface="Arial" panose="020B0604020202020204" pitchFamily="34" charset="0"/>
              <a:buChar char="•"/>
            </a:pPr>
            <a:r>
              <a:rPr lang="en-US" sz="3000" dirty="0"/>
              <a:t>Deadlines to submit allocations and time extensions to District Local Assistance:</a:t>
            </a:r>
          </a:p>
          <a:p>
            <a:pPr marL="742950" lvl="1" indent="-285750">
              <a:lnSpc>
                <a:spcPct val="150000"/>
              </a:lnSpc>
              <a:buFont typeface="Arial" panose="020B0604020202020204" pitchFamily="34" charset="0"/>
              <a:buChar char="•"/>
            </a:pPr>
            <a:r>
              <a:rPr lang="en-US" sz="3000" b="1" dirty="0"/>
              <a:t>May 1</a:t>
            </a:r>
            <a:r>
              <a:rPr lang="en-US" sz="3000" dirty="0"/>
              <a:t>, 2023 for the June 2023 CTC Meeting</a:t>
            </a:r>
          </a:p>
          <a:p>
            <a:pPr marL="742950" lvl="1" indent="-285750">
              <a:lnSpc>
                <a:spcPct val="150000"/>
              </a:lnSpc>
              <a:buFont typeface="Arial" panose="020B0604020202020204" pitchFamily="34" charset="0"/>
              <a:buChar char="•"/>
            </a:pPr>
            <a:r>
              <a:rPr lang="en-US" sz="3000" b="1" dirty="0"/>
              <a:t>June 19</a:t>
            </a:r>
            <a:r>
              <a:rPr lang="en-US" sz="3000" dirty="0"/>
              <a:t>, 2023 for the August 2023 CTC Meeting</a:t>
            </a:r>
          </a:p>
          <a:p>
            <a:pPr marL="742950" lvl="1" indent="-285750">
              <a:lnSpc>
                <a:spcPct val="150000"/>
              </a:lnSpc>
              <a:buFont typeface="Arial" panose="020B0604020202020204" pitchFamily="34" charset="0"/>
              <a:buChar char="•"/>
            </a:pPr>
            <a:r>
              <a:rPr lang="en-US" sz="3000" b="1" dirty="0"/>
              <a:t>August 21</a:t>
            </a:r>
            <a:r>
              <a:rPr lang="en-US" sz="3000" dirty="0"/>
              <a:t>, 2023 for the October 2023 CTC Meeting</a:t>
            </a:r>
            <a:endParaRPr lang="en-US" sz="3000" b="1"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29194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000" dirty="0"/>
              <a:t>The deadline to submit inactive invoices is </a:t>
            </a:r>
            <a:r>
              <a:rPr lang="en-US" sz="2000" b="1" dirty="0"/>
              <a:t>May 23, 2023</a:t>
            </a:r>
          </a:p>
          <a:p>
            <a:pPr marL="285750" lvl="0" indent="-285750">
              <a:lnSpc>
                <a:spcPct val="150000"/>
              </a:lnSpc>
              <a:buFont typeface="Arial" panose="020B0604020202020204" pitchFamily="34" charset="0"/>
              <a:buChar char="•"/>
            </a:pPr>
            <a:r>
              <a:rPr lang="en-US" sz="2000" dirty="0"/>
              <a:t>The official inactive list can be viewed here: </a:t>
            </a:r>
            <a:r>
              <a:rPr lang="en-US" sz="2000" dirty="0">
                <a:hlinkClick r:id="rId3"/>
              </a:rPr>
              <a:t>https://dot.ca.gov/programs/local-assistance/projects/inactive-projects</a:t>
            </a:r>
            <a:endParaRPr lang="en-US" sz="2000" dirty="0"/>
          </a:p>
          <a:p>
            <a:pPr marL="285750" indent="-285750">
              <a:lnSpc>
                <a:spcPct val="150000"/>
              </a:lnSpc>
              <a:buFont typeface="Arial" panose="020B0604020202020204" pitchFamily="34" charset="0"/>
              <a:buChar char="•"/>
            </a:pPr>
            <a:r>
              <a:rPr lang="en-US" sz="2000" dirty="0"/>
              <a:t>Agencies with inactive projects that still need invoice submittal as of 4/21/23:</a:t>
            </a:r>
          </a:p>
          <a:p>
            <a:pPr marL="742950" lvl="1" indent="-285750">
              <a:lnSpc>
                <a:spcPct val="150000"/>
              </a:lnSpc>
              <a:buFont typeface="Arial" panose="020B0604020202020204" pitchFamily="34" charset="0"/>
              <a:buChar char="•"/>
            </a:pPr>
            <a:r>
              <a:rPr lang="en-US" sz="1600" dirty="0"/>
              <a:t>Anaheim – 5055(187)</a:t>
            </a:r>
          </a:p>
          <a:p>
            <a:pPr marL="742950" lvl="1" indent="-285750">
              <a:lnSpc>
                <a:spcPct val="150000"/>
              </a:lnSpc>
              <a:buFont typeface="Arial" panose="020B0604020202020204" pitchFamily="34" charset="0"/>
              <a:buChar char="•"/>
            </a:pPr>
            <a:r>
              <a:rPr lang="en-US" sz="1600" dirty="0"/>
              <a:t>OCTA – 6071(169)</a:t>
            </a:r>
          </a:p>
          <a:p>
            <a:pPr marL="742950" lvl="1" indent="-285750">
              <a:lnSpc>
                <a:spcPct val="150000"/>
              </a:lnSpc>
              <a:buFont typeface="Arial" panose="020B0604020202020204" pitchFamily="34" charset="0"/>
              <a:buChar char="•"/>
            </a:pPr>
            <a:r>
              <a:rPr lang="en-US" sz="1600" dirty="0"/>
              <a:t>Santa Ana – 5063(190), 5063(191)</a:t>
            </a:r>
          </a:p>
          <a:p>
            <a:pPr marL="742950" lvl="1" indent="-285750">
              <a:lnSpc>
                <a:spcPct val="150000"/>
              </a:lnSpc>
              <a:buFont typeface="Arial" panose="020B0604020202020204" pitchFamily="34" charset="0"/>
              <a:buChar char="•"/>
            </a:pPr>
            <a:r>
              <a:rPr lang="en-US" sz="1600" dirty="0"/>
              <a:t>Westminster – 5338(052)</a:t>
            </a:r>
          </a:p>
          <a:p>
            <a:pPr marL="285750" indent="-285750">
              <a:lnSpc>
                <a:spcPct val="150000"/>
              </a:lnSpc>
              <a:buFont typeface="Arial" panose="020B0604020202020204" pitchFamily="34" charset="0"/>
              <a:buChar char="•"/>
            </a:pPr>
            <a:r>
              <a:rPr lang="en-US" sz="2000" dirty="0"/>
              <a:t>If you have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4868256"/>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3000" dirty="0"/>
              <a:t>CTC adopted the Statewide component of ATP Cycle 6 on December 7-8, 2022</a:t>
            </a:r>
          </a:p>
          <a:p>
            <a:pPr marL="285750" lvl="0" indent="-285750">
              <a:lnSpc>
                <a:spcPct val="150000"/>
              </a:lnSpc>
              <a:buFont typeface="Arial" panose="020B0604020202020204" pitchFamily="34" charset="0"/>
              <a:buChar char="•"/>
            </a:pPr>
            <a:r>
              <a:rPr lang="en-US" sz="3000" dirty="0"/>
              <a:t>MPO component will be posted May 12, 2023 and finalized for the June 2023 CTC Meeting</a:t>
            </a:r>
          </a:p>
          <a:p>
            <a:pPr marL="285750" indent="-285750">
              <a:lnSpc>
                <a:spcPct val="150000"/>
              </a:lnSpc>
              <a:buFont typeface="Arial" panose="020B0604020202020204" pitchFamily="34" charset="0"/>
              <a:buChar char="•"/>
            </a:pPr>
            <a:r>
              <a:rPr lang="en-US" sz="3000" dirty="0"/>
              <a:t>For more info and guidance, please see Caltrans’ ATP webpage: </a:t>
            </a:r>
            <a:r>
              <a:rPr lang="en-US" sz="3000" dirty="0">
                <a:hlinkClick r:id="rId3"/>
              </a:rPr>
              <a:t>https://dot.ca.gov/programs/local-assistance/fed-and-state-programs/active-transportation-program</a:t>
            </a:r>
            <a:endParaRPr lang="en-US" sz="30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74367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91839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50" b="1" dirty="0"/>
              <a:t>Cycle 2 </a:t>
            </a:r>
            <a:r>
              <a:rPr lang="en-US" sz="2350" dirty="0"/>
              <a:t>application deadline is </a:t>
            </a:r>
            <a:r>
              <a:rPr lang="en-US" sz="2350" b="1" dirty="0"/>
              <a:t>April 28</a:t>
            </a:r>
            <a:r>
              <a:rPr lang="en-US" sz="2350" dirty="0"/>
              <a:t>, 2023</a:t>
            </a:r>
          </a:p>
          <a:p>
            <a:pPr marL="742950" lvl="1" indent="-285750">
              <a:lnSpc>
                <a:spcPct val="150000"/>
              </a:lnSpc>
              <a:buFont typeface="Arial" panose="020B0604020202020204" pitchFamily="34" charset="0"/>
              <a:buChar char="•"/>
            </a:pPr>
            <a:r>
              <a:rPr lang="en-US" sz="2350" dirty="0"/>
              <a:t>Applications </a:t>
            </a:r>
            <a:r>
              <a:rPr lang="en-US" sz="2350" b="1" dirty="0"/>
              <a:t>MUST</a:t>
            </a:r>
            <a:r>
              <a:rPr lang="en-US" sz="2350" dirty="0"/>
              <a:t> be submitted by 5:00 PM</a:t>
            </a:r>
          </a:p>
          <a:p>
            <a:pPr marL="742950" lvl="1" indent="-285750">
              <a:lnSpc>
                <a:spcPct val="150000"/>
              </a:lnSpc>
              <a:buFont typeface="Arial" panose="020B0604020202020204" pitchFamily="34" charset="0"/>
              <a:buChar char="•"/>
            </a:pPr>
            <a:r>
              <a:rPr lang="en-US" sz="2350" dirty="0"/>
              <a:t>August/September 2023 for project award notification</a:t>
            </a:r>
          </a:p>
          <a:p>
            <a:pPr marL="285750" indent="-285750">
              <a:lnSpc>
                <a:spcPct val="150000"/>
              </a:lnSpc>
              <a:buFont typeface="Arial" panose="020B0604020202020204" pitchFamily="34" charset="0"/>
              <a:buChar char="•"/>
            </a:pPr>
            <a:r>
              <a:rPr lang="en-US" sz="2350" dirty="0"/>
              <a:t>Recordings of previous Cycle 2 application workshops can be viewed on the Caltrans website</a:t>
            </a:r>
          </a:p>
          <a:p>
            <a:pPr marL="285750" indent="-285750">
              <a:lnSpc>
                <a:spcPct val="150000"/>
              </a:lnSpc>
              <a:buFont typeface="Arial" panose="020B0604020202020204" pitchFamily="34" charset="0"/>
              <a:buChar char="•"/>
            </a:pPr>
            <a:r>
              <a:rPr lang="en-US" sz="2350" dirty="0"/>
              <a:t>Cycle 1 quarterly progress report is due </a:t>
            </a:r>
            <a:r>
              <a:rPr lang="en-US" sz="2350" b="1" dirty="0"/>
              <a:t>April 30</a:t>
            </a:r>
            <a:r>
              <a:rPr lang="en-US" sz="2350" dirty="0"/>
              <a:t>, 2023</a:t>
            </a:r>
          </a:p>
          <a:p>
            <a:pPr marL="285750" indent="-285750">
              <a:lnSpc>
                <a:spcPct val="150000"/>
              </a:lnSpc>
              <a:buFont typeface="Arial" panose="020B0604020202020204" pitchFamily="34" charset="0"/>
              <a:buChar char="•"/>
            </a:pPr>
            <a:r>
              <a:rPr lang="en-US" sz="2350" dirty="0"/>
              <a:t>Please see the Clean CA webpage for more info and application guidelines: </a:t>
            </a:r>
            <a:r>
              <a:rPr lang="en-US" sz="2350" dirty="0">
                <a:hlinkClick r:id="rId3"/>
              </a:rPr>
              <a:t>https://cleancalifornia.dot.ca.gov/local-grants/local-grant-program</a:t>
            </a:r>
            <a:endParaRPr lang="en-US" sz="2350" dirty="0"/>
          </a:p>
          <a:p>
            <a:pPr>
              <a:lnSpc>
                <a:spcPct val="150000"/>
              </a:lnSpc>
            </a:pPr>
            <a:endParaRPr lang="en-US" sz="235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12981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HSIP (Highway Safety Improvement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90350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Approved Cycle 11 projects were announced on March 9</a:t>
            </a:r>
          </a:p>
          <a:p>
            <a:pPr marL="285750" indent="-285750">
              <a:lnSpc>
                <a:spcPct val="150000"/>
              </a:lnSpc>
              <a:buFont typeface="Arial" panose="020B0604020202020204" pitchFamily="34" charset="0"/>
              <a:buChar char="•"/>
            </a:pPr>
            <a:r>
              <a:rPr lang="en-US" sz="2800" dirty="0"/>
              <a:t>Many Cycle 11 projects are state funded, so NEPA is not required, only CEQA</a:t>
            </a:r>
          </a:p>
          <a:p>
            <a:pPr marL="285750" indent="-285750">
              <a:lnSpc>
                <a:spcPct val="150000"/>
              </a:lnSpc>
              <a:buFont typeface="Arial" panose="020B0604020202020204" pitchFamily="34" charset="0"/>
              <a:buChar char="•"/>
            </a:pPr>
            <a:r>
              <a:rPr lang="en-US" sz="2800" dirty="0"/>
              <a:t>For more info and guidance, please see the Caltrans HSIP webpage: </a:t>
            </a:r>
            <a:r>
              <a:rPr lang="en-US" sz="2800" dirty="0">
                <a:hlinkClick r:id="rId3"/>
              </a:rPr>
              <a:t>https://dot.ca.gov/programs/local-assistance/fed-and-state-programs/highway-safety-improvement-program</a:t>
            </a:r>
            <a:endParaRPr lang="en-US" sz="28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25590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Construction Contract Standards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7673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700" dirty="0"/>
              <a:t>Agencies need to implement 2022 standards by May 1</a:t>
            </a:r>
          </a:p>
          <a:p>
            <a:pPr marL="285750" indent="-285750">
              <a:lnSpc>
                <a:spcPct val="150000"/>
              </a:lnSpc>
              <a:buFont typeface="Arial" panose="020B0604020202020204" pitchFamily="34" charset="0"/>
              <a:buChar char="•"/>
            </a:pPr>
            <a:r>
              <a:rPr lang="en-US" sz="2700" dirty="0"/>
              <a:t>The next standards edition, the 2023 Standards, will be implemented on July 24</a:t>
            </a:r>
          </a:p>
          <a:p>
            <a:pPr marL="285750" indent="-285750">
              <a:lnSpc>
                <a:spcPct val="150000"/>
              </a:lnSpc>
              <a:buFont typeface="Arial" panose="020B0604020202020204" pitchFamily="34" charset="0"/>
              <a:buChar char="•"/>
            </a:pPr>
            <a:r>
              <a:rPr lang="en-US" sz="2700" dirty="0"/>
              <a:t>More info can be found here: </a:t>
            </a:r>
            <a:r>
              <a:rPr lang="en-US" sz="2700" dirty="0">
                <a:hlinkClick r:id="rId3"/>
              </a:rPr>
              <a:t>https://dot.ca.gov/programs/design/ccs-standard-plans-and-standard-specifications</a:t>
            </a:r>
            <a:endParaRPr lang="en-US" sz="27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368611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HBP (Highway Bridge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39062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700" dirty="0"/>
              <a:t>Agencies can now come in for EPSP and Post-Programming changes for bridge projects</a:t>
            </a:r>
          </a:p>
          <a:p>
            <a:pPr marL="285750" indent="-285750">
              <a:lnSpc>
                <a:spcPct val="150000"/>
              </a:lnSpc>
              <a:buFont typeface="Arial" panose="020B0604020202020204" pitchFamily="34" charset="0"/>
              <a:buChar char="•"/>
            </a:pPr>
            <a:r>
              <a:rPr lang="en-US" sz="2700" dirty="0"/>
              <a:t>Please contact your Local Assistance Area Engineer if you have questions about EPSP and/or Post-Programming for HBP projects </a:t>
            </a:r>
          </a:p>
          <a:p>
            <a:pPr marL="285750" indent="-285750">
              <a:lnSpc>
                <a:spcPct val="150000"/>
              </a:lnSpc>
              <a:buFont typeface="Arial" panose="020B0604020202020204" pitchFamily="34" charset="0"/>
              <a:buChar char="•"/>
            </a:pPr>
            <a:r>
              <a:rPr lang="en-US" sz="2700" dirty="0"/>
              <a:t>More info can be found in Chapter 6.7 of the LAPG: </a:t>
            </a:r>
            <a:r>
              <a:rPr lang="en-US" sz="2700" dirty="0">
                <a:hlinkClick r:id="rId3"/>
              </a:rPr>
              <a:t>https://dot.ca.gov/-/media/dot-media/programs/local-assistance/documents/lapg/g06.pdf</a:t>
            </a:r>
            <a:endParaRPr lang="en-US" sz="27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7</a:t>
            </a:r>
          </a:p>
        </p:txBody>
      </p:sp>
    </p:spTree>
    <p:extLst>
      <p:ext uri="{BB962C8B-B14F-4D97-AF65-F5344CB8AC3E}">
        <p14:creationId xmlns:p14="http://schemas.microsoft.com/office/powerpoint/2010/main" val="2194618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40384</TotalTime>
  <Words>855</Words>
  <Application>Microsoft Office PowerPoint</Application>
  <PresentationFormat>Widescreen</PresentationFormat>
  <Paragraphs>109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1085</cp:revision>
  <cp:lastPrinted>2019-05-24T19:45:03Z</cp:lastPrinted>
  <dcterms:created xsi:type="dcterms:W3CDTF">2019-03-25T04:17:46Z</dcterms:created>
  <dcterms:modified xsi:type="dcterms:W3CDTF">2023-04-20T23:05:37Z</dcterms:modified>
</cp:coreProperties>
</file>