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60" r:id="rId2"/>
    <p:sldId id="278" r:id="rId3"/>
    <p:sldId id="271" r:id="rId4"/>
    <p:sldId id="280" r:id="rId5"/>
    <p:sldId id="304" r:id="rId6"/>
    <p:sldId id="309" r:id="rId7"/>
    <p:sldId id="302" r:id="rId8"/>
    <p:sldId id="306" r:id="rId9"/>
    <p:sldId id="307" r:id="rId10"/>
    <p:sldId id="308" r:id="rId11"/>
    <p:sldId id="301" r:id="rId12"/>
    <p:sldId id="273" r:id="rId13"/>
    <p:sldId id="296"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B1B0"/>
    <a:srgbClr val="009DDC"/>
    <a:srgbClr val="008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81350" autoAdjust="0"/>
  </p:normalViewPr>
  <p:slideViewPr>
    <p:cSldViewPr snapToGrid="0" snapToObjects="1" showGuides="1">
      <p:cViewPr varScale="1">
        <p:scale>
          <a:sx n="93" d="100"/>
          <a:sy n="93" d="100"/>
        </p:scale>
        <p:origin x="1236" y="66"/>
      </p:cViewPr>
      <p:guideLst>
        <p:guide orient="horz" pos="2184"/>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78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79"/>
          </a:xfrm>
          <a:prstGeom prst="rect">
            <a:avLst/>
          </a:prstGeom>
        </p:spPr>
        <p:txBody>
          <a:bodyPr vert="horz" lIns="93932" tIns="46966" rIns="93932" bIns="46966"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79"/>
          </a:xfrm>
          <a:prstGeom prst="rect">
            <a:avLst/>
          </a:prstGeom>
        </p:spPr>
        <p:txBody>
          <a:bodyPr vert="horz" lIns="93932" tIns="46966" rIns="93932" bIns="46966" rtlCol="0"/>
          <a:lstStyle>
            <a:lvl1pPr algn="r">
              <a:defRPr sz="1200"/>
            </a:lvl1pPr>
          </a:lstStyle>
          <a:p>
            <a:fld id="{686E8CED-6AC1-FA4C-AF78-340488CF9804}" type="datetimeFigureOut">
              <a:rPr lang="en-US" smtClean="0"/>
              <a:t>5/20/2022</a:t>
            </a:fld>
            <a:endParaRPr lang="en-US" dirty="0"/>
          </a:p>
        </p:txBody>
      </p:sp>
      <p:sp>
        <p:nvSpPr>
          <p:cNvPr id="4" name="Slide Image Placeholder 3"/>
          <p:cNvSpPr>
            <a:spLocks noGrp="1" noRot="1" noChangeAspect="1"/>
          </p:cNvSpPr>
          <p:nvPr>
            <p:ph type="sldImg" idx="2"/>
          </p:nvPr>
        </p:nvSpPr>
        <p:spPr>
          <a:xfrm>
            <a:off x="730250" y="1169988"/>
            <a:ext cx="5616575" cy="3159125"/>
          </a:xfrm>
          <a:prstGeom prst="rect">
            <a:avLst/>
          </a:prstGeom>
          <a:noFill/>
          <a:ln w="12700">
            <a:solidFill>
              <a:prstClr val="black"/>
            </a:solidFill>
          </a:ln>
        </p:spPr>
        <p:txBody>
          <a:bodyPr vert="horz" lIns="93932" tIns="46966" rIns="93932" bIns="46966" rtlCol="0" anchor="ctr"/>
          <a:lstStyle/>
          <a:p>
            <a:endParaRPr lang="en-US" dirty="0"/>
          </a:p>
        </p:txBody>
      </p:sp>
      <p:sp>
        <p:nvSpPr>
          <p:cNvPr id="5" name="Notes Placeholder 4"/>
          <p:cNvSpPr>
            <a:spLocks noGrp="1"/>
          </p:cNvSpPr>
          <p:nvPr>
            <p:ph type="body" sz="quarter" idx="3"/>
          </p:nvPr>
        </p:nvSpPr>
        <p:spPr>
          <a:xfrm>
            <a:off x="707708" y="4505979"/>
            <a:ext cx="5661660" cy="3686711"/>
          </a:xfrm>
          <a:prstGeom prst="rect">
            <a:avLst/>
          </a:prstGeom>
        </p:spPr>
        <p:txBody>
          <a:bodyPr vert="horz" lIns="93932" tIns="46966" rIns="93932" bIns="469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8"/>
          </a:xfrm>
          <a:prstGeom prst="rect">
            <a:avLst/>
          </a:prstGeom>
        </p:spPr>
        <p:txBody>
          <a:bodyPr vert="horz" lIns="93932" tIns="46966" rIns="93932" bIns="469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8"/>
          </a:xfrm>
          <a:prstGeom prst="rect">
            <a:avLst/>
          </a:prstGeom>
        </p:spPr>
        <p:txBody>
          <a:bodyPr vert="horz" lIns="93932" tIns="46966" rIns="93932" bIns="46966" rtlCol="0" anchor="b"/>
          <a:lstStyle>
            <a:lvl1pPr algn="r">
              <a:defRPr sz="1200"/>
            </a:lvl1pPr>
          </a:lstStyle>
          <a:p>
            <a:fld id="{B2135FCF-C500-D947-9E76-99E2A30138CE}" type="slidenum">
              <a:rPr lang="en-US" smtClean="0"/>
              <a:t>‹#›</a:t>
            </a:fld>
            <a:endParaRPr lang="en-US" dirty="0"/>
          </a:p>
        </p:txBody>
      </p:sp>
    </p:spTree>
    <p:extLst>
      <p:ext uri="{BB962C8B-B14F-4D97-AF65-F5344CB8AC3E}">
        <p14:creationId xmlns:p14="http://schemas.microsoft.com/office/powerpoint/2010/main" val="198095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a:t>
            </a:fld>
            <a:endParaRPr lang="en-US" dirty="0"/>
          </a:p>
        </p:txBody>
      </p:sp>
    </p:spTree>
    <p:extLst>
      <p:ext uri="{BB962C8B-B14F-4D97-AF65-F5344CB8AC3E}">
        <p14:creationId xmlns:p14="http://schemas.microsoft.com/office/powerpoint/2010/main" val="668504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10</a:t>
            </a:fld>
            <a:endParaRPr lang="en-US" dirty="0"/>
          </a:p>
        </p:txBody>
      </p:sp>
    </p:spTree>
    <p:extLst>
      <p:ext uri="{BB962C8B-B14F-4D97-AF65-F5344CB8AC3E}">
        <p14:creationId xmlns:p14="http://schemas.microsoft.com/office/powerpoint/2010/main" val="1932963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11</a:t>
            </a:fld>
            <a:endParaRPr lang="en-US" dirty="0"/>
          </a:p>
        </p:txBody>
      </p:sp>
    </p:spTree>
    <p:extLst>
      <p:ext uri="{BB962C8B-B14F-4D97-AF65-F5344CB8AC3E}">
        <p14:creationId xmlns:p14="http://schemas.microsoft.com/office/powerpoint/2010/main" val="178345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12</a:t>
            </a:fld>
            <a:endParaRPr lang="en-US" dirty="0"/>
          </a:p>
        </p:txBody>
      </p:sp>
    </p:spTree>
    <p:extLst>
      <p:ext uri="{BB962C8B-B14F-4D97-AF65-F5344CB8AC3E}">
        <p14:creationId xmlns:p14="http://schemas.microsoft.com/office/powerpoint/2010/main" val="334651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5FCF-C500-D947-9E76-99E2A30138CE}" type="slidenum">
              <a:rPr lang="en-US" smtClean="0"/>
              <a:t>13</a:t>
            </a:fld>
            <a:endParaRPr lang="en-US" dirty="0"/>
          </a:p>
        </p:txBody>
      </p:sp>
    </p:spTree>
    <p:extLst>
      <p:ext uri="{BB962C8B-B14F-4D97-AF65-F5344CB8AC3E}">
        <p14:creationId xmlns:p14="http://schemas.microsoft.com/office/powerpoint/2010/main" val="307561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2</a:t>
            </a:fld>
            <a:endParaRPr lang="en-US" dirty="0"/>
          </a:p>
        </p:txBody>
      </p:sp>
    </p:spTree>
    <p:extLst>
      <p:ext uri="{BB962C8B-B14F-4D97-AF65-F5344CB8AC3E}">
        <p14:creationId xmlns:p14="http://schemas.microsoft.com/office/powerpoint/2010/main" val="1955374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135FCF-C500-D947-9E76-99E2A30138CE}" type="slidenum">
              <a:rPr lang="en-US" smtClean="0"/>
              <a:t>3</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B2135FCF-C500-D947-9E76-99E2A30138CE}" type="slidenum">
              <a:rPr lang="en-US" smtClean="0"/>
              <a:t>4</a:t>
            </a:fld>
            <a:endParaRPr lang="en-US" dirty="0"/>
          </a:p>
        </p:txBody>
      </p:sp>
    </p:spTree>
    <p:extLst>
      <p:ext uri="{BB962C8B-B14F-4D97-AF65-F5344CB8AC3E}">
        <p14:creationId xmlns:p14="http://schemas.microsoft.com/office/powerpoint/2010/main" val="2026124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5</a:t>
            </a:fld>
            <a:endParaRPr lang="en-US" dirty="0"/>
          </a:p>
        </p:txBody>
      </p:sp>
    </p:spTree>
    <p:extLst>
      <p:ext uri="{BB962C8B-B14F-4D97-AF65-F5344CB8AC3E}">
        <p14:creationId xmlns:p14="http://schemas.microsoft.com/office/powerpoint/2010/main" val="34128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baseline="0" dirty="0"/>
          </a:p>
        </p:txBody>
      </p:sp>
      <p:sp>
        <p:nvSpPr>
          <p:cNvPr id="4" name="Slide Number Placeholder 3"/>
          <p:cNvSpPr>
            <a:spLocks noGrp="1"/>
          </p:cNvSpPr>
          <p:nvPr>
            <p:ph type="sldNum" sz="quarter" idx="5"/>
          </p:nvPr>
        </p:nvSpPr>
        <p:spPr/>
        <p:txBody>
          <a:bodyPr/>
          <a:lstStyle/>
          <a:p>
            <a:fld id="{B2135FCF-C500-D947-9E76-99E2A30138CE}" type="slidenum">
              <a:rPr lang="en-US" smtClean="0"/>
              <a:t>6</a:t>
            </a:fld>
            <a:endParaRPr lang="en-US" dirty="0"/>
          </a:p>
        </p:txBody>
      </p:sp>
    </p:spTree>
    <p:extLst>
      <p:ext uri="{BB962C8B-B14F-4D97-AF65-F5344CB8AC3E}">
        <p14:creationId xmlns:p14="http://schemas.microsoft.com/office/powerpoint/2010/main" val="182869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7</a:t>
            </a:fld>
            <a:endParaRPr lang="en-US" dirty="0"/>
          </a:p>
        </p:txBody>
      </p:sp>
    </p:spTree>
    <p:extLst>
      <p:ext uri="{BB962C8B-B14F-4D97-AF65-F5344CB8AC3E}">
        <p14:creationId xmlns:p14="http://schemas.microsoft.com/office/powerpoint/2010/main" val="3404511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8</a:t>
            </a:fld>
            <a:endParaRPr lang="en-US" dirty="0"/>
          </a:p>
        </p:txBody>
      </p:sp>
    </p:spTree>
    <p:extLst>
      <p:ext uri="{BB962C8B-B14F-4D97-AF65-F5344CB8AC3E}">
        <p14:creationId xmlns:p14="http://schemas.microsoft.com/office/powerpoint/2010/main" val="390977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50000"/>
              </a:lnSpc>
              <a:buFont typeface="Arial" panose="020B0604020202020204" pitchFamily="34" charset="0"/>
              <a:buNone/>
            </a:pPr>
            <a:endParaRPr lang="en-US" sz="2400" dirty="0"/>
          </a:p>
        </p:txBody>
      </p:sp>
      <p:sp>
        <p:nvSpPr>
          <p:cNvPr id="4" name="Slide Number Placeholder 3"/>
          <p:cNvSpPr>
            <a:spLocks noGrp="1"/>
          </p:cNvSpPr>
          <p:nvPr>
            <p:ph type="sldNum" sz="quarter" idx="5"/>
          </p:nvPr>
        </p:nvSpPr>
        <p:spPr/>
        <p:txBody>
          <a:bodyPr/>
          <a:lstStyle/>
          <a:p>
            <a:fld id="{B2135FCF-C500-D947-9E76-99E2A30138CE}" type="slidenum">
              <a:rPr lang="en-US" smtClean="0"/>
              <a:t>9</a:t>
            </a:fld>
            <a:endParaRPr lang="en-US" dirty="0"/>
          </a:p>
        </p:txBody>
      </p:sp>
    </p:spTree>
    <p:extLst>
      <p:ext uri="{BB962C8B-B14F-4D97-AF65-F5344CB8AC3E}">
        <p14:creationId xmlns:p14="http://schemas.microsoft.com/office/powerpoint/2010/main" val="254554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9E9474-21B1-4FD1-BE92-319296FD6F8B}" type="datetime1">
              <a:rPr lang="en-US" smtClean="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507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BF5B71-86A3-4CD0-B656-F2D52B833B33}" type="datetime1">
              <a:rPr lang="en-US" smtClean="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74224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749F08-D0DA-4F78-A7F5-8226F63D441F}" type="datetime1">
              <a:rPr lang="en-US" smtClean="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791569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2EF91A-E725-4DC2-B4D3-9FBE367A3740}" type="datetime1">
              <a:rPr lang="en-US" smtClean="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21929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2ECEA7-4875-4638-9B48-C39A40342B07}" type="datetime1">
              <a:rPr lang="en-US" smtClean="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47247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F9AD8-F769-4B3A-B3AE-BDC6F95A9C12}" type="datetime1">
              <a:rPr lang="en-US" smtClean="0"/>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30653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44A91-87D2-43C3-B2F4-C39B0AAF54CD}" type="datetime1">
              <a:rPr lang="en-US" smtClean="0"/>
              <a:t>5/20/2022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723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A2B778-C52C-43AD-94F6-1A2C80C90E62}" type="datetime1">
              <a:rPr lang="en-US" smtClean="0"/>
              <a:t>5/20/2022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208671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554FD-6301-4A4C-915D-E1B260D94F8E}" type="datetime1">
              <a:rPr lang="en-US" smtClean="0"/>
              <a:t>5/20/2022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93822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C612F6-4D03-42AA-BCF9-F0CDEE511327}" type="datetime1">
              <a:rPr lang="en-US" smtClean="0"/>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188124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578EBE-8DAA-46A7-B813-07097CE515A3}" type="datetime1">
              <a:rPr lang="en-US" smtClean="0"/>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38D1FC-CABA-5945-AD3E-AC6D1D9B64E4}" type="slidenum">
              <a:rPr lang="en-US" smtClean="0"/>
              <a:t>‹#›</a:t>
            </a:fld>
            <a:endParaRPr lang="en-US" dirty="0"/>
          </a:p>
        </p:txBody>
      </p:sp>
    </p:spTree>
    <p:extLst>
      <p:ext uri="{BB962C8B-B14F-4D97-AF65-F5344CB8AC3E}">
        <p14:creationId xmlns:p14="http://schemas.microsoft.com/office/powerpoint/2010/main" val="65079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7FFF2-2FDF-48C5-A570-502299B68DC0}" type="datetime1">
              <a:rPr lang="en-US" smtClean="0"/>
              <a:t>5/20/2022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D1FC-CABA-5945-AD3E-AC6D1D9B64E4}" type="slidenum">
              <a:rPr lang="en-US" smtClean="0"/>
              <a:t>‹#›</a:t>
            </a:fld>
            <a:endParaRPr lang="en-US" dirty="0"/>
          </a:p>
        </p:txBody>
      </p:sp>
    </p:spTree>
    <p:extLst>
      <p:ext uri="{BB962C8B-B14F-4D97-AF65-F5344CB8AC3E}">
        <p14:creationId xmlns:p14="http://schemas.microsoft.com/office/powerpoint/2010/main" val="126512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mailto:Oliver.Luu@dot.ca.gov" TargetMode="External"/><Relationship Id="rId4" Type="http://schemas.openxmlformats.org/officeDocument/2006/relationships/hyperlink" Target="mailto:Reza.Faraz@dot.ca.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whitehouse.gov/wp-content/uploads/2022/04/M-22-11.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californialtap.org/index.cfm?pid=1077"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ot.ca.gov/programs/local-assistance/projects/inactive-project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Elika.Changizi@catc.c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dot.ca.gov/programs/local-assistance/fed-and-state-programs/active-transportation-progra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mailto:troy.andres@dot.ca.gov"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cleancalifornia.dot.ca.gov/local-grants/local-grant-progra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t.ca.gov/programs/local-assistance/fed-and-state-programs/highway-safety-improvement-progra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E2FA3D0-E97A-49CF-87B0-E0B7C812E45A}"/>
              </a:ext>
            </a:extLst>
          </p:cNvPr>
          <p:cNvSpPr/>
          <p:nvPr/>
        </p:nvSpPr>
        <p:spPr>
          <a:xfrm>
            <a:off x="1164771" y="3012293"/>
            <a:ext cx="9885965" cy="1763375"/>
          </a:xfrm>
          <a:prstGeom prst="rect">
            <a:avLst/>
          </a:prstGeom>
          <a:solidFill>
            <a:srgbClr val="0000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Rectangle 6"/>
          <p:cNvSpPr/>
          <p:nvPr/>
        </p:nvSpPr>
        <p:spPr>
          <a:xfrm>
            <a:off x="304800" y="203200"/>
            <a:ext cx="11582400" cy="64685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092" y="1281824"/>
            <a:ext cx="5541470" cy="1150480"/>
          </a:xfrm>
          <a:prstGeom prst="rect">
            <a:avLst/>
          </a:prstGeom>
        </p:spPr>
      </p:pic>
      <p:sp>
        <p:nvSpPr>
          <p:cNvPr id="14" name="TextBox 13"/>
          <p:cNvSpPr txBox="1"/>
          <p:nvPr/>
        </p:nvSpPr>
        <p:spPr>
          <a:xfrm>
            <a:off x="1190067" y="4938902"/>
            <a:ext cx="8020592" cy="3016210"/>
          </a:xfrm>
          <a:prstGeom prst="rect">
            <a:avLst/>
          </a:prstGeom>
          <a:noFill/>
        </p:spPr>
        <p:txBody>
          <a:bodyPr wrap="square" rtlCol="0">
            <a:spAutoFit/>
          </a:bodyPr>
          <a:lstStyle/>
          <a:p>
            <a:r>
              <a:rPr lang="en-US" sz="1900" b="1" dirty="0"/>
              <a:t>Reza Faraz				Oliver K. </a:t>
            </a:r>
            <a:r>
              <a:rPr lang="en-US" sz="1900" b="1" dirty="0" err="1"/>
              <a:t>Luu</a:t>
            </a:r>
            <a:endParaRPr lang="en-US" sz="1900" b="1" dirty="0"/>
          </a:p>
          <a:p>
            <a:r>
              <a:rPr lang="en-US" sz="1900" dirty="0"/>
              <a:t>District Local Assistance Engineer (Acting)	Associate Transportation Planner</a:t>
            </a:r>
          </a:p>
          <a:p>
            <a:r>
              <a:rPr lang="en-US" sz="1900" dirty="0"/>
              <a:t>Caltrans District 12			Caltrans District 12</a:t>
            </a:r>
          </a:p>
          <a:p>
            <a:r>
              <a:rPr lang="en-US" sz="1900" dirty="0">
                <a:hlinkClick r:id="rId4"/>
              </a:rPr>
              <a:t>Reza.Faraz@dot.ca.gov</a:t>
            </a:r>
            <a:r>
              <a:rPr lang="en-US" sz="1900" dirty="0"/>
              <a:t>			</a:t>
            </a:r>
            <a:r>
              <a:rPr lang="en-US" sz="1900" dirty="0">
                <a:hlinkClick r:id="rId5"/>
              </a:rPr>
              <a:t>Oliver.Luu@dot.ca.gov</a:t>
            </a:r>
            <a:endParaRPr lang="en-US" sz="1900" dirty="0"/>
          </a:p>
          <a:p>
            <a:r>
              <a:rPr lang="en-US" sz="1900" dirty="0"/>
              <a:t>(657) 328-6270				(657) 328-6267</a:t>
            </a:r>
          </a:p>
          <a:p>
            <a:endParaRPr lang="en-US" sz="1900" dirty="0"/>
          </a:p>
          <a:p>
            <a:pPr marL="342900" indent="-342900">
              <a:buFont typeface="Arial" charset="0"/>
              <a:buChar char="•"/>
            </a:pPr>
            <a:endParaRPr lang="en-US" sz="1900" dirty="0"/>
          </a:p>
          <a:p>
            <a:pPr marL="342900" indent="-342900">
              <a:buFont typeface="Arial" charset="0"/>
              <a:buChar char="•"/>
            </a:pPr>
            <a:endParaRPr lang="en-US" sz="1900" dirty="0"/>
          </a:p>
          <a:p>
            <a:endParaRPr lang="en-US" sz="1900" dirty="0"/>
          </a:p>
          <a:p>
            <a:endParaRPr lang="en-US" sz="1900" dirty="0"/>
          </a:p>
        </p:txBody>
      </p:sp>
      <p:sp>
        <p:nvSpPr>
          <p:cNvPr id="4" name="TextBox 3">
            <a:extLst>
              <a:ext uri="{FF2B5EF4-FFF2-40B4-BE49-F238E27FC236}">
                <a16:creationId xmlns:a16="http://schemas.microsoft.com/office/drawing/2014/main" id="{5B12C611-E6AB-41D5-BDD1-C39746C3BC69}"/>
              </a:ext>
            </a:extLst>
          </p:cNvPr>
          <p:cNvSpPr txBox="1"/>
          <p:nvPr/>
        </p:nvSpPr>
        <p:spPr>
          <a:xfrm>
            <a:off x="2443824" y="3177332"/>
            <a:ext cx="7718010" cy="2092881"/>
          </a:xfrm>
          <a:prstGeom prst="rect">
            <a:avLst/>
          </a:prstGeom>
          <a:noFill/>
        </p:spPr>
        <p:txBody>
          <a:bodyPr wrap="none" rtlCol="0">
            <a:spAutoFit/>
          </a:bodyPr>
          <a:lstStyle/>
          <a:p>
            <a:pPr algn="ctr"/>
            <a:r>
              <a:rPr lang="en-US" sz="3200" dirty="0">
                <a:solidFill>
                  <a:schemeClr val="bg1"/>
                </a:solidFill>
              </a:rPr>
              <a:t>TECHNICAL ADVISORY COMMITTEE MEETING</a:t>
            </a:r>
          </a:p>
          <a:p>
            <a:pPr algn="ctr"/>
            <a:r>
              <a:rPr lang="en-US" sz="4800" dirty="0">
                <a:solidFill>
                  <a:schemeClr val="bg1"/>
                </a:solidFill>
              </a:rPr>
              <a:t>LOCAL ASSISTANCE UPDATE </a:t>
            </a:r>
          </a:p>
          <a:p>
            <a:endParaRPr lang="en-US" sz="3200" dirty="0"/>
          </a:p>
          <a:p>
            <a:r>
              <a:rPr lang="en-US" dirty="0"/>
              <a:t> 		</a:t>
            </a:r>
          </a:p>
        </p:txBody>
      </p:sp>
      <p:sp>
        <p:nvSpPr>
          <p:cNvPr id="5" name="TextBox 4">
            <a:extLst>
              <a:ext uri="{FF2B5EF4-FFF2-40B4-BE49-F238E27FC236}">
                <a16:creationId xmlns:a16="http://schemas.microsoft.com/office/drawing/2014/main" id="{49AA7962-CB2E-463A-8139-CBA06E792CF4}"/>
              </a:ext>
            </a:extLst>
          </p:cNvPr>
          <p:cNvSpPr txBox="1"/>
          <p:nvPr/>
        </p:nvSpPr>
        <p:spPr>
          <a:xfrm>
            <a:off x="9524255" y="4900881"/>
            <a:ext cx="2049348" cy="369332"/>
          </a:xfrm>
          <a:prstGeom prst="rect">
            <a:avLst/>
          </a:prstGeom>
          <a:noFill/>
        </p:spPr>
        <p:txBody>
          <a:bodyPr wrap="square" rtlCol="0">
            <a:spAutoFit/>
          </a:bodyPr>
          <a:lstStyle/>
          <a:p>
            <a:r>
              <a:rPr lang="en-US" b="1" dirty="0"/>
              <a:t>May 25, 2022</a:t>
            </a:r>
          </a:p>
        </p:txBody>
      </p:sp>
      <p:sp>
        <p:nvSpPr>
          <p:cNvPr id="8" name="Rectangle 7">
            <a:extLst>
              <a:ext uri="{FF2B5EF4-FFF2-40B4-BE49-F238E27FC236}">
                <a16:creationId xmlns:a16="http://schemas.microsoft.com/office/drawing/2014/main" id="{615897A7-639F-4B3E-B9C6-7D540BF98432}"/>
              </a:ext>
            </a:extLst>
          </p:cNvPr>
          <p:cNvSpPr/>
          <p:nvPr/>
        </p:nvSpPr>
        <p:spPr>
          <a:xfrm>
            <a:off x="1186543" y="323567"/>
            <a:ext cx="9851576" cy="263609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986F210-19CB-4DC4-BDF6-BAB0916C61FC}"/>
              </a:ext>
            </a:extLst>
          </p:cNvPr>
          <p:cNvPicPr>
            <a:picLocks noChangeAspect="1"/>
          </p:cNvPicPr>
          <p:nvPr/>
        </p:nvPicPr>
        <p:blipFill>
          <a:blip r:embed="rId6"/>
          <a:stretch>
            <a:fillRect/>
          </a:stretch>
        </p:blipFill>
        <p:spPr>
          <a:xfrm>
            <a:off x="6230039" y="319021"/>
            <a:ext cx="4820697" cy="2625578"/>
          </a:xfrm>
          <a:prstGeom prst="rect">
            <a:avLst/>
          </a:prstGeom>
        </p:spPr>
      </p:pic>
    </p:spTree>
    <p:extLst>
      <p:ext uri="{BB962C8B-B14F-4D97-AF65-F5344CB8AC3E}">
        <p14:creationId xmlns:p14="http://schemas.microsoft.com/office/powerpoint/2010/main" val="1306109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Buy America</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91839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350" dirty="0"/>
              <a:t>Per FHWA, all materials used in federal projects must be purchased under Buy America requirements as of </a:t>
            </a:r>
            <a:r>
              <a:rPr lang="en-US" sz="2350" b="1" dirty="0"/>
              <a:t>May 14, 2022</a:t>
            </a:r>
          </a:p>
          <a:p>
            <a:pPr marL="742950" lvl="1" indent="-285750">
              <a:lnSpc>
                <a:spcPct val="150000"/>
              </a:lnSpc>
              <a:buFont typeface="Arial" panose="020B0604020202020204" pitchFamily="34" charset="0"/>
              <a:buChar char="•"/>
            </a:pPr>
            <a:r>
              <a:rPr lang="en-US" sz="2350" dirty="0"/>
              <a:t>Awards for projects issued on or after May 14 must include a Buy America Preference</a:t>
            </a:r>
          </a:p>
          <a:p>
            <a:pPr marL="742950" lvl="1" indent="-285750">
              <a:lnSpc>
                <a:spcPct val="150000"/>
              </a:lnSpc>
              <a:buFont typeface="Arial" panose="020B0604020202020204" pitchFamily="34" charset="0"/>
              <a:buChar char="•"/>
            </a:pPr>
            <a:r>
              <a:rPr lang="en-US" sz="2350" dirty="0"/>
              <a:t>Affects iron, steel, manufactured products, and construction materials</a:t>
            </a:r>
          </a:p>
          <a:p>
            <a:pPr marL="285750" indent="-285750">
              <a:lnSpc>
                <a:spcPct val="150000"/>
              </a:lnSpc>
              <a:buFont typeface="Arial" panose="020B0604020202020204" pitchFamily="34" charset="0"/>
              <a:buChar char="•"/>
            </a:pPr>
            <a:r>
              <a:rPr lang="en-US" sz="2350" dirty="0"/>
              <a:t>Projects cannot be authorized unless Buy America requirements are met</a:t>
            </a:r>
          </a:p>
          <a:p>
            <a:pPr marL="285750" indent="-285750">
              <a:lnSpc>
                <a:spcPct val="150000"/>
              </a:lnSpc>
              <a:buFont typeface="Arial" panose="020B0604020202020204" pitchFamily="34" charset="0"/>
              <a:buChar char="•"/>
            </a:pPr>
            <a:r>
              <a:rPr lang="en-US" sz="2350" dirty="0"/>
              <a:t>Caltrans HQ is currently discussing the details with FHWA</a:t>
            </a:r>
          </a:p>
          <a:p>
            <a:pPr marL="285750" indent="-285750">
              <a:lnSpc>
                <a:spcPct val="150000"/>
              </a:lnSpc>
              <a:buFont typeface="Arial" panose="020B0604020202020204" pitchFamily="34" charset="0"/>
              <a:buChar char="•"/>
            </a:pPr>
            <a:r>
              <a:rPr lang="en-US" sz="2350" dirty="0"/>
              <a:t>Please see this link for more information about these requirements: </a:t>
            </a:r>
            <a:r>
              <a:rPr lang="en-US" sz="2350" dirty="0">
                <a:hlinkClick r:id="rId3"/>
              </a:rPr>
              <a:t>https://www.whitehouse.gov/wp-content/uploads/2022/04/M-22-11.pdf</a:t>
            </a:r>
            <a:endParaRPr lang="en-US" sz="235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8</a:t>
            </a:r>
          </a:p>
        </p:txBody>
      </p:sp>
    </p:spTree>
    <p:extLst>
      <p:ext uri="{BB962C8B-B14F-4D97-AF65-F5344CB8AC3E}">
        <p14:creationId xmlns:p14="http://schemas.microsoft.com/office/powerpoint/2010/main" val="1787452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541191" cy="584775"/>
          </a:xfrm>
          <a:prstGeom prst="rect">
            <a:avLst/>
          </a:prstGeom>
          <a:noFill/>
        </p:spPr>
        <p:txBody>
          <a:bodyPr wrap="none" rtlCol="0">
            <a:spAutoFit/>
          </a:bodyPr>
          <a:lstStyle/>
          <a:p>
            <a:r>
              <a:rPr lang="en-US" sz="3200" b="1" dirty="0"/>
              <a:t>Training</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4713021"/>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50" dirty="0"/>
              <a:t>LTAP link for training registration and info: </a:t>
            </a:r>
            <a:r>
              <a:rPr lang="en-US" sz="2250" dirty="0">
                <a:hlinkClick r:id="rId3"/>
              </a:rPr>
              <a:t>https://californialtap.org/index.cfm?pid=1077</a:t>
            </a:r>
            <a:endParaRPr lang="en-US" sz="2250" dirty="0"/>
          </a:p>
          <a:p>
            <a:pPr marL="285750" indent="-285750">
              <a:lnSpc>
                <a:spcPct val="150000"/>
              </a:lnSpc>
              <a:buFont typeface="Arial" panose="020B0604020202020204" pitchFamily="34" charset="0"/>
              <a:buChar char="•"/>
            </a:pPr>
            <a:r>
              <a:rPr lang="en-US" sz="2250" dirty="0"/>
              <a:t>Federal Aid Series</a:t>
            </a:r>
          </a:p>
          <a:p>
            <a:pPr marL="742950" lvl="1" indent="-285750">
              <a:lnSpc>
                <a:spcPct val="150000"/>
              </a:lnSpc>
              <a:buFont typeface="Arial" panose="020B0604020202020204" pitchFamily="34" charset="0"/>
              <a:buChar char="•"/>
            </a:pPr>
            <a:r>
              <a:rPr lang="en-US" sz="2250" dirty="0"/>
              <a:t>Getting Your Federal Aid Started (Jun 14-15)</a:t>
            </a:r>
          </a:p>
          <a:p>
            <a:pPr marL="742950" lvl="1" indent="-285750">
              <a:lnSpc>
                <a:spcPct val="150000"/>
              </a:lnSpc>
              <a:buFont typeface="Arial" panose="020B0604020202020204" pitchFamily="34" charset="0"/>
              <a:buChar char="•"/>
            </a:pPr>
            <a:r>
              <a:rPr lang="en-US" sz="2250" dirty="0"/>
              <a:t>Procedures for Right-of-Way Acquisition (Jul 26-27, Oct 4-5) </a:t>
            </a:r>
          </a:p>
          <a:p>
            <a:pPr marL="285750" indent="-285750">
              <a:lnSpc>
                <a:spcPct val="150000"/>
              </a:lnSpc>
              <a:buFont typeface="Arial" panose="020B0604020202020204" pitchFamily="34" charset="0"/>
              <a:buChar char="•"/>
            </a:pPr>
            <a:r>
              <a:rPr lang="en-US" sz="2250" dirty="0"/>
              <a:t>HSIP Cycle 11 Webinar (Jul 28)</a:t>
            </a:r>
          </a:p>
          <a:p>
            <a:pPr marL="285750" indent="-285750">
              <a:lnSpc>
                <a:spcPct val="150000"/>
              </a:lnSpc>
              <a:buFont typeface="Arial" panose="020B0604020202020204" pitchFamily="34" charset="0"/>
              <a:buChar char="•"/>
            </a:pPr>
            <a:r>
              <a:rPr lang="en-US" sz="2250" dirty="0"/>
              <a:t>Positioning for Successful Grant Applications (Jun 8-9, Jun 29-30)</a:t>
            </a:r>
          </a:p>
          <a:p>
            <a:pPr marL="285750" indent="-285750">
              <a:lnSpc>
                <a:spcPct val="150000"/>
              </a:lnSpc>
              <a:buFont typeface="Arial" panose="020B0604020202020204" pitchFamily="34" charset="0"/>
              <a:buChar char="•"/>
            </a:pPr>
            <a:r>
              <a:rPr lang="en-US" sz="2250" dirty="0"/>
              <a:t>Labor Compliance (Jul 19-21)</a:t>
            </a:r>
          </a:p>
          <a:p>
            <a:pPr marL="285750" indent="-285750">
              <a:lnSpc>
                <a:spcPct val="150000"/>
              </a:lnSpc>
              <a:buFont typeface="Arial" panose="020B0604020202020204" pitchFamily="34" charset="0"/>
              <a:buChar char="•"/>
            </a:pPr>
            <a:r>
              <a:rPr lang="en-US" sz="2250" dirty="0"/>
              <a:t>Local Assistance Training Day (Jun 7, Sep 8)</a:t>
            </a:r>
          </a:p>
          <a:p>
            <a:pPr marL="285750" indent="-285750">
              <a:lnSpc>
                <a:spcPct val="150000"/>
              </a:lnSpc>
              <a:buFont typeface="Arial" panose="020B0604020202020204" pitchFamily="34" charset="0"/>
              <a:buChar char="•"/>
            </a:pPr>
            <a:r>
              <a:rPr lang="en-US" sz="2250" dirty="0"/>
              <a:t>Residents Engineer Academy (Sep 19-22, Nov 14-17)</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9</a:t>
            </a:r>
          </a:p>
        </p:txBody>
      </p:sp>
    </p:spTree>
    <p:extLst>
      <p:ext uri="{BB962C8B-B14F-4D97-AF65-F5344CB8AC3E}">
        <p14:creationId xmlns:p14="http://schemas.microsoft.com/office/powerpoint/2010/main" val="52161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04801" y="1100538"/>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551158" y="359482"/>
            <a:ext cx="1383712" cy="584775"/>
          </a:xfrm>
          <a:prstGeom prst="rect">
            <a:avLst/>
          </a:prstGeom>
          <a:noFill/>
        </p:spPr>
        <p:txBody>
          <a:bodyPr wrap="none" rtlCol="0">
            <a:spAutoFit/>
          </a:bodyPr>
          <a:lstStyle/>
          <a:p>
            <a:r>
              <a:rPr lang="en-US" sz="3200" b="1" dirty="0"/>
              <a:t>Title VI</a:t>
            </a:r>
          </a:p>
        </p:txBody>
      </p:sp>
      <p:sp>
        <p:nvSpPr>
          <p:cNvPr id="12" name="Rectangle 11">
            <a:extLst>
              <a:ext uri="{FF2B5EF4-FFF2-40B4-BE49-F238E27FC236}">
                <a16:creationId xmlns:a16="http://schemas.microsoft.com/office/drawing/2014/main" id="{98BB22D0-267D-439A-8632-8DE55AB8D4F5}"/>
              </a:ext>
            </a:extLst>
          </p:cNvPr>
          <p:cNvSpPr/>
          <p:nvPr/>
        </p:nvSpPr>
        <p:spPr>
          <a:xfrm>
            <a:off x="304801" y="1237847"/>
            <a:ext cx="10772972" cy="529657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Title VI of the Civil Rights Act of 1964 prohibits discrimination by recipient of Federal assistance on the basis of race, color, and national origin, including the denial of meaningful access for limited English proficient (LEP) Persons.</a:t>
            </a:r>
          </a:p>
          <a:p>
            <a:pPr marL="285750" lvl="0" indent="-285750">
              <a:lnSpc>
                <a:spcPct val="150000"/>
              </a:lnSpc>
              <a:buFont typeface="Arial" panose="020B0604020202020204" pitchFamily="34" charset="0"/>
              <a:buChar char="•"/>
            </a:pPr>
            <a:r>
              <a:rPr lang="en-US" sz="1600" dirty="0"/>
              <a:t>Requirements include but are not limited to: </a:t>
            </a:r>
          </a:p>
          <a:p>
            <a:pPr marL="742950" lvl="1" indent="-285750">
              <a:buFont typeface="Arial" panose="020B0604020202020204" pitchFamily="34" charset="0"/>
              <a:buChar char="•"/>
            </a:pPr>
            <a:r>
              <a:rPr lang="en-US" sz="1600" dirty="0"/>
              <a:t>Title VI nondiscrimination statement</a:t>
            </a:r>
          </a:p>
          <a:p>
            <a:pPr marL="742950" lvl="1" indent="-285750">
              <a:buFont typeface="Arial" panose="020B0604020202020204" pitchFamily="34" charset="0"/>
              <a:buChar char="•"/>
            </a:pPr>
            <a:r>
              <a:rPr lang="en-US" sz="1600" dirty="0"/>
              <a:t>Assurances (as part of the Master Agreement and Program Supplement Agreement. </a:t>
            </a:r>
          </a:p>
          <a:p>
            <a:pPr marL="742950" lvl="1" indent="-285750">
              <a:buFont typeface="Arial" panose="020B0604020202020204" pitchFamily="34" charset="0"/>
              <a:buChar char="•"/>
            </a:pPr>
            <a:r>
              <a:rPr lang="en-US" sz="1600" dirty="0"/>
              <a:t>Designation of a Title VI Coordinator. </a:t>
            </a:r>
          </a:p>
          <a:p>
            <a:pPr marL="742950" lvl="1" indent="-285750">
              <a:buFont typeface="Arial" panose="020B0604020202020204" pitchFamily="34" charset="0"/>
              <a:buChar char="•"/>
            </a:pPr>
            <a:r>
              <a:rPr lang="en-US" sz="1600" dirty="0"/>
              <a:t>Complaint Procedures.</a:t>
            </a:r>
          </a:p>
          <a:p>
            <a:pPr marL="742950" lvl="1" indent="-285750">
              <a:buFont typeface="Arial" panose="020B0604020202020204" pitchFamily="34" charset="0"/>
              <a:buChar char="•"/>
            </a:pPr>
            <a:r>
              <a:rPr lang="en-US" sz="1600" dirty="0"/>
              <a:t>Data Collection.</a:t>
            </a:r>
          </a:p>
          <a:p>
            <a:pPr marL="742950" lvl="1" indent="-285750">
              <a:buFont typeface="Arial" panose="020B0604020202020204" pitchFamily="34" charset="0"/>
              <a:buChar char="•"/>
            </a:pPr>
            <a:r>
              <a:rPr lang="en-US" sz="1600" dirty="0"/>
              <a:t>Training.</a:t>
            </a:r>
          </a:p>
          <a:p>
            <a:pPr marL="742950" lvl="1" indent="-285750">
              <a:buFont typeface="Arial" panose="020B0604020202020204" pitchFamily="34" charset="0"/>
              <a:buChar char="•"/>
            </a:pPr>
            <a:r>
              <a:rPr lang="en-US" sz="1600" dirty="0"/>
              <a:t>Dissemination of Information. </a:t>
            </a:r>
          </a:p>
          <a:p>
            <a:pPr marL="742950" lvl="1" indent="-285750">
              <a:buFont typeface="Arial" panose="020B0604020202020204" pitchFamily="34" charset="0"/>
              <a:buChar char="•"/>
            </a:pPr>
            <a:r>
              <a:rPr lang="en-US" sz="1600" dirty="0"/>
              <a:t>Contracts and Agreements. </a:t>
            </a:r>
          </a:p>
          <a:p>
            <a:pPr marL="742950" lvl="1" indent="-285750">
              <a:buFont typeface="Arial" panose="020B0604020202020204" pitchFamily="34" charset="0"/>
              <a:buChar char="•"/>
            </a:pPr>
            <a:r>
              <a:rPr lang="en-US" sz="1600" dirty="0"/>
              <a:t>Environmental Justice. </a:t>
            </a:r>
          </a:p>
          <a:p>
            <a:pPr marL="742950" lvl="1" indent="-285750">
              <a:buFont typeface="Arial" panose="020B0604020202020204" pitchFamily="34" charset="0"/>
              <a:buChar char="•"/>
            </a:pPr>
            <a:r>
              <a:rPr lang="en-US" sz="1600" dirty="0"/>
              <a:t>Public Hearings and Meetings.</a:t>
            </a:r>
          </a:p>
          <a:p>
            <a:pPr marL="742950" lvl="1" indent="-285750">
              <a:buFont typeface="Arial" panose="020B0604020202020204" pitchFamily="34" charset="0"/>
              <a:buChar char="•"/>
            </a:pPr>
            <a:r>
              <a:rPr lang="en-US" sz="1600" dirty="0"/>
              <a:t>Right of Way activities. </a:t>
            </a:r>
          </a:p>
          <a:p>
            <a:pPr marL="742950" lvl="1" indent="-285750">
              <a:buFont typeface="Arial" panose="020B0604020202020204" pitchFamily="34" charset="0"/>
              <a:buChar char="•"/>
            </a:pPr>
            <a:r>
              <a:rPr lang="en-US" sz="1600" dirty="0"/>
              <a:t>Construction contract compliance. </a:t>
            </a:r>
          </a:p>
          <a:p>
            <a:pPr marL="742950" lvl="1" indent="-285750">
              <a:buFont typeface="Arial" panose="020B0604020202020204" pitchFamily="34" charset="0"/>
              <a:buChar char="•"/>
            </a:pPr>
            <a:r>
              <a:rPr lang="en-US" sz="1600" dirty="0"/>
              <a:t>Monitoring.</a:t>
            </a:r>
          </a:p>
          <a:p>
            <a:pPr marL="285750" indent="-285750">
              <a:lnSpc>
                <a:spcPts val="2160"/>
              </a:lnSpc>
              <a:buFont typeface="Arial" panose="020B0604020202020204" pitchFamily="34" charset="0"/>
              <a:buChar char="•"/>
            </a:pPr>
            <a:r>
              <a:rPr lang="en-US" sz="1600" dirty="0"/>
              <a:t>Caltrans has also recently updated our webpage on Filing a Complaint, and it provides guidance to local agencies on how to process Title VI complaints</a:t>
            </a:r>
            <a:r>
              <a:rPr lang="en-US" dirty="0"/>
              <a:t>.</a:t>
            </a:r>
          </a:p>
          <a:p>
            <a:pPr marL="285750" indent="-285750">
              <a:lnSpc>
                <a:spcPct val="150000"/>
              </a:lnSpc>
              <a:buFont typeface="Arial" panose="020B0604020202020204" pitchFamily="34" charset="0"/>
              <a:buChar char="•"/>
            </a:pPr>
            <a:endParaRPr lang="en-US" sz="16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8672" y="6225548"/>
            <a:ext cx="1719944" cy="299270"/>
          </a:xfrm>
          <a:prstGeom prst="rect">
            <a:avLst/>
          </a:prstGeom>
        </p:spPr>
      </p:pic>
      <p:sp>
        <p:nvSpPr>
          <p:cNvPr id="17" name="Rectangle 16">
            <a:extLst>
              <a:ext uri="{FF2B5EF4-FFF2-40B4-BE49-F238E27FC236}">
                <a16:creationId xmlns:a16="http://schemas.microsoft.com/office/drawing/2014/main" id="{20250620-42B1-42F7-A48D-D2C50EF36A7C}"/>
              </a:ext>
            </a:extLst>
          </p:cNvPr>
          <p:cNvSpPr/>
          <p:nvPr/>
        </p:nvSpPr>
        <p:spPr>
          <a:xfrm>
            <a:off x="11077772" y="6190517"/>
            <a:ext cx="418704" cy="369332"/>
          </a:xfrm>
          <a:prstGeom prst="rect">
            <a:avLst/>
          </a:prstGeom>
        </p:spPr>
        <p:txBody>
          <a:bodyPr wrap="none">
            <a:spAutoFit/>
          </a:bodyPr>
          <a:lstStyle/>
          <a:p>
            <a:r>
              <a:rPr lang="en-US" dirty="0">
                <a:solidFill>
                  <a:schemeClr val="accent1">
                    <a:lumMod val="50000"/>
                  </a:schemeClr>
                </a:solidFill>
                <a:effectLst>
                  <a:outerShdw blurRad="38100" dist="38100" dir="2700000" algn="tl">
                    <a:srgbClr val="000000">
                      <a:alpha val="43137"/>
                    </a:srgbClr>
                  </a:outerShdw>
                </a:effectLst>
              </a:rPr>
              <a:t>10</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7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6D7686D-22BE-415C-BDF7-D3A900F55C95}"/>
              </a:ext>
            </a:extLst>
          </p:cNvPr>
          <p:cNvGraphicFramePr>
            <a:graphicFrameLocks noChangeAspect="1"/>
          </p:cNvGraphicFramePr>
          <p:nvPr>
            <p:extLst>
              <p:ext uri="{D42A27DB-BD31-4B8C-83A1-F6EECF244321}">
                <p14:modId xmlns:p14="http://schemas.microsoft.com/office/powerpoint/2010/main" val="3296136108"/>
              </p:ext>
            </p:extLst>
          </p:nvPr>
        </p:nvGraphicFramePr>
        <p:xfrm>
          <a:off x="1005155" y="57309"/>
          <a:ext cx="10181690" cy="6743381"/>
        </p:xfrm>
        <a:graphic>
          <a:graphicData uri="http://schemas.openxmlformats.org/presentationml/2006/ole">
            <mc:AlternateContent xmlns:mc="http://schemas.openxmlformats.org/markup-compatibility/2006">
              <mc:Choice xmlns:v="urn:schemas-microsoft-com:vml" Requires="v">
                <p:oleObj spid="_x0000_s2153" name="Worksheet" r:id="rId4" imgW="11534547" imgH="7639189" progId="Excel.Sheet.12">
                  <p:embed/>
                </p:oleObj>
              </mc:Choice>
              <mc:Fallback>
                <p:oleObj name="Worksheet" r:id="rId4" imgW="11534547" imgH="7639189" progId="Excel.Sheet.12">
                  <p:embed/>
                  <p:pic>
                    <p:nvPicPr>
                      <p:cNvPr id="0" name=""/>
                      <p:cNvPicPr/>
                      <p:nvPr/>
                    </p:nvPicPr>
                    <p:blipFill>
                      <a:blip r:embed="rId5"/>
                      <a:stretch>
                        <a:fillRect/>
                      </a:stretch>
                    </p:blipFill>
                    <p:spPr>
                      <a:xfrm>
                        <a:off x="1005155" y="57309"/>
                        <a:ext cx="10181690" cy="6743381"/>
                      </a:xfrm>
                      <a:prstGeom prst="rect">
                        <a:avLst/>
                      </a:prstGeom>
                    </p:spPr>
                  </p:pic>
                </p:oleObj>
              </mc:Fallback>
            </mc:AlternateContent>
          </a:graphicData>
        </a:graphic>
      </p:graphicFrame>
    </p:spTree>
    <p:extLst>
      <p:ext uri="{BB962C8B-B14F-4D97-AF65-F5344CB8AC3E}">
        <p14:creationId xmlns:p14="http://schemas.microsoft.com/office/powerpoint/2010/main" val="2521331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C54A88-EA72-4788-82E7-5E632439AAB4}"/>
              </a:ext>
            </a:extLst>
          </p:cNvPr>
          <p:cNvSpPr/>
          <p:nvPr/>
        </p:nvSpPr>
        <p:spPr>
          <a:xfrm>
            <a:off x="1520630" y="1191239"/>
            <a:ext cx="9122584" cy="1177785"/>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3700" kern="1200" dirty="0">
                <a:solidFill>
                  <a:schemeClr val="tx1"/>
                </a:solidFill>
                <a:ea typeface="+mj-ea"/>
                <a:cs typeface="+mj-cs"/>
              </a:rPr>
              <a:t>TECHNICAL STEERING COMMITTEE MEETING</a:t>
            </a:r>
          </a:p>
          <a:p>
            <a:pPr>
              <a:lnSpc>
                <a:spcPct val="90000"/>
              </a:lnSpc>
              <a:spcBef>
                <a:spcPct val="0"/>
              </a:spcBef>
              <a:spcAft>
                <a:spcPts val="600"/>
              </a:spcAft>
            </a:pPr>
            <a:r>
              <a:rPr lang="en-US" sz="3700" kern="1200" dirty="0">
                <a:solidFill>
                  <a:schemeClr val="tx1"/>
                </a:solidFill>
                <a:ea typeface="+mj-ea"/>
                <a:cs typeface="+mj-cs"/>
              </a:rPr>
              <a:t>LOCAL ASSISTANCE UPDATE </a:t>
            </a:r>
          </a:p>
        </p:txBody>
      </p:sp>
      <p:sp>
        <p:nvSpPr>
          <p:cNvPr id="5" name="TextBox 4">
            <a:extLst>
              <a:ext uri="{FF2B5EF4-FFF2-40B4-BE49-F238E27FC236}">
                <a16:creationId xmlns:a16="http://schemas.microsoft.com/office/drawing/2014/main" id="{4BD35D44-0B4E-4077-B5BF-42E06B2F2DA4}"/>
              </a:ext>
            </a:extLst>
          </p:cNvPr>
          <p:cNvSpPr txBox="1"/>
          <p:nvPr/>
        </p:nvSpPr>
        <p:spPr>
          <a:xfrm>
            <a:off x="1571811" y="2887104"/>
            <a:ext cx="6066118" cy="2438546"/>
          </a:xfrm>
          <a:prstGeom prst="rect">
            <a:avLst/>
          </a:prstGeom>
        </p:spPr>
        <p:txBody>
          <a:bodyPr vert="horz" lIns="91440" tIns="45720" rIns="91440" bIns="45720" rtlCol="0">
            <a:noAutofit/>
          </a:bodyPr>
          <a:lstStyle/>
          <a:p>
            <a:pPr>
              <a:lnSpc>
                <a:spcPct val="90000"/>
              </a:lnSpc>
              <a:spcAft>
                <a:spcPts val="600"/>
              </a:spcAft>
            </a:pPr>
            <a:r>
              <a:rPr lang="en-US" sz="1600" dirty="0"/>
              <a:t>PAGE  |	UPDATE ITEM			</a:t>
            </a:r>
          </a:p>
          <a:p>
            <a:pPr>
              <a:lnSpc>
                <a:spcPct val="90000"/>
              </a:lnSpc>
              <a:spcAft>
                <a:spcPts val="600"/>
              </a:spcAft>
            </a:pPr>
            <a:r>
              <a:rPr lang="en-US" sz="1600" dirty="0"/>
              <a:t>   1	CTC Meetings</a:t>
            </a:r>
          </a:p>
          <a:p>
            <a:pPr>
              <a:lnSpc>
                <a:spcPct val="90000"/>
              </a:lnSpc>
              <a:spcAft>
                <a:spcPts val="600"/>
              </a:spcAft>
            </a:pPr>
            <a:r>
              <a:rPr lang="en-US" sz="1600" dirty="0"/>
              <a:t>   2	Inactive Invoices</a:t>
            </a:r>
          </a:p>
          <a:p>
            <a:pPr>
              <a:lnSpc>
                <a:spcPct val="90000"/>
              </a:lnSpc>
              <a:spcAft>
                <a:spcPts val="600"/>
              </a:spcAft>
            </a:pPr>
            <a:r>
              <a:rPr lang="en-US" sz="1600" dirty="0"/>
              <a:t>   3	DBE &amp; QAP Reminders</a:t>
            </a:r>
          </a:p>
          <a:p>
            <a:pPr>
              <a:lnSpc>
                <a:spcPct val="90000"/>
              </a:lnSpc>
              <a:spcAft>
                <a:spcPts val="600"/>
              </a:spcAft>
            </a:pPr>
            <a:r>
              <a:rPr lang="en-US" sz="1600" dirty="0"/>
              <a:t>   4	Active Transportation Program</a:t>
            </a:r>
          </a:p>
          <a:p>
            <a:pPr>
              <a:lnSpc>
                <a:spcPct val="90000"/>
              </a:lnSpc>
              <a:spcAft>
                <a:spcPts val="600"/>
              </a:spcAft>
            </a:pPr>
            <a:r>
              <a:rPr lang="en-US" sz="1600" dirty="0"/>
              <a:t>   5	Clean California Local Grant Program</a:t>
            </a:r>
          </a:p>
          <a:p>
            <a:pPr>
              <a:lnSpc>
                <a:spcPct val="90000"/>
              </a:lnSpc>
              <a:spcAft>
                <a:spcPts val="600"/>
              </a:spcAft>
            </a:pPr>
            <a:r>
              <a:rPr lang="en-US" sz="1600" dirty="0"/>
              <a:t>   6	HSIP</a:t>
            </a:r>
          </a:p>
          <a:p>
            <a:pPr>
              <a:lnSpc>
                <a:spcPct val="90000"/>
              </a:lnSpc>
              <a:spcAft>
                <a:spcPts val="600"/>
              </a:spcAft>
            </a:pPr>
            <a:r>
              <a:rPr lang="en-US" sz="1600" dirty="0"/>
              <a:t>   7	PMRF (CRRSAA)</a:t>
            </a:r>
          </a:p>
          <a:p>
            <a:pPr>
              <a:lnSpc>
                <a:spcPct val="90000"/>
              </a:lnSpc>
              <a:spcAft>
                <a:spcPts val="600"/>
              </a:spcAft>
            </a:pPr>
            <a:r>
              <a:rPr lang="en-US" sz="1600" dirty="0"/>
              <a:t>   8	Buy America</a:t>
            </a:r>
          </a:p>
          <a:p>
            <a:pPr>
              <a:lnSpc>
                <a:spcPct val="90000"/>
              </a:lnSpc>
              <a:spcAft>
                <a:spcPts val="600"/>
              </a:spcAft>
            </a:pPr>
            <a:r>
              <a:rPr lang="en-US" sz="1600" dirty="0"/>
              <a:t>   9	Training</a:t>
            </a:r>
          </a:p>
          <a:p>
            <a:pPr>
              <a:lnSpc>
                <a:spcPct val="90000"/>
              </a:lnSpc>
              <a:spcAft>
                <a:spcPts val="600"/>
              </a:spcAft>
            </a:pPr>
            <a:r>
              <a:rPr lang="en-US" sz="1600" dirty="0"/>
              <a:t>   10	Title VI</a:t>
            </a:r>
          </a:p>
          <a:p>
            <a:pPr>
              <a:lnSpc>
                <a:spcPct val="90000"/>
              </a:lnSpc>
              <a:spcAft>
                <a:spcPts val="600"/>
              </a:spcAft>
            </a:pPr>
            <a:r>
              <a:rPr lang="en-US" sz="1600" dirty="0"/>
              <a:t>   11	Staff Assignments/Contacts</a:t>
            </a:r>
          </a:p>
        </p:txBody>
      </p:sp>
      <p:sp>
        <p:nvSpPr>
          <p:cNvPr id="13"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5"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8" name="Picture 7" descr="A close up of a sign&#10;&#10;Description generated with high confidence">
            <a:extLst>
              <a:ext uri="{FF2B5EF4-FFF2-40B4-BE49-F238E27FC236}">
                <a16:creationId xmlns:a16="http://schemas.microsoft.com/office/drawing/2014/main" id="{EC04360E-50CF-45A1-BF51-063932311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042" y="3918858"/>
            <a:ext cx="3385354" cy="592436"/>
          </a:xfrm>
          <a:prstGeom prst="rect">
            <a:avLst/>
          </a:prstGeom>
        </p:spPr>
      </p:pic>
      <p:sp>
        <p:nvSpPr>
          <p:cNvPr id="10" name="TextBox 9">
            <a:extLst>
              <a:ext uri="{FF2B5EF4-FFF2-40B4-BE49-F238E27FC236}">
                <a16:creationId xmlns:a16="http://schemas.microsoft.com/office/drawing/2014/main" id="{D0E80BC4-50E8-4AC1-A065-5D61B2A1BF6F}"/>
              </a:ext>
            </a:extLst>
          </p:cNvPr>
          <p:cNvSpPr txBox="1"/>
          <p:nvPr/>
        </p:nvSpPr>
        <p:spPr>
          <a:xfrm>
            <a:off x="1555167" y="2415684"/>
            <a:ext cx="4526755" cy="400110"/>
          </a:xfrm>
          <a:prstGeom prst="rect">
            <a:avLst/>
          </a:prstGeom>
          <a:solidFill>
            <a:schemeClr val="bg2">
              <a:lumMod val="10000"/>
            </a:schemeClr>
          </a:solidFill>
        </p:spPr>
        <p:txBody>
          <a:bodyPr wrap="square" rtlCol="0">
            <a:spAutoFit/>
          </a:bodyPr>
          <a:lstStyle/>
          <a:p>
            <a:pPr>
              <a:spcAft>
                <a:spcPts val="600"/>
              </a:spcAft>
            </a:pPr>
            <a:r>
              <a:rPr lang="en-US" sz="2000" b="1" dirty="0">
                <a:solidFill>
                  <a:schemeClr val="bg1"/>
                </a:solidFill>
              </a:rPr>
              <a:t>TABLE OF CONTENTS</a:t>
            </a:r>
            <a:r>
              <a:rPr lang="en-US" b="1" dirty="0">
                <a:solidFill>
                  <a:schemeClr val="bg1"/>
                </a:solidFill>
              </a:rPr>
              <a:t>	</a:t>
            </a:r>
          </a:p>
        </p:txBody>
      </p:sp>
    </p:spTree>
    <p:extLst>
      <p:ext uri="{BB962C8B-B14F-4D97-AF65-F5344CB8AC3E}">
        <p14:creationId xmlns:p14="http://schemas.microsoft.com/office/powerpoint/2010/main" val="64675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500749" cy="584775"/>
          </a:xfrm>
          <a:prstGeom prst="rect">
            <a:avLst/>
          </a:prstGeom>
          <a:noFill/>
        </p:spPr>
        <p:txBody>
          <a:bodyPr wrap="none" rtlCol="0">
            <a:spAutoFit/>
          </a:bodyPr>
          <a:lstStyle/>
          <a:p>
            <a:r>
              <a:rPr lang="en-US" sz="3200" b="1" dirty="0"/>
              <a:t>CTC Meetings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970685"/>
          </a:xfrm>
          <a:prstGeom prst="rect">
            <a:avLst/>
          </a:prstGeom>
        </p:spPr>
        <p:txBody>
          <a:bodyPr wrap="square">
            <a:spAutoFit/>
          </a:bodyPr>
          <a:lstStyle/>
          <a:p>
            <a:pPr marL="285750" indent="-285750">
              <a:lnSpc>
                <a:spcPct val="150000"/>
              </a:lnSpc>
              <a:buFont typeface="Arial" panose="020B0604020202020204" pitchFamily="34" charset="0"/>
              <a:buChar char="•"/>
            </a:pPr>
            <a:r>
              <a:rPr lang="en-US" sz="3200" dirty="0"/>
              <a:t>Upcoming deadlines to submit allocations and time extensions to District Local Assistance:</a:t>
            </a:r>
          </a:p>
          <a:p>
            <a:pPr marL="742950" lvl="1" indent="-285750">
              <a:lnSpc>
                <a:spcPct val="150000"/>
              </a:lnSpc>
              <a:buFont typeface="Arial" panose="020B0604020202020204" pitchFamily="34" charset="0"/>
              <a:buChar char="•"/>
            </a:pPr>
            <a:r>
              <a:rPr lang="en-US" sz="3200" b="1" dirty="0"/>
              <a:t>June 20</a:t>
            </a:r>
            <a:r>
              <a:rPr lang="en-US" sz="3200" dirty="0"/>
              <a:t>, 2022 for the August 2022 CTC Meeting</a:t>
            </a:r>
          </a:p>
          <a:p>
            <a:pPr marL="742950" lvl="1" indent="-285750">
              <a:lnSpc>
                <a:spcPct val="150000"/>
              </a:lnSpc>
              <a:buFont typeface="Arial" panose="020B0604020202020204" pitchFamily="34" charset="0"/>
              <a:buChar char="•"/>
            </a:pPr>
            <a:r>
              <a:rPr lang="en-US" sz="3200" b="1" dirty="0"/>
              <a:t>August 15</a:t>
            </a:r>
            <a:r>
              <a:rPr lang="en-US" sz="3200" dirty="0"/>
              <a:t>, 2022 for the October 2022 CTC Meeting</a:t>
            </a:r>
            <a:endParaRPr lang="en-US" sz="3200" b="1"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1</a:t>
            </a:r>
          </a:p>
        </p:txBody>
      </p:sp>
    </p:spTree>
    <p:extLst>
      <p:ext uri="{BB962C8B-B14F-4D97-AF65-F5344CB8AC3E}">
        <p14:creationId xmlns:p14="http://schemas.microsoft.com/office/powerpoint/2010/main" val="37207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2997359" cy="584775"/>
          </a:xfrm>
          <a:prstGeom prst="rect">
            <a:avLst/>
          </a:prstGeom>
          <a:noFill/>
        </p:spPr>
        <p:txBody>
          <a:bodyPr wrap="none" rtlCol="0">
            <a:spAutoFit/>
          </a:bodyPr>
          <a:lstStyle/>
          <a:p>
            <a:r>
              <a:rPr lang="en-US" sz="3200" b="1" dirty="0"/>
              <a:t>Inactive Invoices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831579"/>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600" dirty="0"/>
              <a:t>The current inactive quarter began on April 1, 2022.</a:t>
            </a:r>
          </a:p>
          <a:p>
            <a:pPr marL="285750" lvl="0" indent="-285750">
              <a:lnSpc>
                <a:spcPct val="150000"/>
              </a:lnSpc>
              <a:buFont typeface="Arial" panose="020B0604020202020204" pitchFamily="34" charset="0"/>
              <a:buChar char="•"/>
            </a:pPr>
            <a:r>
              <a:rPr lang="en-US" sz="2600" dirty="0"/>
              <a:t>Caltrans’ official list of inactive projects can be viewed here: </a:t>
            </a:r>
            <a:r>
              <a:rPr lang="en-US" sz="2600" dirty="0">
                <a:hlinkClick r:id="rId3"/>
              </a:rPr>
              <a:t>https://dot.ca.gov/programs/local-assistance/projects/inactive-projects</a:t>
            </a:r>
            <a:endParaRPr lang="en-US" sz="2600" dirty="0"/>
          </a:p>
          <a:p>
            <a:pPr marL="285750" lvl="0" indent="-285750">
              <a:lnSpc>
                <a:spcPct val="150000"/>
              </a:lnSpc>
              <a:buFont typeface="Arial" panose="020B0604020202020204" pitchFamily="34" charset="0"/>
              <a:buChar char="•"/>
            </a:pPr>
            <a:r>
              <a:rPr lang="en-US" sz="2600" dirty="0"/>
              <a:t>Currently, Caltrans and FHWA are discussing potential changes to how the inactive list is compiled and disseminated to agencies</a:t>
            </a:r>
          </a:p>
          <a:p>
            <a:pPr marL="285750" indent="-285750">
              <a:lnSpc>
                <a:spcPct val="150000"/>
              </a:lnSpc>
              <a:buFont typeface="Arial" panose="020B0604020202020204" pitchFamily="34" charset="0"/>
              <a:buChar char="•"/>
            </a:pPr>
            <a:r>
              <a:rPr lang="en-US" sz="2600" dirty="0"/>
              <a:t>If you have any questions or issues with submitting invoices,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2</a:t>
            </a:r>
          </a:p>
        </p:txBody>
      </p:sp>
    </p:spTree>
    <p:extLst>
      <p:ext uri="{BB962C8B-B14F-4D97-AF65-F5344CB8AC3E}">
        <p14:creationId xmlns:p14="http://schemas.microsoft.com/office/powerpoint/2010/main" val="41669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4006418" cy="584775"/>
          </a:xfrm>
          <a:prstGeom prst="rect">
            <a:avLst/>
          </a:prstGeom>
          <a:noFill/>
        </p:spPr>
        <p:txBody>
          <a:bodyPr wrap="none" rtlCol="0">
            <a:spAutoFit/>
          </a:bodyPr>
          <a:lstStyle/>
          <a:p>
            <a:r>
              <a:rPr lang="en-US" sz="3200" b="1" dirty="0"/>
              <a:t>DBE &amp; QAP Reminders</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3903504"/>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800" dirty="0"/>
              <a:t>DBE Exhibits 9-B and 9-C are due to the district by </a:t>
            </a:r>
            <a:r>
              <a:rPr lang="en-US" sz="2800" b="1" dirty="0"/>
              <a:t>June 30, 2022</a:t>
            </a:r>
          </a:p>
          <a:p>
            <a:pPr marL="285750" lvl="0" indent="-285750">
              <a:lnSpc>
                <a:spcPct val="150000"/>
              </a:lnSpc>
              <a:buFont typeface="Arial" panose="020B0604020202020204" pitchFamily="34" charset="0"/>
              <a:buChar char="•"/>
            </a:pPr>
            <a:r>
              <a:rPr lang="en-US" sz="2800" dirty="0"/>
              <a:t>Quality Assurance Program (QAP) needs to be updated and approved every 5 years</a:t>
            </a:r>
          </a:p>
          <a:p>
            <a:pPr marL="742950" lvl="1" indent="-285750">
              <a:lnSpc>
                <a:spcPct val="150000"/>
              </a:lnSpc>
              <a:buFont typeface="Arial" panose="020B0604020202020204" pitchFamily="34" charset="0"/>
              <a:buChar char="•"/>
            </a:pPr>
            <a:r>
              <a:rPr lang="en-US" sz="2800" dirty="0"/>
              <a:t>See Chapter 16 of the LAPM for more information</a:t>
            </a:r>
          </a:p>
          <a:p>
            <a:pPr marL="285750" lvl="0" indent="-285750">
              <a:lnSpc>
                <a:spcPct val="150000"/>
              </a:lnSpc>
              <a:buFont typeface="Arial" panose="020B0604020202020204" pitchFamily="34" charset="0"/>
              <a:buChar char="•"/>
            </a:pPr>
            <a:r>
              <a:rPr lang="en-US" sz="2800" dirty="0"/>
              <a:t>These documents need to be approved for projects to get authorization and funding</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3</a:t>
            </a:r>
          </a:p>
        </p:txBody>
      </p:sp>
    </p:spTree>
    <p:extLst>
      <p:ext uri="{BB962C8B-B14F-4D97-AF65-F5344CB8AC3E}">
        <p14:creationId xmlns:p14="http://schemas.microsoft.com/office/powerpoint/2010/main" val="2086517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5390002" cy="584775"/>
          </a:xfrm>
          <a:prstGeom prst="rect">
            <a:avLst/>
          </a:prstGeom>
          <a:noFill/>
        </p:spPr>
        <p:txBody>
          <a:bodyPr wrap="none" rtlCol="0">
            <a:spAutoFit/>
          </a:bodyPr>
          <a:lstStyle/>
          <a:p>
            <a:r>
              <a:rPr lang="en-US" sz="3200" b="1" dirty="0"/>
              <a:t>Active Transportation Program</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10549110" cy="5021055"/>
          </a:xfrm>
          <a:prstGeom prst="rect">
            <a:avLst/>
          </a:prstGeom>
        </p:spPr>
        <p:txBody>
          <a:bodyPr wrap="square">
            <a:spAutoFit/>
          </a:bodyPr>
          <a:lstStyle/>
          <a:p>
            <a:pPr marL="285750" lvl="0" indent="-285750">
              <a:lnSpc>
                <a:spcPct val="150000"/>
              </a:lnSpc>
              <a:buFont typeface="Arial" panose="020B0604020202020204" pitchFamily="34" charset="0"/>
              <a:buChar char="•"/>
            </a:pPr>
            <a:r>
              <a:rPr lang="en-US" sz="2400" b="1" dirty="0"/>
              <a:t>June 15, 2022</a:t>
            </a:r>
            <a:r>
              <a:rPr lang="en-US" sz="2400" dirty="0"/>
              <a:t> is the deadline to submit projects for Cycle 6</a:t>
            </a:r>
          </a:p>
          <a:p>
            <a:pPr marL="285750" indent="-285750">
              <a:lnSpc>
                <a:spcPct val="150000"/>
              </a:lnSpc>
              <a:buFont typeface="Arial" panose="020B0604020202020204" pitchFamily="34" charset="0"/>
              <a:buChar char="•"/>
            </a:pPr>
            <a:r>
              <a:rPr lang="en-US" sz="2400" dirty="0"/>
              <a:t>For scoring sheets, please contact </a:t>
            </a:r>
            <a:r>
              <a:rPr lang="en-US" sz="2400" dirty="0" err="1"/>
              <a:t>Elika</a:t>
            </a:r>
            <a:r>
              <a:rPr lang="en-US" sz="2400" dirty="0"/>
              <a:t> </a:t>
            </a:r>
            <a:r>
              <a:rPr lang="en-US" sz="2400" dirty="0" err="1"/>
              <a:t>Changizi</a:t>
            </a:r>
            <a:r>
              <a:rPr lang="en-US" sz="2400" dirty="0"/>
              <a:t> at the CTC at </a:t>
            </a:r>
            <a:r>
              <a:rPr lang="en-US" sz="2400" dirty="0">
                <a:hlinkClick r:id="rId3"/>
              </a:rPr>
              <a:t>Elika.Changizi@catc.ca.gov</a:t>
            </a:r>
            <a:endParaRPr lang="en-US" sz="2400" dirty="0"/>
          </a:p>
          <a:p>
            <a:pPr marL="285750" indent="-285750">
              <a:lnSpc>
                <a:spcPct val="150000"/>
              </a:lnSpc>
              <a:buFont typeface="Arial" panose="020B0604020202020204" pitchFamily="34" charset="0"/>
              <a:buChar char="•"/>
            </a:pPr>
            <a:r>
              <a:rPr lang="en-US" sz="2400" dirty="0"/>
              <a:t>The State Highway System Impact Assessment Form was due </a:t>
            </a:r>
            <a:r>
              <a:rPr lang="en-US" sz="2400" b="1" dirty="0"/>
              <a:t>5/16/22</a:t>
            </a:r>
            <a:r>
              <a:rPr lang="en-US" sz="2400" dirty="0"/>
              <a:t> (formerly called the R/W Impact Checklist) for projects that affect the state highway system</a:t>
            </a:r>
          </a:p>
          <a:p>
            <a:pPr marL="742950" lvl="1" indent="-285750">
              <a:lnSpc>
                <a:spcPct val="150000"/>
              </a:lnSpc>
              <a:buFont typeface="Arial" panose="020B0604020202020204" pitchFamily="34" charset="0"/>
              <a:buChar char="•"/>
            </a:pPr>
            <a:r>
              <a:rPr lang="en-US" sz="2400" dirty="0"/>
              <a:t>Approval from Caltrans required before submitting applications</a:t>
            </a:r>
          </a:p>
          <a:p>
            <a:pPr marL="285750" indent="-285750">
              <a:lnSpc>
                <a:spcPct val="150000"/>
              </a:lnSpc>
              <a:buFont typeface="Arial" panose="020B0604020202020204" pitchFamily="34" charset="0"/>
              <a:buChar char="•"/>
            </a:pPr>
            <a:r>
              <a:rPr lang="en-US" sz="2400" dirty="0"/>
              <a:t>For more info and guidance, please see Caltrans’ ATP webpage: </a:t>
            </a:r>
            <a:r>
              <a:rPr lang="en-US" sz="2400" dirty="0">
                <a:hlinkClick r:id="rId4"/>
              </a:rPr>
              <a:t>https://dot.ca.gov/programs/local-assistance/fed-and-state-programs/active-transportation-program</a:t>
            </a:r>
            <a:endParaRPr lang="en-US" sz="24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val="274367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Clean California Local Grant Program (CCLGP)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311886"/>
          </a:xfrm>
          <a:prstGeom prst="rect">
            <a:avLst/>
          </a:prstGeom>
        </p:spPr>
        <p:txBody>
          <a:bodyPr wrap="square">
            <a:spAutoFit/>
          </a:bodyPr>
          <a:lstStyle/>
          <a:p>
            <a:pPr marL="285750" indent="-285750">
              <a:lnSpc>
                <a:spcPct val="150000"/>
              </a:lnSpc>
              <a:buFont typeface="Arial" panose="020B0604020202020204" pitchFamily="34" charset="0"/>
              <a:buChar char="•"/>
            </a:pPr>
            <a:r>
              <a:rPr lang="en-US" sz="3100" dirty="0"/>
              <a:t>If you have questions about Clean CA, please contact Troy Andres at </a:t>
            </a:r>
            <a:r>
              <a:rPr lang="en-US" sz="3100" dirty="0">
                <a:hlinkClick r:id="rId3"/>
              </a:rPr>
              <a:t>troy.andres@dot.ca.gov</a:t>
            </a:r>
            <a:r>
              <a:rPr lang="en-US" sz="3100" dirty="0"/>
              <a:t> or (657)328-6310</a:t>
            </a:r>
          </a:p>
          <a:p>
            <a:pPr marL="285750" indent="-285750">
              <a:lnSpc>
                <a:spcPct val="150000"/>
              </a:lnSpc>
              <a:buFont typeface="Arial" panose="020B0604020202020204" pitchFamily="34" charset="0"/>
              <a:buChar char="•"/>
            </a:pPr>
            <a:r>
              <a:rPr lang="en-US" sz="3100" dirty="0"/>
              <a:t>Please see the Clean CA webpage for more info, including the guidelines and FAQ: </a:t>
            </a:r>
            <a:r>
              <a:rPr lang="en-US" sz="3100" dirty="0">
                <a:hlinkClick r:id="rId4"/>
              </a:rPr>
              <a:t>https://cleancalifornia.dot.ca.gov/local-grants/local-grant-program</a:t>
            </a:r>
            <a:endParaRPr lang="en-US" sz="31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5</a:t>
            </a:r>
          </a:p>
        </p:txBody>
      </p:sp>
    </p:spTree>
    <p:extLst>
      <p:ext uri="{BB962C8B-B14F-4D97-AF65-F5344CB8AC3E}">
        <p14:creationId xmlns:p14="http://schemas.microsoft.com/office/powerpoint/2010/main" val="1298111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HSIP</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2610843"/>
          </a:xfrm>
          <a:prstGeom prst="rect">
            <a:avLst/>
          </a:prstGeom>
        </p:spPr>
        <p:txBody>
          <a:bodyPr wrap="square">
            <a:spAutoFit/>
          </a:bodyPr>
          <a:lstStyle/>
          <a:p>
            <a:pPr marL="285750" indent="-285750">
              <a:lnSpc>
                <a:spcPct val="150000"/>
              </a:lnSpc>
              <a:buFont typeface="Arial" panose="020B0604020202020204" pitchFamily="34" charset="0"/>
              <a:buChar char="•"/>
            </a:pPr>
            <a:r>
              <a:rPr lang="en-US" sz="2800" dirty="0"/>
              <a:t>HSIP Cycle 11 call for projects was announced on </a:t>
            </a:r>
            <a:r>
              <a:rPr lang="en-US" sz="2800" b="1" dirty="0"/>
              <a:t>May 9, 2022</a:t>
            </a:r>
            <a:endParaRPr lang="en-US" sz="2800" dirty="0"/>
          </a:p>
          <a:p>
            <a:pPr marL="285750" indent="-285750">
              <a:lnSpc>
                <a:spcPct val="150000"/>
              </a:lnSpc>
              <a:buFont typeface="Arial" panose="020B0604020202020204" pitchFamily="34" charset="0"/>
              <a:buChar char="•"/>
            </a:pPr>
            <a:r>
              <a:rPr lang="en-US" sz="2800" dirty="0"/>
              <a:t>For more info and guidance, please see the Caltrans HSIP webpage: </a:t>
            </a:r>
            <a:r>
              <a:rPr lang="en-US" sz="2800" dirty="0">
                <a:hlinkClick r:id="rId3"/>
              </a:rPr>
              <a:t>https://dot.ca.gov/programs/local-assistance/fed-and-state-programs/highway-safety-improvement-program</a:t>
            </a:r>
            <a:endParaRPr lang="en-US" sz="2800" dirty="0"/>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6</a:t>
            </a:r>
          </a:p>
        </p:txBody>
      </p:sp>
    </p:spTree>
    <p:extLst>
      <p:ext uri="{BB962C8B-B14F-4D97-AF65-F5344CB8AC3E}">
        <p14:creationId xmlns:p14="http://schemas.microsoft.com/office/powerpoint/2010/main" val="255905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1381F7C8-F133-4613-93E4-A07273D4B5F4}"/>
              </a:ext>
            </a:extLst>
          </p:cNvPr>
          <p:cNvCxnSpPr>
            <a:cxnSpLocks/>
          </p:cNvCxnSpPr>
          <p:nvPr/>
        </p:nvCxnSpPr>
        <p:spPr>
          <a:xfrm>
            <a:off x="325666" y="1171079"/>
            <a:ext cx="11582400" cy="0"/>
          </a:xfrm>
          <a:prstGeom prst="line">
            <a:avLst/>
          </a:prstGeom>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487B8ABE-2346-40CE-8CA7-CD2F6C2405E6}"/>
              </a:ext>
            </a:extLst>
          </p:cNvPr>
          <p:cNvSpPr txBox="1"/>
          <p:nvPr/>
        </p:nvSpPr>
        <p:spPr>
          <a:xfrm>
            <a:off x="614591" y="482322"/>
            <a:ext cx="9857695" cy="584775"/>
          </a:xfrm>
          <a:prstGeom prst="rect">
            <a:avLst/>
          </a:prstGeom>
          <a:noFill/>
        </p:spPr>
        <p:txBody>
          <a:bodyPr wrap="square" rtlCol="0">
            <a:spAutoFit/>
          </a:bodyPr>
          <a:lstStyle/>
          <a:p>
            <a:r>
              <a:rPr lang="en-US" sz="3200" b="1" dirty="0"/>
              <a:t>PMRF (CRRSAA)</a:t>
            </a:r>
          </a:p>
        </p:txBody>
      </p:sp>
      <p:sp>
        <p:nvSpPr>
          <p:cNvPr id="12" name="Rectangle 11">
            <a:extLst>
              <a:ext uri="{FF2B5EF4-FFF2-40B4-BE49-F238E27FC236}">
                <a16:creationId xmlns:a16="http://schemas.microsoft.com/office/drawing/2014/main" id="{98BB22D0-267D-439A-8632-8DE55AB8D4F5}"/>
              </a:ext>
            </a:extLst>
          </p:cNvPr>
          <p:cNvSpPr/>
          <p:nvPr/>
        </p:nvSpPr>
        <p:spPr>
          <a:xfrm>
            <a:off x="462191" y="1379043"/>
            <a:ext cx="9612089" cy="4922758"/>
          </a:xfrm>
          <a:prstGeom prst="rect">
            <a:avLst/>
          </a:prstGeom>
        </p:spPr>
        <p:txBody>
          <a:bodyPr wrap="square">
            <a:spAutoFit/>
          </a:bodyPr>
          <a:lstStyle/>
          <a:p>
            <a:pPr marL="285750" indent="-285750">
              <a:lnSpc>
                <a:spcPct val="150000"/>
              </a:lnSpc>
              <a:buFont typeface="Arial" panose="020B0604020202020204" pitchFamily="34" charset="0"/>
              <a:buChar char="•"/>
            </a:pPr>
            <a:r>
              <a:rPr lang="en-US" sz="2650" dirty="0"/>
              <a:t>For CRRSAA/PMRF projects already in the FTIP, please note:</a:t>
            </a:r>
          </a:p>
          <a:p>
            <a:pPr marL="742950" lvl="1" indent="-285750">
              <a:lnSpc>
                <a:spcPct val="150000"/>
              </a:lnSpc>
              <a:buFont typeface="Arial" panose="020B0604020202020204" pitchFamily="34" charset="0"/>
              <a:buChar char="•"/>
            </a:pPr>
            <a:r>
              <a:rPr lang="en-US" sz="2650" dirty="0"/>
              <a:t>It will take at least 6-8 weeks for approval of R/W documents depending on the complexity of the project</a:t>
            </a:r>
          </a:p>
          <a:p>
            <a:pPr marL="742950" lvl="1" indent="-285750">
              <a:lnSpc>
                <a:spcPct val="150000"/>
              </a:lnSpc>
              <a:buFont typeface="Arial" panose="020B0604020202020204" pitchFamily="34" charset="0"/>
              <a:buChar char="•"/>
            </a:pPr>
            <a:r>
              <a:rPr lang="en-US" sz="2650" dirty="0"/>
              <a:t>Preliminary Environmental Study (PES) must be sent in for review before the final plans/specs</a:t>
            </a:r>
          </a:p>
          <a:p>
            <a:pPr marL="285750" indent="-285750">
              <a:lnSpc>
                <a:spcPct val="150000"/>
              </a:lnSpc>
              <a:buFont typeface="Arial" panose="020B0604020202020204" pitchFamily="34" charset="0"/>
              <a:buChar char="•"/>
            </a:pPr>
            <a:r>
              <a:rPr lang="en-US" sz="2650" dirty="0"/>
              <a:t>If you have any questions or issues about your CRRSAA/PMRF projects, please contact your area engineer/planner for further assistance</a:t>
            </a:r>
          </a:p>
        </p:txBody>
      </p:sp>
      <p:pic>
        <p:nvPicPr>
          <p:cNvPr id="16" name="Picture 15">
            <a:extLst>
              <a:ext uri="{FF2B5EF4-FFF2-40B4-BE49-F238E27FC236}">
                <a16:creationId xmlns:a16="http://schemas.microsoft.com/office/drawing/2014/main" id="{547ADE54-066C-41C2-ADF7-1566AAB5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814" y="6234466"/>
            <a:ext cx="1719944" cy="299270"/>
          </a:xfrm>
          <a:prstGeom prst="rect">
            <a:avLst/>
          </a:prstGeom>
        </p:spPr>
      </p:pic>
      <p:sp>
        <p:nvSpPr>
          <p:cNvPr id="10" name="Rectangle 9">
            <a:extLst>
              <a:ext uri="{FF2B5EF4-FFF2-40B4-BE49-F238E27FC236}">
                <a16:creationId xmlns:a16="http://schemas.microsoft.com/office/drawing/2014/main" id="{2B66F15F-6D2D-4BFF-BA1A-5E9430E9D88F}"/>
              </a:ext>
            </a:extLst>
          </p:cNvPr>
          <p:cNvSpPr/>
          <p:nvPr/>
        </p:nvSpPr>
        <p:spPr>
          <a:xfrm>
            <a:off x="11481915" y="6199435"/>
            <a:ext cx="301686" cy="369332"/>
          </a:xfrm>
          <a:prstGeom prst="rect">
            <a:avLst/>
          </a:prstGeom>
        </p:spPr>
        <p:txBody>
          <a:bodyPr wrap="none">
            <a:spAutoFit/>
          </a:bodyPr>
          <a:lstStyle/>
          <a:p>
            <a:r>
              <a:rPr lang="en-US" dirty="0">
                <a:effectLst>
                  <a:outerShdw blurRad="38100" dist="38100" dir="2700000" algn="tl">
                    <a:srgbClr val="000000">
                      <a:alpha val="43137"/>
                    </a:srgbClr>
                  </a:outerShdw>
                </a:effectLst>
              </a:rPr>
              <a:t>7</a:t>
            </a:r>
          </a:p>
        </p:txBody>
      </p:sp>
    </p:spTree>
    <p:extLst>
      <p:ext uri="{BB962C8B-B14F-4D97-AF65-F5344CB8AC3E}">
        <p14:creationId xmlns:p14="http://schemas.microsoft.com/office/powerpoint/2010/main" val="1894665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31266</TotalTime>
  <Words>966</Words>
  <Application>Microsoft Office PowerPoint</Application>
  <PresentationFormat>Widescreen</PresentationFormat>
  <Paragraphs>116</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Barragan</dc:creator>
  <cp:lastModifiedBy>Luu, Oliver@DOT</cp:lastModifiedBy>
  <cp:revision>905</cp:revision>
  <cp:lastPrinted>2019-05-24T19:45:03Z</cp:lastPrinted>
  <dcterms:created xsi:type="dcterms:W3CDTF">2019-03-25T04:17:46Z</dcterms:created>
  <dcterms:modified xsi:type="dcterms:W3CDTF">2022-05-20T19:49:58Z</dcterms:modified>
</cp:coreProperties>
</file>