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60" r:id="rId2"/>
    <p:sldId id="278" r:id="rId3"/>
    <p:sldId id="271" r:id="rId4"/>
    <p:sldId id="280" r:id="rId5"/>
    <p:sldId id="304" r:id="rId6"/>
    <p:sldId id="302" r:id="rId7"/>
    <p:sldId id="305" r:id="rId8"/>
    <p:sldId id="301" r:id="rId9"/>
    <p:sldId id="273" r:id="rId10"/>
    <p:sldId id="296" r:id="rId1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1350" autoAdjust="0"/>
  </p:normalViewPr>
  <p:slideViewPr>
    <p:cSldViewPr snapToGrid="0" snapToObjects="1" showGuides="1">
      <p:cViewPr varScale="1">
        <p:scale>
          <a:sx n="93" d="100"/>
          <a:sy n="93" d="100"/>
        </p:scale>
        <p:origin x="1236" y="66"/>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10/20/2021</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3412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52029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334651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9E9474-21B1-4FD1-BE92-319296FD6F8B}"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F5B71-86A3-4CD0-B656-F2D52B833B33}"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9F08-D0DA-4F78-A7F5-8226F63D441F}"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EF91A-E725-4DC2-B4D3-9FBE367A3740}"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ECEA7-4875-4638-9B48-C39A40342B07}"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F9AD8-F769-4B3A-B3AE-BDC6F95A9C12}" type="datetime1">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44A91-87D2-43C3-B2F4-C39B0AAF54CD}" type="datetime1">
              <a:rPr lang="en-US" smtClean="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2B778-C52C-43AD-94F6-1A2C80C90E62}" type="datetime1">
              <a:rPr lang="en-US" smtClean="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54FD-6301-4A4C-915D-E1B260D94F8E}" type="datetime1">
              <a:rPr lang="en-US" smtClean="0"/>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612F6-4D03-42AA-BCF9-F0CDEE511327}" type="datetime1">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78EBE-8DAA-46A7-B813-07097CE515A3}" type="datetime1">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7FFF2-2FDF-48C5-A570-502299B68DC0}" type="datetime1">
              <a:rPr lang="en-US" smtClean="0"/>
              <a:t>10/20/2021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D1FC-CABA-5945-AD3E-AC6D1D9B64E4}" type="slidenum">
              <a:rPr lang="en-US" smtClean="0"/>
              <a:t>‹#›</a:t>
            </a:fld>
            <a:endParaRPr lang="en-US" dirty="0"/>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Oliver.Luu@dot.ca.gov" TargetMode="External"/><Relationship Id="rId4" Type="http://schemas.openxmlformats.org/officeDocument/2006/relationships/hyperlink" Target="mailto:Tifini.Tran@dot.ca.gov"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catc.ca.gov/programs/active-transportation-progra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cleancalifornia.dot.ca.gov/local-grants/workshops-mileston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CleanCA.LocalGrant@dot.c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alifornialtap.org/index.cfm?pid=1077"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7" y="4938902"/>
            <a:ext cx="8020592" cy="3016210"/>
          </a:xfrm>
          <a:prstGeom prst="rect">
            <a:avLst/>
          </a:prstGeom>
          <a:noFill/>
        </p:spPr>
        <p:txBody>
          <a:bodyPr wrap="square" rtlCol="0">
            <a:spAutoFit/>
          </a:bodyPr>
          <a:lstStyle/>
          <a:p>
            <a:r>
              <a:rPr lang="en-US" sz="1900" b="1" dirty="0" err="1"/>
              <a:t>Tifini</a:t>
            </a:r>
            <a:r>
              <a:rPr lang="en-US" sz="1900" b="1" dirty="0"/>
              <a:t> Tran				Oliver K. </a:t>
            </a:r>
            <a:r>
              <a:rPr lang="en-US" sz="1900" b="1" dirty="0" err="1"/>
              <a:t>Luu</a:t>
            </a:r>
            <a:endParaRPr lang="en-US" sz="1900" b="1" dirty="0"/>
          </a:p>
          <a:p>
            <a:r>
              <a:rPr lang="en-US" sz="1900" dirty="0"/>
              <a:t>District Local Assistance Engineer (DLAE)	Associate Transportation Planner</a:t>
            </a:r>
          </a:p>
          <a:p>
            <a:r>
              <a:rPr lang="en-US" sz="1900" dirty="0"/>
              <a:t>Caltrans District 12			Caltrans District 12</a:t>
            </a:r>
          </a:p>
          <a:p>
            <a:r>
              <a:rPr lang="en-US" sz="1900" dirty="0">
                <a:hlinkClick r:id="rId4"/>
              </a:rPr>
              <a:t>Tifini.Tran@dot.ca.gov</a:t>
            </a:r>
            <a:r>
              <a:rPr lang="en-US" sz="1900" dirty="0"/>
              <a:t>			</a:t>
            </a:r>
            <a:r>
              <a:rPr lang="en-US" sz="1900" dirty="0">
                <a:hlinkClick r:id="rId5"/>
              </a:rPr>
              <a:t>Oliver.Luu@dot.ca.gov</a:t>
            </a:r>
            <a:endParaRPr lang="en-US" sz="1900" dirty="0"/>
          </a:p>
          <a:p>
            <a:r>
              <a:rPr lang="en-US" sz="1900" dirty="0"/>
              <a:t>(657) 328-6275				(657) 328-6267</a:t>
            </a:r>
          </a:p>
          <a:p>
            <a:endParaRPr lang="en-US" sz="1900" dirty="0"/>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October 27, 2021</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A8070E0-AE7E-4B3D-83F3-CA7C07CF6E4D}"/>
              </a:ext>
            </a:extLst>
          </p:cNvPr>
          <p:cNvGraphicFramePr>
            <a:graphicFrameLocks noChangeAspect="1"/>
          </p:cNvGraphicFramePr>
          <p:nvPr>
            <p:extLst>
              <p:ext uri="{D42A27DB-BD31-4B8C-83A1-F6EECF244321}">
                <p14:modId xmlns:p14="http://schemas.microsoft.com/office/powerpoint/2010/main" val="3485530607"/>
              </p:ext>
            </p:extLst>
          </p:nvPr>
        </p:nvGraphicFramePr>
        <p:xfrm>
          <a:off x="1418648" y="184935"/>
          <a:ext cx="10386358" cy="8136020"/>
        </p:xfrm>
        <a:graphic>
          <a:graphicData uri="http://schemas.openxmlformats.org/presentationml/2006/ole">
            <mc:AlternateContent xmlns:mc="http://schemas.openxmlformats.org/markup-compatibility/2006">
              <mc:Choice xmlns:v="urn:schemas-microsoft-com:vml" Requires="v">
                <p:oleObj spid="_x0000_s1266" name="Worksheet" r:id="rId4" imgW="11953986" imgH="9363040" progId="Excel.Sheet.12">
                  <p:embed/>
                </p:oleObj>
              </mc:Choice>
              <mc:Fallback>
                <p:oleObj name="Worksheet" r:id="rId4" imgW="11953986" imgH="9363040" progId="Excel.Sheet.12">
                  <p:embed/>
                  <p:pic>
                    <p:nvPicPr>
                      <p:cNvPr id="0" name=""/>
                      <p:cNvPicPr/>
                      <p:nvPr/>
                    </p:nvPicPr>
                    <p:blipFill>
                      <a:blip r:embed="rId5"/>
                      <a:stretch>
                        <a:fillRect/>
                      </a:stretch>
                    </p:blipFill>
                    <p:spPr>
                      <a:xfrm>
                        <a:off x="1418648" y="184935"/>
                        <a:ext cx="10386358" cy="8136020"/>
                      </a:xfrm>
                      <a:prstGeom prst="rect">
                        <a:avLst/>
                      </a:prstGeom>
                    </p:spPr>
                  </p:pic>
                </p:oleObj>
              </mc:Fallback>
            </mc:AlternateContent>
          </a:graphicData>
        </a:graphic>
      </p:graphicFrame>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STEERING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2100" dirty="0"/>
              <a:t>PAGE  |	UPDATE ITEM			</a:t>
            </a:r>
          </a:p>
          <a:p>
            <a:pPr>
              <a:lnSpc>
                <a:spcPct val="90000"/>
              </a:lnSpc>
              <a:spcAft>
                <a:spcPts val="600"/>
              </a:spcAft>
            </a:pPr>
            <a:r>
              <a:rPr lang="en-US" sz="2100" dirty="0"/>
              <a:t>   1	CTC Meetings</a:t>
            </a:r>
          </a:p>
          <a:p>
            <a:pPr>
              <a:lnSpc>
                <a:spcPct val="90000"/>
              </a:lnSpc>
              <a:spcAft>
                <a:spcPts val="600"/>
              </a:spcAft>
            </a:pPr>
            <a:r>
              <a:rPr lang="en-US" sz="2100" dirty="0"/>
              <a:t>   2	Inactive Invoices</a:t>
            </a:r>
          </a:p>
          <a:p>
            <a:pPr>
              <a:lnSpc>
                <a:spcPct val="90000"/>
              </a:lnSpc>
              <a:spcAft>
                <a:spcPts val="600"/>
              </a:spcAft>
            </a:pPr>
            <a:r>
              <a:rPr lang="en-US" sz="2100" dirty="0"/>
              <a:t>   3	Active Transportation Program</a:t>
            </a:r>
          </a:p>
          <a:p>
            <a:pPr>
              <a:lnSpc>
                <a:spcPct val="90000"/>
              </a:lnSpc>
              <a:spcAft>
                <a:spcPts val="600"/>
              </a:spcAft>
            </a:pPr>
            <a:r>
              <a:rPr lang="en-US" sz="2100" dirty="0"/>
              <a:t>   4	Clean California Local Grant Program</a:t>
            </a:r>
          </a:p>
          <a:p>
            <a:pPr>
              <a:lnSpc>
                <a:spcPct val="90000"/>
              </a:lnSpc>
              <a:spcAft>
                <a:spcPts val="600"/>
              </a:spcAft>
            </a:pPr>
            <a:r>
              <a:rPr lang="en-US" sz="2100" dirty="0"/>
              <a:t>   5	LAPM Changes</a:t>
            </a:r>
          </a:p>
          <a:p>
            <a:pPr>
              <a:lnSpc>
                <a:spcPct val="90000"/>
              </a:lnSpc>
              <a:spcAft>
                <a:spcPts val="600"/>
              </a:spcAft>
            </a:pPr>
            <a:r>
              <a:rPr lang="en-US" sz="2100" dirty="0"/>
              <a:t>   6	Training</a:t>
            </a:r>
          </a:p>
          <a:p>
            <a:pPr>
              <a:lnSpc>
                <a:spcPct val="90000"/>
              </a:lnSpc>
              <a:spcAft>
                <a:spcPts val="600"/>
              </a:spcAft>
            </a:pPr>
            <a:r>
              <a:rPr lang="en-US" sz="2100" dirty="0"/>
              <a:t>   7	Title VI</a:t>
            </a:r>
          </a:p>
          <a:p>
            <a:pPr>
              <a:lnSpc>
                <a:spcPct val="90000"/>
              </a:lnSpc>
              <a:spcAft>
                <a:spcPts val="600"/>
              </a:spcAft>
            </a:pPr>
            <a:r>
              <a:rPr lang="en-US" sz="2100" dirty="0"/>
              <a:t>   8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060581"/>
          </a:xfrm>
          <a:prstGeom prst="rect">
            <a:avLst/>
          </a:prstGeom>
        </p:spPr>
        <p:txBody>
          <a:bodyPr wrap="square">
            <a:spAutoFit/>
          </a:bodyPr>
          <a:lstStyle/>
          <a:p>
            <a:pPr marL="285750" indent="-285750">
              <a:lnSpc>
                <a:spcPct val="150000"/>
              </a:lnSpc>
              <a:buFont typeface="Arial" panose="020B0604020202020204" pitchFamily="34" charset="0"/>
              <a:buChar char="•"/>
            </a:pPr>
            <a:r>
              <a:rPr lang="en-US" sz="3300" dirty="0"/>
              <a:t>Upcoming deadlines to submit allocations and time extensions to District Local Assistance:</a:t>
            </a:r>
          </a:p>
          <a:p>
            <a:pPr marL="742950" lvl="1" indent="-285750">
              <a:lnSpc>
                <a:spcPct val="150000"/>
              </a:lnSpc>
              <a:buFont typeface="Arial" panose="020B0604020202020204" pitchFamily="34" charset="0"/>
              <a:buChar char="•"/>
            </a:pPr>
            <a:r>
              <a:rPr lang="en-US" sz="3300" b="1" dirty="0"/>
              <a:t>November 29</a:t>
            </a:r>
            <a:r>
              <a:rPr lang="en-US" sz="3300" dirty="0"/>
              <a:t>, 2021 for the Jan 2022 CTC Meeting</a:t>
            </a:r>
          </a:p>
          <a:p>
            <a:pPr marL="742950" lvl="1" indent="-285750">
              <a:lnSpc>
                <a:spcPct val="150000"/>
              </a:lnSpc>
              <a:buFont typeface="Arial" panose="020B0604020202020204" pitchFamily="34" charset="0"/>
              <a:buChar char="•"/>
            </a:pPr>
            <a:r>
              <a:rPr lang="en-US" sz="3300" b="1" dirty="0"/>
              <a:t>January 18</a:t>
            </a:r>
            <a:r>
              <a:rPr lang="en-US" sz="3300" dirty="0"/>
              <a:t>, 2022 for the Mar 2022 CTC Meeting</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5118196"/>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200" dirty="0"/>
              <a:t>The current inactive quarter began on October 1, 2021 and the deadline to submit inactive invoices to Caltrans for this quarter is </a:t>
            </a:r>
            <a:r>
              <a:rPr lang="en-US" sz="2200" b="1" dirty="0"/>
              <a:t>November 22</a:t>
            </a:r>
            <a:r>
              <a:rPr lang="en-US" sz="2200" dirty="0"/>
              <a:t>, </a:t>
            </a:r>
            <a:r>
              <a:rPr lang="en-US" sz="2200" b="1" dirty="0"/>
              <a:t>2021</a:t>
            </a:r>
          </a:p>
          <a:p>
            <a:pPr marL="285750" lvl="0" indent="-285750">
              <a:lnSpc>
                <a:spcPct val="150000"/>
              </a:lnSpc>
              <a:buFont typeface="Arial" panose="020B0604020202020204" pitchFamily="34" charset="0"/>
              <a:buChar char="•"/>
            </a:pPr>
            <a:r>
              <a:rPr lang="en-US" sz="2200" dirty="0"/>
              <a:t>Caltrans’ official list of inactive projects can be viewed here: </a:t>
            </a:r>
            <a:r>
              <a:rPr lang="en-US" sz="2200" dirty="0">
                <a:hlinkClick r:id="rId3"/>
              </a:rPr>
              <a:t>https://dot.ca.gov/programs/local-assistance/projects/inactive-projects</a:t>
            </a:r>
            <a:endParaRPr lang="en-US" sz="2200" dirty="0"/>
          </a:p>
          <a:p>
            <a:pPr marL="285750" indent="-285750">
              <a:lnSpc>
                <a:spcPct val="150000"/>
              </a:lnSpc>
              <a:buFont typeface="Arial" panose="020B0604020202020204" pitchFamily="34" charset="0"/>
              <a:buChar char="•"/>
            </a:pPr>
            <a:r>
              <a:rPr lang="en-US" sz="2200" dirty="0"/>
              <a:t>If you have any questions or issues with submitting invoices, please work with your area engineer/planner for further assistance</a:t>
            </a:r>
          </a:p>
          <a:p>
            <a:pPr marL="285750" indent="-285750">
              <a:lnSpc>
                <a:spcPct val="150000"/>
              </a:lnSpc>
              <a:buFont typeface="Arial" panose="020B0604020202020204" pitchFamily="34" charset="0"/>
              <a:buChar char="•"/>
            </a:pPr>
            <a:r>
              <a:rPr lang="en-US" sz="2200" dirty="0"/>
              <a:t>Agencies that have inactive projects with unsubmitted invoices:</a:t>
            </a:r>
          </a:p>
          <a:p>
            <a:pPr marL="742950" lvl="1" indent="-285750">
              <a:lnSpc>
                <a:spcPct val="150000"/>
              </a:lnSpc>
              <a:buFont typeface="Arial" panose="020B0604020202020204" pitchFamily="34" charset="0"/>
              <a:buChar char="•"/>
            </a:pPr>
            <a:r>
              <a:rPr lang="en-US" sz="2200" dirty="0"/>
              <a:t>Anaheim (2 Projects) </a:t>
            </a:r>
          </a:p>
          <a:p>
            <a:pPr marL="742950" lvl="1" indent="-285750">
              <a:lnSpc>
                <a:spcPct val="150000"/>
              </a:lnSpc>
              <a:buFont typeface="Arial" panose="020B0604020202020204" pitchFamily="34" charset="0"/>
              <a:buChar char="•"/>
            </a:pPr>
            <a:r>
              <a:rPr lang="en-US" sz="2200" dirty="0"/>
              <a:t>Placentia (1 Project)</a:t>
            </a:r>
          </a:p>
          <a:p>
            <a:pPr marL="742950" lvl="1" indent="-285750">
              <a:lnSpc>
                <a:spcPct val="150000"/>
              </a:lnSpc>
              <a:buFont typeface="Arial" panose="020B0604020202020204" pitchFamily="34" charset="0"/>
              <a:buChar char="•"/>
            </a:pPr>
            <a:r>
              <a:rPr lang="en-US" sz="2200" dirty="0"/>
              <a:t>Santa Ana (2 Projects)</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390002" cy="584775"/>
          </a:xfrm>
          <a:prstGeom prst="rect">
            <a:avLst/>
          </a:prstGeom>
          <a:noFill/>
        </p:spPr>
        <p:txBody>
          <a:bodyPr wrap="none" rtlCol="0">
            <a:spAutoFit/>
          </a:bodyPr>
          <a:lstStyle/>
          <a:p>
            <a:r>
              <a:rPr lang="en-US" sz="3200" b="1" dirty="0"/>
              <a:t>Active Transportation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4072269"/>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500" dirty="0"/>
              <a:t>Cycle 6 kick-off meeting is scheduled for </a:t>
            </a:r>
            <a:r>
              <a:rPr lang="en-US" sz="2500" b="1" dirty="0"/>
              <a:t>November 9, 2021</a:t>
            </a:r>
            <a:r>
              <a:rPr lang="en-US" sz="2500" dirty="0"/>
              <a:t> from 9:30-12:30</a:t>
            </a:r>
          </a:p>
          <a:p>
            <a:pPr marL="285750" indent="-285750">
              <a:lnSpc>
                <a:spcPct val="150000"/>
              </a:lnSpc>
              <a:buFont typeface="Arial" panose="020B0604020202020204" pitchFamily="34" charset="0"/>
              <a:buChar char="•"/>
            </a:pPr>
            <a:r>
              <a:rPr lang="en-US" sz="2500" dirty="0"/>
              <a:t>Registration info will be posted on the CTC’s ATP webpage once it is finalized: </a:t>
            </a:r>
            <a:r>
              <a:rPr lang="en-US" sz="2500" dirty="0">
                <a:hlinkClick r:id="rId3"/>
              </a:rPr>
              <a:t>https://catc.ca.gov/programs/active-transportation-program</a:t>
            </a:r>
            <a:endParaRPr lang="en-US" sz="2500" dirty="0"/>
          </a:p>
          <a:p>
            <a:pPr marL="285750" indent="-285750">
              <a:lnSpc>
                <a:spcPct val="150000"/>
              </a:lnSpc>
              <a:buFont typeface="Arial" panose="020B0604020202020204" pitchFamily="34" charset="0"/>
              <a:buChar char="•"/>
            </a:pPr>
            <a:r>
              <a:rPr lang="en-US" sz="2500" dirty="0"/>
              <a:t>If your agency plans to apply for Cycle 6 with a project that is on or will impact Caltrans Right of Way, we recommend you start working on the Right of Way Impact Checklist as soon as possible to prevent delay to your application submittal</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208651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511819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200" dirty="0"/>
              <a:t>Purpose: to beautify and clean up local streets and roads, tribal lands, parks, pathways, transit centers, and other public spaces</a:t>
            </a:r>
          </a:p>
          <a:p>
            <a:pPr marL="285750" indent="-285750">
              <a:lnSpc>
                <a:spcPct val="150000"/>
              </a:lnSpc>
              <a:buFont typeface="Arial" panose="020B0604020202020204" pitchFamily="34" charset="0"/>
              <a:buChar char="•"/>
            </a:pPr>
            <a:r>
              <a:rPr lang="en-US" sz="2200" dirty="0"/>
              <a:t>Approximately $296 Million </a:t>
            </a:r>
          </a:p>
          <a:p>
            <a:pPr marL="285750" indent="-285750">
              <a:lnSpc>
                <a:spcPct val="150000"/>
              </a:lnSpc>
              <a:buFont typeface="Arial" panose="020B0604020202020204" pitchFamily="34" charset="0"/>
              <a:buChar char="•"/>
            </a:pPr>
            <a:r>
              <a:rPr lang="en-US" sz="2200" dirty="0"/>
              <a:t>3-year competitive statewide program – projects must be completed and open to the public, with all funds expended, by </a:t>
            </a:r>
            <a:r>
              <a:rPr lang="en-US" sz="2200" b="1" dirty="0"/>
              <a:t>June 30, 2024</a:t>
            </a:r>
          </a:p>
          <a:p>
            <a:pPr marL="285750" indent="-285750">
              <a:lnSpc>
                <a:spcPct val="150000"/>
              </a:lnSpc>
              <a:buFont typeface="Arial" panose="020B0604020202020204" pitchFamily="34" charset="0"/>
              <a:buChar char="•"/>
            </a:pPr>
            <a:r>
              <a:rPr lang="en-US" sz="2200" dirty="0"/>
              <a:t>Technical workshop on </a:t>
            </a:r>
            <a:r>
              <a:rPr lang="en-US" sz="2200" b="1" dirty="0"/>
              <a:t>November 8</a:t>
            </a:r>
            <a:r>
              <a:rPr lang="en-US" sz="2200" dirty="0"/>
              <a:t> from 10 AM – 12 PM</a:t>
            </a:r>
          </a:p>
          <a:p>
            <a:pPr marL="742950" lvl="1" indent="-285750">
              <a:lnSpc>
                <a:spcPct val="150000"/>
              </a:lnSpc>
              <a:buFont typeface="Arial" panose="020B0604020202020204" pitchFamily="34" charset="0"/>
              <a:buChar char="•"/>
            </a:pPr>
            <a:r>
              <a:rPr lang="en-US" sz="2200" dirty="0"/>
              <a:t>Register at the Caltrans Clean California webpage: </a:t>
            </a:r>
            <a:r>
              <a:rPr lang="en-US" sz="2200" dirty="0">
                <a:hlinkClick r:id="rId3"/>
              </a:rPr>
              <a:t>https://cleancalifornia.dot.ca.gov/local-grants/workshops-milestones</a:t>
            </a:r>
            <a:endParaRPr lang="en-US" sz="2200" dirty="0"/>
          </a:p>
          <a:p>
            <a:pPr marL="285750" indent="-285750">
              <a:lnSpc>
                <a:spcPct val="150000"/>
              </a:lnSpc>
              <a:buFont typeface="Arial" panose="020B0604020202020204" pitchFamily="34" charset="0"/>
              <a:buChar char="•"/>
            </a:pPr>
            <a:r>
              <a:rPr lang="en-US" sz="2200" dirty="0"/>
              <a:t>Call for projects will be in December 2021</a:t>
            </a:r>
          </a:p>
          <a:p>
            <a:pPr marL="285750" indent="-285750">
              <a:lnSpc>
                <a:spcPct val="150000"/>
              </a:lnSpc>
              <a:buFont typeface="Arial" panose="020B0604020202020204" pitchFamily="34" charset="0"/>
              <a:buChar char="•"/>
            </a:pPr>
            <a:r>
              <a:rPr lang="en-US" sz="2200" dirty="0"/>
              <a:t>Email contact for guidelines questions: </a:t>
            </a:r>
            <a:r>
              <a:rPr lang="en-US" sz="2200" dirty="0">
                <a:hlinkClick r:id="rId4"/>
              </a:rPr>
              <a:t>CleanCA.LocalGrant@dot.ca.gov</a:t>
            </a:r>
            <a:endParaRPr lang="en-US" sz="22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29811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695353" cy="584775"/>
          </a:xfrm>
          <a:prstGeom prst="rect">
            <a:avLst/>
          </a:prstGeom>
          <a:noFill/>
        </p:spPr>
        <p:txBody>
          <a:bodyPr wrap="none" rtlCol="0">
            <a:spAutoFit/>
          </a:bodyPr>
          <a:lstStyle/>
          <a:p>
            <a:r>
              <a:rPr lang="en-US" sz="3200" b="1" dirty="0"/>
              <a:t>LAPM Changes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03108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600" dirty="0"/>
              <a:t>LAPM Chapter 10</a:t>
            </a:r>
          </a:p>
          <a:p>
            <a:pPr marL="742950" lvl="1" indent="-285750">
              <a:lnSpc>
                <a:spcPct val="150000"/>
              </a:lnSpc>
              <a:buFont typeface="Arial" panose="020B0604020202020204" pitchFamily="34" charset="0"/>
              <a:buChar char="•"/>
            </a:pPr>
            <a:r>
              <a:rPr lang="en-US" sz="2600" dirty="0"/>
              <a:t>Updated to specify how local public agencies may submit evidence of adopting LAPM Chapter 10 for federal A&amp;E contract</a:t>
            </a:r>
          </a:p>
          <a:p>
            <a:pPr marL="742950" lvl="1" indent="-285750">
              <a:lnSpc>
                <a:spcPct val="150000"/>
              </a:lnSpc>
              <a:buFont typeface="Arial" panose="020B0604020202020204" pitchFamily="34" charset="0"/>
              <a:buChar char="•"/>
            </a:pPr>
            <a:r>
              <a:rPr lang="en-US" sz="2600" dirty="0"/>
              <a:t>Deadline for agencies to comply with this requirement is </a:t>
            </a:r>
            <a:r>
              <a:rPr lang="en-US" sz="2600" b="1" dirty="0"/>
              <a:t>November 15, 2021</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61331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461036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200" dirty="0"/>
              <a:t>LTAP link for training registration and info: </a:t>
            </a:r>
            <a:r>
              <a:rPr lang="en-US" sz="2200" dirty="0">
                <a:hlinkClick r:id="rId3"/>
              </a:rPr>
              <a:t>https://californialtap.org/index.cfm?pid=1077</a:t>
            </a:r>
            <a:endParaRPr lang="en-US" sz="2200" dirty="0"/>
          </a:p>
          <a:p>
            <a:pPr marL="285750" indent="-285750">
              <a:lnSpc>
                <a:spcPct val="150000"/>
              </a:lnSpc>
              <a:buFont typeface="Arial" panose="020B0604020202020204" pitchFamily="34" charset="0"/>
              <a:buChar char="•"/>
            </a:pPr>
            <a:r>
              <a:rPr lang="en-US" sz="2200" dirty="0"/>
              <a:t>Federal Aid Series</a:t>
            </a:r>
          </a:p>
          <a:p>
            <a:pPr marL="742950" lvl="1" indent="-285750">
              <a:lnSpc>
                <a:spcPct val="150000"/>
              </a:lnSpc>
              <a:buFont typeface="Arial" panose="020B0604020202020204" pitchFamily="34" charset="0"/>
              <a:buChar char="•"/>
            </a:pPr>
            <a:r>
              <a:rPr lang="en-US" sz="2200" dirty="0"/>
              <a:t>Getting Your Federal Aid Started (Dec 1-2)</a:t>
            </a:r>
          </a:p>
          <a:p>
            <a:pPr marL="742950" lvl="1" indent="-285750">
              <a:lnSpc>
                <a:spcPct val="150000"/>
              </a:lnSpc>
              <a:buFont typeface="Arial" panose="020B0604020202020204" pitchFamily="34" charset="0"/>
              <a:buChar char="•"/>
            </a:pPr>
            <a:r>
              <a:rPr lang="en-US" sz="2200" dirty="0"/>
              <a:t>Environmental Requirements (Dec 7-8)</a:t>
            </a:r>
          </a:p>
          <a:p>
            <a:pPr marL="742950" lvl="1" indent="-285750">
              <a:lnSpc>
                <a:spcPct val="150000"/>
              </a:lnSpc>
              <a:buFont typeface="Arial" panose="020B0604020202020204" pitchFamily="34" charset="0"/>
              <a:buChar char="•"/>
            </a:pPr>
            <a:r>
              <a:rPr lang="en-US" sz="2200" dirty="0"/>
              <a:t>Procedures for Right of Way Acquisition (Dec 14-15)</a:t>
            </a:r>
          </a:p>
          <a:p>
            <a:pPr marL="285750" indent="-285750">
              <a:lnSpc>
                <a:spcPct val="150000"/>
              </a:lnSpc>
              <a:buFont typeface="Arial" panose="020B0604020202020204" pitchFamily="34" charset="0"/>
              <a:buChar char="•"/>
            </a:pPr>
            <a:r>
              <a:rPr lang="en-US" sz="2200" dirty="0"/>
              <a:t>Document Submittal for agencies (Nov 17)</a:t>
            </a:r>
          </a:p>
          <a:p>
            <a:pPr marL="285750" indent="-285750">
              <a:lnSpc>
                <a:spcPct val="150000"/>
              </a:lnSpc>
              <a:buFont typeface="Arial" panose="020B0604020202020204" pitchFamily="34" charset="0"/>
              <a:buChar char="•"/>
            </a:pPr>
            <a:r>
              <a:rPr lang="en-US" sz="2200" dirty="0"/>
              <a:t>Excavation and Trenching Safety (Nov 30 and Dec 9)</a:t>
            </a:r>
          </a:p>
          <a:p>
            <a:pPr marL="285750" indent="-285750">
              <a:lnSpc>
                <a:spcPct val="150000"/>
              </a:lnSpc>
              <a:buFont typeface="Arial" panose="020B0604020202020204" pitchFamily="34" charset="0"/>
              <a:buChar char="•"/>
            </a:pPr>
            <a:r>
              <a:rPr lang="en-US" sz="2200" dirty="0"/>
              <a:t>Labor Compliance (Dec 14-16)</a:t>
            </a:r>
          </a:p>
          <a:p>
            <a:pPr marL="285750" indent="-285750">
              <a:lnSpc>
                <a:spcPct val="150000"/>
              </a:lnSpc>
              <a:buFont typeface="Arial" panose="020B0604020202020204" pitchFamily="34" charset="0"/>
              <a:buChar char="•"/>
            </a:pPr>
            <a:r>
              <a:rPr lang="en-US" sz="2200" dirty="0"/>
              <a:t>Resident Engineers Academy (Jan 24-27, Feb 28-Mar 3, Apr 25-28)</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52161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rPr>
              <a:t>7</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85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24564</TotalTime>
  <Words>769</Words>
  <Application>Microsoft Office PowerPoint</Application>
  <PresentationFormat>Widescreen</PresentationFormat>
  <Paragraphs>97</Paragraphs>
  <Slides>10</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Luu, Oliver@DOT</cp:lastModifiedBy>
  <cp:revision>745</cp:revision>
  <cp:lastPrinted>2019-05-24T19:45:03Z</cp:lastPrinted>
  <dcterms:created xsi:type="dcterms:W3CDTF">2019-03-25T04:17:46Z</dcterms:created>
  <dcterms:modified xsi:type="dcterms:W3CDTF">2021-10-21T00:22:51Z</dcterms:modified>
</cp:coreProperties>
</file>