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7" r:id="rId5"/>
  </p:sldMasterIdLst>
  <p:notesMasterIdLst>
    <p:notesMasterId r:id="rId15"/>
  </p:notesMasterIdLst>
  <p:sldIdLst>
    <p:sldId id="256" r:id="rId6"/>
    <p:sldId id="257" r:id="rId7"/>
    <p:sldId id="265" r:id="rId8"/>
    <p:sldId id="278" r:id="rId9"/>
    <p:sldId id="271" r:id="rId10"/>
    <p:sldId id="273" r:id="rId11"/>
    <p:sldId id="277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572C4"/>
    <a:srgbClr val="595959"/>
    <a:srgbClr val="808381"/>
    <a:srgbClr val="1E6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3" d="100"/>
          <a:sy n="163" d="100"/>
        </p:scale>
        <p:origin x="16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36FB-128C-45C7-8844-08567FA024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A1E18-453C-4C85-A1CA-3AC807018B96}">
      <dgm:prSet phldrT="[Text]"/>
      <dgm:spPr>
        <a:solidFill>
          <a:srgbClr val="4572C4"/>
        </a:solidFill>
      </dgm:spPr>
      <dgm:t>
        <a:bodyPr/>
        <a:lstStyle/>
        <a:p>
          <a:r>
            <a:rPr lang="en-US" dirty="0"/>
            <a:t>OCTA</a:t>
          </a:r>
        </a:p>
      </dgm:t>
    </dgm:pt>
    <dgm:pt modelId="{BDF5B209-E95F-4DAA-ACBB-F998F812840F}" type="parTrans" cxnId="{C056CD86-5288-4F61-89C9-E44D72BB2B36}">
      <dgm:prSet/>
      <dgm:spPr/>
      <dgm:t>
        <a:bodyPr/>
        <a:lstStyle/>
        <a:p>
          <a:endParaRPr lang="en-US"/>
        </a:p>
      </dgm:t>
    </dgm:pt>
    <dgm:pt modelId="{F2394742-D21C-43D7-89C8-AB34A8644C8C}" type="sibTrans" cxnId="{C056CD86-5288-4F61-89C9-E44D72BB2B36}">
      <dgm:prSet/>
      <dgm:spPr/>
      <dgm:t>
        <a:bodyPr/>
        <a:lstStyle/>
        <a:p>
          <a:endParaRPr lang="en-US"/>
        </a:p>
      </dgm:t>
    </dgm:pt>
    <dgm:pt modelId="{19781D6E-469E-4900-A6C7-0EAA5F8ACCBC}">
      <dgm:prSet phldrT="[Text]"/>
      <dgm:spPr>
        <a:solidFill>
          <a:srgbClr val="4572C4"/>
        </a:solidFill>
      </dgm:spPr>
      <dgm:t>
        <a:bodyPr/>
        <a:lstStyle/>
        <a:p>
          <a:r>
            <a:rPr lang="en-US" dirty="0"/>
            <a:t>Manages and collects all data</a:t>
          </a:r>
        </a:p>
      </dgm:t>
    </dgm:pt>
    <dgm:pt modelId="{6F2804A7-D097-4996-B5F7-EE21C097050C}" type="parTrans" cxnId="{408DB895-2AF4-4D5A-9604-EE17223DD9E8}">
      <dgm:prSet/>
      <dgm:spPr/>
      <dgm:t>
        <a:bodyPr/>
        <a:lstStyle/>
        <a:p>
          <a:endParaRPr lang="en-US"/>
        </a:p>
      </dgm:t>
    </dgm:pt>
    <dgm:pt modelId="{D7745FD8-9091-4110-8E6F-5E061C0F007B}" type="sibTrans" cxnId="{408DB895-2AF4-4D5A-9604-EE17223DD9E8}">
      <dgm:prSet/>
      <dgm:spPr/>
      <dgm:t>
        <a:bodyPr/>
        <a:lstStyle/>
        <a:p>
          <a:endParaRPr lang="en-US"/>
        </a:p>
      </dgm:t>
    </dgm:pt>
    <dgm:pt modelId="{A57044F3-0E6E-4E6B-AC57-AE2C6A8B3403}">
      <dgm:prSet phldrT="[Text]"/>
      <dgm:spPr>
        <a:solidFill>
          <a:srgbClr val="4572C4"/>
        </a:solidFill>
      </dgm:spPr>
      <dgm:t>
        <a:bodyPr/>
        <a:lstStyle/>
        <a:p>
          <a:r>
            <a:rPr lang="en-US" dirty="0"/>
            <a:t>Purchases, installs, and maintains equipment</a:t>
          </a:r>
        </a:p>
      </dgm:t>
    </dgm:pt>
    <dgm:pt modelId="{8067D16C-CDF8-4AF7-BAB0-902762CAD23F}" type="parTrans" cxnId="{82929AF7-FDB7-42C0-932E-A9685F26E9D3}">
      <dgm:prSet/>
      <dgm:spPr/>
      <dgm:t>
        <a:bodyPr/>
        <a:lstStyle/>
        <a:p>
          <a:endParaRPr lang="en-US"/>
        </a:p>
      </dgm:t>
    </dgm:pt>
    <dgm:pt modelId="{9079B5F5-E2F1-41AF-B74B-06FB1D2019BF}" type="sibTrans" cxnId="{82929AF7-FDB7-42C0-932E-A9685F26E9D3}">
      <dgm:prSet/>
      <dgm:spPr/>
      <dgm:t>
        <a:bodyPr/>
        <a:lstStyle/>
        <a:p>
          <a:endParaRPr lang="en-US"/>
        </a:p>
      </dgm:t>
    </dgm:pt>
    <dgm:pt modelId="{688FF373-AFD0-42B9-A5D9-B3F5BB75B82E}">
      <dgm:prSet phldrT="[Text]"/>
      <dgm:spPr>
        <a:solidFill>
          <a:srgbClr val="4572C4"/>
        </a:solidFill>
      </dgm:spPr>
      <dgm:t>
        <a:bodyPr/>
        <a:lstStyle/>
        <a:p>
          <a:r>
            <a:rPr lang="en-US" dirty="0"/>
            <a:t>Cities</a:t>
          </a:r>
        </a:p>
      </dgm:t>
    </dgm:pt>
    <dgm:pt modelId="{763CD2A4-DFAD-43A4-AFDA-F7B9141ADDFA}" type="parTrans" cxnId="{7D395D53-BF0A-4B96-9AE3-A2AC994C3E0E}">
      <dgm:prSet/>
      <dgm:spPr/>
      <dgm:t>
        <a:bodyPr/>
        <a:lstStyle/>
        <a:p>
          <a:endParaRPr lang="en-US"/>
        </a:p>
      </dgm:t>
    </dgm:pt>
    <dgm:pt modelId="{38BBED12-6140-4CC4-A03C-D291B392177B}" type="sibTrans" cxnId="{7D395D53-BF0A-4B96-9AE3-A2AC994C3E0E}">
      <dgm:prSet/>
      <dgm:spPr/>
      <dgm:t>
        <a:bodyPr/>
        <a:lstStyle/>
        <a:p>
          <a:endParaRPr lang="en-US"/>
        </a:p>
      </dgm:t>
    </dgm:pt>
    <dgm:pt modelId="{5D4B2687-180C-4881-9CCF-3F1698A30B7E}">
      <dgm:prSet phldrT="[Text]"/>
      <dgm:spPr>
        <a:solidFill>
          <a:srgbClr val="4572C4"/>
        </a:solidFill>
      </dgm:spPr>
      <dgm:t>
        <a:bodyPr/>
        <a:lstStyle/>
        <a:p>
          <a:r>
            <a:rPr lang="en-US" dirty="0"/>
            <a:t>Provide supplemental data</a:t>
          </a:r>
        </a:p>
      </dgm:t>
    </dgm:pt>
    <dgm:pt modelId="{6C5A4D7B-C16F-4A5D-9590-E195CEF9FDD2}" type="parTrans" cxnId="{FC6799D7-212F-46F5-8F7A-3D35860A8320}">
      <dgm:prSet/>
      <dgm:spPr/>
      <dgm:t>
        <a:bodyPr/>
        <a:lstStyle/>
        <a:p>
          <a:endParaRPr lang="en-US"/>
        </a:p>
      </dgm:t>
    </dgm:pt>
    <dgm:pt modelId="{C094B59D-4F0A-4F9B-AB43-D8FC98CEF8E5}" type="sibTrans" cxnId="{FC6799D7-212F-46F5-8F7A-3D35860A8320}">
      <dgm:prSet/>
      <dgm:spPr/>
      <dgm:t>
        <a:bodyPr/>
        <a:lstStyle/>
        <a:p>
          <a:endParaRPr lang="en-US"/>
        </a:p>
      </dgm:t>
    </dgm:pt>
    <dgm:pt modelId="{19336F1C-EB6E-4149-9990-14FDD83B02B9}">
      <dgm:prSet phldrT="[Text]" custT="1"/>
      <dgm:spPr>
        <a:solidFill>
          <a:srgbClr val="4572C4"/>
        </a:solidFill>
      </dgm:spPr>
      <dgm:t>
        <a:bodyPr/>
        <a:lstStyle/>
        <a:p>
          <a:r>
            <a:rPr lang="en-US" sz="2500" dirty="0"/>
            <a:t>University / Consultant</a:t>
          </a:r>
        </a:p>
      </dgm:t>
    </dgm:pt>
    <dgm:pt modelId="{8F1EAEE7-E74E-44F3-A24A-0EC20705EB1D}" type="parTrans" cxnId="{518D7334-8D48-4D8B-97EF-AB4E03F5336E}">
      <dgm:prSet/>
      <dgm:spPr/>
      <dgm:t>
        <a:bodyPr/>
        <a:lstStyle/>
        <a:p>
          <a:endParaRPr lang="en-US"/>
        </a:p>
      </dgm:t>
    </dgm:pt>
    <dgm:pt modelId="{F7E1D40A-DC95-42D6-8DE1-CB10C6319A28}" type="sibTrans" cxnId="{518D7334-8D48-4D8B-97EF-AB4E03F5336E}">
      <dgm:prSet/>
      <dgm:spPr/>
      <dgm:t>
        <a:bodyPr/>
        <a:lstStyle/>
        <a:p>
          <a:endParaRPr lang="en-US"/>
        </a:p>
      </dgm:t>
    </dgm:pt>
    <dgm:pt modelId="{E675905A-97EF-4F51-9868-94CADA598524}">
      <dgm:prSet phldrT="[Text]"/>
      <dgm:spPr>
        <a:solidFill>
          <a:srgbClr val="4572C4"/>
        </a:solidFill>
      </dgm:spPr>
      <dgm:t>
        <a:bodyPr/>
        <a:lstStyle/>
        <a:p>
          <a:r>
            <a:rPr lang="en-US" sz="2000" dirty="0"/>
            <a:t>Provide program support </a:t>
          </a:r>
        </a:p>
      </dgm:t>
    </dgm:pt>
    <dgm:pt modelId="{96F37CBD-A68E-458B-B64C-1357AE94A0BD}" type="parTrans" cxnId="{8C0A43EE-A05B-40DA-8E12-AFD0564761AA}">
      <dgm:prSet/>
      <dgm:spPr/>
      <dgm:t>
        <a:bodyPr/>
        <a:lstStyle/>
        <a:p>
          <a:endParaRPr lang="en-US"/>
        </a:p>
      </dgm:t>
    </dgm:pt>
    <dgm:pt modelId="{F635E328-BB6F-41BD-82B3-298C539AC8EB}" type="sibTrans" cxnId="{8C0A43EE-A05B-40DA-8E12-AFD0564761AA}">
      <dgm:prSet/>
      <dgm:spPr/>
      <dgm:t>
        <a:bodyPr/>
        <a:lstStyle/>
        <a:p>
          <a:endParaRPr lang="en-US"/>
        </a:p>
      </dgm:t>
    </dgm:pt>
    <dgm:pt modelId="{6085F4E4-784D-462D-AC8D-3966AD1C170A}">
      <dgm:prSet phldrT="[Text]"/>
      <dgm:spPr>
        <a:solidFill>
          <a:srgbClr val="4572C4"/>
        </a:solidFill>
      </dgm:spPr>
      <dgm:t>
        <a:bodyPr/>
        <a:lstStyle/>
        <a:p>
          <a:r>
            <a:rPr lang="en-US" sz="2000" dirty="0"/>
            <a:t>Update bike flow map</a:t>
          </a:r>
        </a:p>
      </dgm:t>
    </dgm:pt>
    <dgm:pt modelId="{035247C1-0692-4377-A617-29B41C41593C}" type="parTrans" cxnId="{B299EDE3-4D6C-4696-B853-CCDD26D67F77}">
      <dgm:prSet/>
      <dgm:spPr/>
      <dgm:t>
        <a:bodyPr/>
        <a:lstStyle/>
        <a:p>
          <a:endParaRPr lang="en-US"/>
        </a:p>
      </dgm:t>
    </dgm:pt>
    <dgm:pt modelId="{40977D3E-E2AB-4456-9249-9EF47DDFE106}" type="sibTrans" cxnId="{B299EDE3-4D6C-4696-B853-CCDD26D67F77}">
      <dgm:prSet/>
      <dgm:spPr/>
      <dgm:t>
        <a:bodyPr/>
        <a:lstStyle/>
        <a:p>
          <a:endParaRPr lang="en-US"/>
        </a:p>
      </dgm:t>
    </dgm:pt>
    <dgm:pt modelId="{F0DF7A64-D60D-4213-9D60-1864179AE75C}">
      <dgm:prSet phldrT="[Text]"/>
      <dgm:spPr>
        <a:solidFill>
          <a:srgbClr val="4572C4"/>
        </a:solidFill>
      </dgm:spPr>
      <dgm:t>
        <a:bodyPr/>
        <a:lstStyle/>
        <a:p>
          <a:r>
            <a:rPr lang="en-US" dirty="0"/>
            <a:t>Coordinates</a:t>
          </a:r>
        </a:p>
      </dgm:t>
    </dgm:pt>
    <dgm:pt modelId="{D2136F05-A365-4B36-8992-CC18A514E136}" type="parTrans" cxnId="{4903979F-C630-4B8A-BAF3-63292B66A9EC}">
      <dgm:prSet/>
      <dgm:spPr/>
      <dgm:t>
        <a:bodyPr/>
        <a:lstStyle/>
        <a:p>
          <a:endParaRPr lang="en-US"/>
        </a:p>
      </dgm:t>
    </dgm:pt>
    <dgm:pt modelId="{0EAD0628-D1F2-48D6-93D1-5AE6F2A613B2}" type="sibTrans" cxnId="{4903979F-C630-4B8A-BAF3-63292B66A9EC}">
      <dgm:prSet/>
      <dgm:spPr/>
      <dgm:t>
        <a:bodyPr/>
        <a:lstStyle/>
        <a:p>
          <a:endParaRPr lang="en-US"/>
        </a:p>
      </dgm:t>
    </dgm:pt>
    <dgm:pt modelId="{C73EC0F6-C7A5-47A9-B31C-4F9CB2820967}">
      <dgm:prSet phldrT="[Text]"/>
      <dgm:spPr>
        <a:solidFill>
          <a:srgbClr val="4572C4"/>
        </a:solidFill>
      </dgm:spPr>
      <dgm:t>
        <a:bodyPr/>
        <a:lstStyle/>
        <a:p>
          <a:r>
            <a:rPr lang="en-US" sz="2000" dirty="0"/>
            <a:t>Conduct research </a:t>
          </a:r>
        </a:p>
      </dgm:t>
    </dgm:pt>
    <dgm:pt modelId="{DBEA78FA-4CB3-404C-98AE-94AFA2ED10C8}" type="parTrans" cxnId="{4EE68D9A-31FC-4E7E-BC1E-77F43C00A322}">
      <dgm:prSet/>
      <dgm:spPr/>
      <dgm:t>
        <a:bodyPr/>
        <a:lstStyle/>
        <a:p>
          <a:endParaRPr lang="en-US"/>
        </a:p>
      </dgm:t>
    </dgm:pt>
    <dgm:pt modelId="{00F0D977-784B-433D-9540-3C65CD305652}" type="sibTrans" cxnId="{4EE68D9A-31FC-4E7E-BC1E-77F43C00A322}">
      <dgm:prSet/>
      <dgm:spPr/>
      <dgm:t>
        <a:bodyPr/>
        <a:lstStyle/>
        <a:p>
          <a:endParaRPr lang="en-US"/>
        </a:p>
      </dgm:t>
    </dgm:pt>
    <dgm:pt modelId="{423AE87D-E0E3-44BD-8F97-E17C8E4154B6}">
      <dgm:prSet phldrT="[Text]"/>
      <dgm:spPr>
        <a:solidFill>
          <a:srgbClr val="4572C4"/>
        </a:solidFill>
      </dgm:spPr>
      <dgm:t>
        <a:bodyPr/>
        <a:lstStyle/>
        <a:p>
          <a:r>
            <a:rPr lang="en-US" dirty="0"/>
            <a:t>Build on OCTA efforts</a:t>
          </a:r>
        </a:p>
      </dgm:t>
    </dgm:pt>
    <dgm:pt modelId="{99AEF02C-DC5C-4F89-B23D-8E31DBEBDDDE}" type="parTrans" cxnId="{EBADD199-ACBE-4413-8CFF-F02991674173}">
      <dgm:prSet/>
      <dgm:spPr/>
      <dgm:t>
        <a:bodyPr/>
        <a:lstStyle/>
        <a:p>
          <a:endParaRPr lang="en-US"/>
        </a:p>
      </dgm:t>
    </dgm:pt>
    <dgm:pt modelId="{9276FD2A-EC0F-4699-BD1B-7A05BCE7833E}" type="sibTrans" cxnId="{EBADD199-ACBE-4413-8CFF-F02991674173}">
      <dgm:prSet/>
      <dgm:spPr/>
      <dgm:t>
        <a:bodyPr/>
        <a:lstStyle/>
        <a:p>
          <a:endParaRPr lang="en-US"/>
        </a:p>
      </dgm:t>
    </dgm:pt>
    <dgm:pt modelId="{1687094F-403E-4B5F-99DF-53F74714DA22}" type="pres">
      <dgm:prSet presAssocID="{41A236FB-128C-45C7-8844-08567FA024B3}" presName="CompostProcess" presStyleCnt="0">
        <dgm:presLayoutVars>
          <dgm:dir/>
          <dgm:resizeHandles val="exact"/>
        </dgm:presLayoutVars>
      </dgm:prSet>
      <dgm:spPr/>
    </dgm:pt>
    <dgm:pt modelId="{B2972426-8519-4625-905B-0428A0E1377D}" type="pres">
      <dgm:prSet presAssocID="{41A236FB-128C-45C7-8844-08567FA024B3}" presName="arrow" presStyleLbl="bgShp" presStyleIdx="0" presStyleCnt="1"/>
      <dgm:spPr/>
    </dgm:pt>
    <dgm:pt modelId="{124D223B-300D-4749-8C6F-0433B2EB24E6}" type="pres">
      <dgm:prSet presAssocID="{41A236FB-128C-45C7-8844-08567FA024B3}" presName="linearProcess" presStyleCnt="0"/>
      <dgm:spPr/>
    </dgm:pt>
    <dgm:pt modelId="{69B9F21B-66A1-4F00-AF88-AF5B4625DB29}" type="pres">
      <dgm:prSet presAssocID="{D07A1E18-453C-4C85-A1CA-3AC807018B96}" presName="textNode" presStyleLbl="node1" presStyleIdx="0" presStyleCnt="3" custScaleY="106704">
        <dgm:presLayoutVars>
          <dgm:bulletEnabled val="1"/>
        </dgm:presLayoutVars>
      </dgm:prSet>
      <dgm:spPr/>
    </dgm:pt>
    <dgm:pt modelId="{6C29B2F5-BF13-499F-BFC6-996A618D6316}" type="pres">
      <dgm:prSet presAssocID="{F2394742-D21C-43D7-89C8-AB34A8644C8C}" presName="sibTrans" presStyleCnt="0"/>
      <dgm:spPr/>
    </dgm:pt>
    <dgm:pt modelId="{816C8632-F825-4408-B6BA-1124487E9A35}" type="pres">
      <dgm:prSet presAssocID="{688FF373-AFD0-42B9-A5D9-B3F5BB75B82E}" presName="textNode" presStyleLbl="node1" presStyleIdx="1" presStyleCnt="3" custScaleY="106712">
        <dgm:presLayoutVars>
          <dgm:bulletEnabled val="1"/>
        </dgm:presLayoutVars>
      </dgm:prSet>
      <dgm:spPr/>
    </dgm:pt>
    <dgm:pt modelId="{A76BA497-B3C6-49E4-AFE1-DA7CEFA8BC67}" type="pres">
      <dgm:prSet presAssocID="{38BBED12-6140-4CC4-A03C-D291B392177B}" presName="sibTrans" presStyleCnt="0"/>
      <dgm:spPr/>
    </dgm:pt>
    <dgm:pt modelId="{BAFCF50F-4B78-45D3-8192-7C29D1B4D0DD}" type="pres">
      <dgm:prSet presAssocID="{19336F1C-EB6E-4149-9990-14FDD83B02B9}" presName="textNode" presStyleLbl="node1" presStyleIdx="2" presStyleCnt="3" custScaleY="106712">
        <dgm:presLayoutVars>
          <dgm:bulletEnabled val="1"/>
        </dgm:presLayoutVars>
      </dgm:prSet>
      <dgm:spPr/>
    </dgm:pt>
  </dgm:ptLst>
  <dgm:cxnLst>
    <dgm:cxn modelId="{54894308-F61B-482F-B071-FB5F827F51DD}" type="presOf" srcId="{D07A1E18-453C-4C85-A1CA-3AC807018B96}" destId="{69B9F21B-66A1-4F00-AF88-AF5B4625DB29}" srcOrd="0" destOrd="0" presId="urn:microsoft.com/office/officeart/2005/8/layout/hProcess9"/>
    <dgm:cxn modelId="{9DAF2517-C7A4-40DB-8150-33231CEFCE64}" type="presOf" srcId="{19336F1C-EB6E-4149-9990-14FDD83B02B9}" destId="{BAFCF50F-4B78-45D3-8192-7C29D1B4D0DD}" srcOrd="0" destOrd="0" presId="urn:microsoft.com/office/officeart/2005/8/layout/hProcess9"/>
    <dgm:cxn modelId="{E2700120-D2CD-4DAC-9216-BDAB4391168D}" type="presOf" srcId="{6085F4E4-784D-462D-AC8D-3966AD1C170A}" destId="{BAFCF50F-4B78-45D3-8192-7C29D1B4D0DD}" srcOrd="0" destOrd="2" presId="urn:microsoft.com/office/officeart/2005/8/layout/hProcess9"/>
    <dgm:cxn modelId="{229ED820-6E65-4735-8273-5A51E08070F6}" type="presOf" srcId="{688FF373-AFD0-42B9-A5D9-B3F5BB75B82E}" destId="{816C8632-F825-4408-B6BA-1124487E9A35}" srcOrd="0" destOrd="0" presId="urn:microsoft.com/office/officeart/2005/8/layout/hProcess9"/>
    <dgm:cxn modelId="{518D7334-8D48-4D8B-97EF-AB4E03F5336E}" srcId="{41A236FB-128C-45C7-8844-08567FA024B3}" destId="{19336F1C-EB6E-4149-9990-14FDD83B02B9}" srcOrd="2" destOrd="0" parTransId="{8F1EAEE7-E74E-44F3-A24A-0EC20705EB1D}" sibTransId="{F7E1D40A-DC95-42D6-8DE1-CB10C6319A28}"/>
    <dgm:cxn modelId="{B70DBA5B-25F3-4F8D-98D2-AF9648B2A893}" type="presOf" srcId="{19781D6E-469E-4900-A6C7-0EAA5F8ACCBC}" destId="{69B9F21B-66A1-4F00-AF88-AF5B4625DB29}" srcOrd="0" destOrd="1" presId="urn:microsoft.com/office/officeart/2005/8/layout/hProcess9"/>
    <dgm:cxn modelId="{6D20CF42-F4C8-465B-85FF-787BF6AFD331}" type="presOf" srcId="{C73EC0F6-C7A5-47A9-B31C-4F9CB2820967}" destId="{BAFCF50F-4B78-45D3-8192-7C29D1B4D0DD}" srcOrd="0" destOrd="3" presId="urn:microsoft.com/office/officeart/2005/8/layout/hProcess9"/>
    <dgm:cxn modelId="{7D395D53-BF0A-4B96-9AE3-A2AC994C3E0E}" srcId="{41A236FB-128C-45C7-8844-08567FA024B3}" destId="{688FF373-AFD0-42B9-A5D9-B3F5BB75B82E}" srcOrd="1" destOrd="0" parTransId="{763CD2A4-DFAD-43A4-AFDA-F7B9141ADDFA}" sibTransId="{38BBED12-6140-4CC4-A03C-D291B392177B}"/>
    <dgm:cxn modelId="{C056CD86-5288-4F61-89C9-E44D72BB2B36}" srcId="{41A236FB-128C-45C7-8844-08567FA024B3}" destId="{D07A1E18-453C-4C85-A1CA-3AC807018B96}" srcOrd="0" destOrd="0" parTransId="{BDF5B209-E95F-4DAA-ACBB-F998F812840F}" sibTransId="{F2394742-D21C-43D7-89C8-AB34A8644C8C}"/>
    <dgm:cxn modelId="{408DB895-2AF4-4D5A-9604-EE17223DD9E8}" srcId="{D07A1E18-453C-4C85-A1CA-3AC807018B96}" destId="{19781D6E-469E-4900-A6C7-0EAA5F8ACCBC}" srcOrd="0" destOrd="0" parTransId="{6F2804A7-D097-4996-B5F7-EE21C097050C}" sibTransId="{D7745FD8-9091-4110-8E6F-5E061C0F007B}"/>
    <dgm:cxn modelId="{FE673F97-A7EC-4ADD-828B-C7CBB06CCCC2}" type="presOf" srcId="{F0DF7A64-D60D-4213-9D60-1864179AE75C}" destId="{69B9F21B-66A1-4F00-AF88-AF5B4625DB29}" srcOrd="0" destOrd="3" presId="urn:microsoft.com/office/officeart/2005/8/layout/hProcess9"/>
    <dgm:cxn modelId="{EBADD199-ACBE-4413-8CFF-F02991674173}" srcId="{688FF373-AFD0-42B9-A5D9-B3F5BB75B82E}" destId="{423AE87D-E0E3-44BD-8F97-E17C8E4154B6}" srcOrd="1" destOrd="0" parTransId="{99AEF02C-DC5C-4F89-B23D-8E31DBEBDDDE}" sibTransId="{9276FD2A-EC0F-4699-BD1B-7A05BCE7833E}"/>
    <dgm:cxn modelId="{4EE68D9A-31FC-4E7E-BC1E-77F43C00A322}" srcId="{19336F1C-EB6E-4149-9990-14FDD83B02B9}" destId="{C73EC0F6-C7A5-47A9-B31C-4F9CB2820967}" srcOrd="2" destOrd="0" parTransId="{DBEA78FA-4CB3-404C-98AE-94AFA2ED10C8}" sibTransId="{00F0D977-784B-433D-9540-3C65CD305652}"/>
    <dgm:cxn modelId="{4903979F-C630-4B8A-BAF3-63292B66A9EC}" srcId="{D07A1E18-453C-4C85-A1CA-3AC807018B96}" destId="{F0DF7A64-D60D-4213-9D60-1864179AE75C}" srcOrd="2" destOrd="0" parTransId="{D2136F05-A365-4B36-8992-CC18A514E136}" sibTransId="{0EAD0628-D1F2-48D6-93D1-5AE6F2A613B2}"/>
    <dgm:cxn modelId="{244FA89F-4E7E-4F05-BD4F-660642690820}" type="presOf" srcId="{41A236FB-128C-45C7-8844-08567FA024B3}" destId="{1687094F-403E-4B5F-99DF-53F74714DA22}" srcOrd="0" destOrd="0" presId="urn:microsoft.com/office/officeart/2005/8/layout/hProcess9"/>
    <dgm:cxn modelId="{0BE082A9-F651-4104-B806-6BD0E1FD8E7D}" type="presOf" srcId="{5D4B2687-180C-4881-9CCF-3F1698A30B7E}" destId="{816C8632-F825-4408-B6BA-1124487E9A35}" srcOrd="0" destOrd="1" presId="urn:microsoft.com/office/officeart/2005/8/layout/hProcess9"/>
    <dgm:cxn modelId="{C577EAA9-5308-451D-8F0D-F238BB60F85A}" type="presOf" srcId="{E675905A-97EF-4F51-9868-94CADA598524}" destId="{BAFCF50F-4B78-45D3-8192-7C29D1B4D0DD}" srcOrd="0" destOrd="1" presId="urn:microsoft.com/office/officeart/2005/8/layout/hProcess9"/>
    <dgm:cxn modelId="{FC6799D7-212F-46F5-8F7A-3D35860A8320}" srcId="{688FF373-AFD0-42B9-A5D9-B3F5BB75B82E}" destId="{5D4B2687-180C-4881-9CCF-3F1698A30B7E}" srcOrd="0" destOrd="0" parTransId="{6C5A4D7B-C16F-4A5D-9590-E195CEF9FDD2}" sibTransId="{C094B59D-4F0A-4F9B-AB43-D8FC98CEF8E5}"/>
    <dgm:cxn modelId="{B299EDE3-4D6C-4696-B853-CCDD26D67F77}" srcId="{19336F1C-EB6E-4149-9990-14FDD83B02B9}" destId="{6085F4E4-784D-462D-AC8D-3966AD1C170A}" srcOrd="1" destOrd="0" parTransId="{035247C1-0692-4377-A617-29B41C41593C}" sibTransId="{40977D3E-E2AB-4456-9249-9EF47DDFE106}"/>
    <dgm:cxn modelId="{8C0A43EE-A05B-40DA-8E12-AFD0564761AA}" srcId="{19336F1C-EB6E-4149-9990-14FDD83B02B9}" destId="{E675905A-97EF-4F51-9868-94CADA598524}" srcOrd="0" destOrd="0" parTransId="{96F37CBD-A68E-458B-B64C-1357AE94A0BD}" sibTransId="{F635E328-BB6F-41BD-82B3-298C539AC8EB}"/>
    <dgm:cxn modelId="{C91ABCF0-59CA-4F86-871C-8B176E4816E2}" type="presOf" srcId="{A57044F3-0E6E-4E6B-AC57-AE2C6A8B3403}" destId="{69B9F21B-66A1-4F00-AF88-AF5B4625DB29}" srcOrd="0" destOrd="2" presId="urn:microsoft.com/office/officeart/2005/8/layout/hProcess9"/>
    <dgm:cxn modelId="{C2E274F7-B7C4-42D0-B68F-C3B4AE0AE486}" type="presOf" srcId="{423AE87D-E0E3-44BD-8F97-E17C8E4154B6}" destId="{816C8632-F825-4408-B6BA-1124487E9A35}" srcOrd="0" destOrd="2" presId="urn:microsoft.com/office/officeart/2005/8/layout/hProcess9"/>
    <dgm:cxn modelId="{82929AF7-FDB7-42C0-932E-A9685F26E9D3}" srcId="{D07A1E18-453C-4C85-A1CA-3AC807018B96}" destId="{A57044F3-0E6E-4E6B-AC57-AE2C6A8B3403}" srcOrd="1" destOrd="0" parTransId="{8067D16C-CDF8-4AF7-BAB0-902762CAD23F}" sibTransId="{9079B5F5-E2F1-41AF-B74B-06FB1D2019BF}"/>
    <dgm:cxn modelId="{12C3F36F-27AA-4B8A-9DAD-5AC9ED09B919}" type="presParOf" srcId="{1687094F-403E-4B5F-99DF-53F74714DA22}" destId="{B2972426-8519-4625-905B-0428A0E1377D}" srcOrd="0" destOrd="0" presId="urn:microsoft.com/office/officeart/2005/8/layout/hProcess9"/>
    <dgm:cxn modelId="{7F5EC26C-9135-480A-B3B0-E17CF7F1B9C9}" type="presParOf" srcId="{1687094F-403E-4B5F-99DF-53F74714DA22}" destId="{124D223B-300D-4749-8C6F-0433B2EB24E6}" srcOrd="1" destOrd="0" presId="urn:microsoft.com/office/officeart/2005/8/layout/hProcess9"/>
    <dgm:cxn modelId="{B6EB4649-4AD2-490F-8B0C-7D85872C35E1}" type="presParOf" srcId="{124D223B-300D-4749-8C6F-0433B2EB24E6}" destId="{69B9F21B-66A1-4F00-AF88-AF5B4625DB29}" srcOrd="0" destOrd="0" presId="urn:microsoft.com/office/officeart/2005/8/layout/hProcess9"/>
    <dgm:cxn modelId="{8F4D9CD9-4F03-4F6F-954D-6509121F69D4}" type="presParOf" srcId="{124D223B-300D-4749-8C6F-0433B2EB24E6}" destId="{6C29B2F5-BF13-499F-BFC6-996A618D6316}" srcOrd="1" destOrd="0" presId="urn:microsoft.com/office/officeart/2005/8/layout/hProcess9"/>
    <dgm:cxn modelId="{BE29E572-34F3-4F92-8C8C-91331C67BA4C}" type="presParOf" srcId="{124D223B-300D-4749-8C6F-0433B2EB24E6}" destId="{816C8632-F825-4408-B6BA-1124487E9A35}" srcOrd="2" destOrd="0" presId="urn:microsoft.com/office/officeart/2005/8/layout/hProcess9"/>
    <dgm:cxn modelId="{04FD85E2-148B-445B-B70E-786FE507F898}" type="presParOf" srcId="{124D223B-300D-4749-8C6F-0433B2EB24E6}" destId="{A76BA497-B3C6-49E4-AFE1-DA7CEFA8BC67}" srcOrd="3" destOrd="0" presId="urn:microsoft.com/office/officeart/2005/8/layout/hProcess9"/>
    <dgm:cxn modelId="{F9488227-5F06-499D-9A13-7F738755BE87}" type="presParOf" srcId="{124D223B-300D-4749-8C6F-0433B2EB24E6}" destId="{BAFCF50F-4B78-45D3-8192-7C29D1B4D0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72426-8519-4625-905B-0428A0E1377D}">
      <dsp:nvSpPr>
        <dsp:cNvPr id="0" name=""/>
        <dsp:cNvSpPr/>
      </dsp:nvSpPr>
      <dsp:spPr>
        <a:xfrm>
          <a:off x="853201" y="0"/>
          <a:ext cx="9669621" cy="49271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9F21B-66A1-4F00-AF88-AF5B4625DB29}">
      <dsp:nvSpPr>
        <dsp:cNvPr id="0" name=""/>
        <dsp:cNvSpPr/>
      </dsp:nvSpPr>
      <dsp:spPr>
        <a:xfrm>
          <a:off x="12220" y="1412069"/>
          <a:ext cx="3661658" cy="2102967"/>
        </a:xfrm>
        <a:prstGeom prst="roundRect">
          <a:avLst/>
        </a:prstGeom>
        <a:solidFill>
          <a:srgbClr val="45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OCTA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Manages and collects all data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Purchases, installs, and maintains equipment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Coordinates</a:t>
          </a:r>
        </a:p>
      </dsp:txBody>
      <dsp:txXfrm>
        <a:off x="114878" y="1514727"/>
        <a:ext cx="3456342" cy="1897651"/>
      </dsp:txXfrm>
    </dsp:sp>
    <dsp:sp modelId="{816C8632-F825-4408-B6BA-1124487E9A35}">
      <dsp:nvSpPr>
        <dsp:cNvPr id="0" name=""/>
        <dsp:cNvSpPr/>
      </dsp:nvSpPr>
      <dsp:spPr>
        <a:xfrm>
          <a:off x="3857183" y="1411990"/>
          <a:ext cx="3661658" cy="2103125"/>
        </a:xfrm>
        <a:prstGeom prst="roundRect">
          <a:avLst/>
        </a:prstGeom>
        <a:solidFill>
          <a:srgbClr val="45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supplemental data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Build on OCTA efforts</a:t>
          </a:r>
        </a:p>
      </dsp:txBody>
      <dsp:txXfrm>
        <a:off x="3959849" y="1514656"/>
        <a:ext cx="3456326" cy="1897793"/>
      </dsp:txXfrm>
    </dsp:sp>
    <dsp:sp modelId="{BAFCF50F-4B78-45D3-8192-7C29D1B4D0DD}">
      <dsp:nvSpPr>
        <dsp:cNvPr id="0" name=""/>
        <dsp:cNvSpPr/>
      </dsp:nvSpPr>
      <dsp:spPr>
        <a:xfrm>
          <a:off x="7702146" y="1411990"/>
          <a:ext cx="3661658" cy="2103125"/>
        </a:xfrm>
        <a:prstGeom prst="roundRect">
          <a:avLst/>
        </a:prstGeom>
        <a:solidFill>
          <a:srgbClr val="45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University / Consultant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program support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Update bike flow map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Conduct research </a:t>
          </a:r>
        </a:p>
      </dsp:txBody>
      <dsp:txXfrm>
        <a:off x="7804812" y="1514656"/>
        <a:ext cx="3456326" cy="189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DBE4E-E4B4-5745-97E1-AB17BAA905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56B9-487F-D746-82F7-C47BF21A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2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EC0F-AAE3-4F80-8DE3-4CCD0552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F9C0-7BB7-455F-AF1A-18C813B5C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6C553-51CD-4A14-A933-F29180CF3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C693D-A63B-465B-8967-D79527F1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B7C5C-D7A3-4634-900F-FF2C67B5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4E47D-6E18-4CDA-96D0-335A2320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715D9-66C7-4508-A709-2F640620E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EB52-3F38-4C31-BAF8-4DA99EA1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9D3B5-1D1D-40FC-9048-B04CF13A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F58B9-76A5-44E8-A55D-884EEACF7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879D5-3AAE-4541-9205-D81B6A755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40A36-0B67-4042-9F3C-393A79128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589AE-5F3C-4206-AAC2-8D1EB1B3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0B788-65F0-4AF5-A54D-E71D1A92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BC4C2-7E98-4510-A30A-2FB70CE4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13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242C-C6C8-4979-999D-65B33964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7962D-5BD5-4721-832C-F525C27A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A2595-9D77-4C84-B184-824797C7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E189F-0F39-47F3-9422-FB06FD0B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FD5AC-FE72-4FD6-BE34-9D484C762B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A19A3-4E34-44CB-BF09-514DAB43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369CB-98DB-43FE-9B2E-24B179C9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3955F-8CA8-4334-99E5-84622E4C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E28AD-2885-4F2D-BFEC-F5F5A7B0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1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A6B9-2FA1-4EFA-8DEF-F59D5550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B3CE-740F-4E80-9BCB-768A1298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B620F-7B49-41D2-A4D8-0FE41857C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586BA-4955-4A19-AD91-0718BE53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801D7-C4C9-47A0-9BD3-06BC1622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3B61-8274-4EB5-AC31-C8CB6B71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09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7E56-059C-4401-AD82-79E3C588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AEEC-FC06-4C22-91AD-2AAFD1F5B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70CB-075F-493B-97DB-0AC3BB866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BDEC7-8665-477A-B84C-A8CE609E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360B7-EFAA-483A-8357-215D6310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C519E-CBCC-44D7-8F33-FDE12DA6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523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7E5E-9F82-455C-BED4-D1F42134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E147-FBA1-4A71-A9A3-1C694F95C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5823A-2FFA-4ED5-8927-7894C7D3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44DAB-4929-4CA6-B0F1-28F3B679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44FD-187C-4643-8EC6-AA2F3E70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34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77666-A5EA-4C23-AC05-39E3123D7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5A404-A1B4-485D-B10D-CA3640957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BC8DB-273A-402D-BABB-ED9C6DD9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BD110-0829-4E82-BCB6-30E37E83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B8AB-0236-4F4D-9380-9AB3BE80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2633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722"/>
            <a:ext cx="12192000" cy="435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874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5" y="1263797"/>
            <a:ext cx="5627915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3797"/>
            <a:ext cx="5596246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5418-15FE-4698-BAE9-B112CE861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01E52-3FC4-4356-A20E-B06427308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CC6FA-0CD5-4920-B7DC-75EB769C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C0BE4-F2CD-4FDE-831B-2DF129E6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F6C8F-75F5-4F76-8F48-F27406F7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C1619C-5CC2-4EE5-927D-67A3CBE25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B371-BBBF-46F6-A253-8FBA0637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AD09-090E-410E-BF4D-51FBB6298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20AC3-25B9-47E9-AB62-B5F970A4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D6878-4F68-4AD3-B311-BE51B09A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47CEA-BA8A-456D-800F-D55E2F74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124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9895-084F-47AA-A73F-7C1F068B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7BAC4-D332-4AE7-8751-A4B6F357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2B797-0C71-483F-9162-87800B32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E4CF-1E42-4F62-8B17-85C02B58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54887-0F14-481A-A6B3-BB4FBDC4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03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27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96DC0F-7438-40CF-8436-A79F1F07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9490-3F2F-4F0C-9E37-856EB8C67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DE397-42EF-4339-AD3C-8DEDC6435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2D19-5CAC-403A-95F0-CD3D0B06FFB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50A0C-712F-4192-BC75-2EAA2F01F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819C-878A-480B-8459-9F4FC6AC8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ECF6-F71F-4D53-B557-11FD4FF3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10515600" cy="3359021"/>
          </a:xfrm>
        </p:spPr>
        <p:txBody>
          <a:bodyPr anchor="b">
            <a:normAutofit/>
          </a:bodyPr>
          <a:lstStyle/>
          <a:p>
            <a:r>
              <a:rPr lang="en-US" b="1" dirty="0"/>
              <a:t>Active Transportation Counts Program Update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/>
              <a:t>CAC Bicycle/Pedestrian Subcommittee</a:t>
            </a:r>
          </a:p>
          <a:p>
            <a:r>
              <a:rPr lang="en-US" dirty="0"/>
              <a:t>March 26, 2019</a:t>
            </a:r>
          </a:p>
        </p:txBody>
      </p:sp>
    </p:spTree>
    <p:extLst>
      <p:ext uri="{BB962C8B-B14F-4D97-AF65-F5344CB8AC3E}">
        <p14:creationId xmlns:p14="http://schemas.microsoft.com/office/powerpoint/2010/main" val="205547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 –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1253331"/>
            <a:ext cx="11376561" cy="4174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Active Transportation Count Program:</a:t>
            </a:r>
          </a:p>
          <a:p>
            <a:r>
              <a:rPr lang="en-US" dirty="0"/>
              <a:t>Built from existing efforts to collect bicycle and pedestrian counts throughout the County </a:t>
            </a:r>
          </a:p>
          <a:p>
            <a:r>
              <a:rPr lang="en-US" dirty="0"/>
              <a:t>Consolidated all counts into a single location</a:t>
            </a:r>
          </a:p>
          <a:p>
            <a:r>
              <a:rPr lang="en-US" dirty="0"/>
              <a:t>Developed a guide for future active transportation investments </a:t>
            </a:r>
          </a:p>
          <a:p>
            <a:r>
              <a:rPr lang="en-US" dirty="0"/>
              <a:t>Support for regional active transportation efforts</a:t>
            </a:r>
          </a:p>
          <a:p>
            <a:r>
              <a:rPr lang="en-US" dirty="0"/>
              <a:t>Developed Orange County’s first bicycle flow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1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Pre-Count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315981"/>
            <a:ext cx="400365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Count locations:</a:t>
            </a:r>
          </a:p>
          <a:p>
            <a:r>
              <a:rPr lang="en-US" dirty="0"/>
              <a:t>Concentrated </a:t>
            </a:r>
          </a:p>
          <a:p>
            <a:r>
              <a:rPr lang="en-US" dirty="0"/>
              <a:t>Higher order roadways</a:t>
            </a:r>
          </a:p>
          <a:p>
            <a:r>
              <a:rPr lang="en-US" dirty="0"/>
              <a:t>Ramp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8DCBCAE-17CE-470A-ADF1-4D489806E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428" y="1065402"/>
            <a:ext cx="6367537" cy="48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Post-Count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315981"/>
            <a:ext cx="400365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Count locations:</a:t>
            </a:r>
          </a:p>
          <a:p>
            <a:r>
              <a:rPr lang="en-US" dirty="0"/>
              <a:t>541 unique locations</a:t>
            </a:r>
          </a:p>
          <a:p>
            <a:r>
              <a:rPr lang="en-US" dirty="0"/>
              <a:t>Geographic spread</a:t>
            </a:r>
          </a:p>
          <a:p>
            <a:r>
              <a:rPr lang="en-US" dirty="0"/>
              <a:t>Varying facility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8DCBCAE-17CE-470A-ADF1-4D489806E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51" y="1065402"/>
            <a:ext cx="6278291" cy="48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E2175-3A67-4AB3-BF4C-DF97D291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020" y="6128599"/>
            <a:ext cx="841248" cy="594360"/>
          </a:xfrm>
        </p:spPr>
        <p:txBody>
          <a:bodyPr/>
          <a:lstStyle/>
          <a:p>
            <a:pPr algn="ctr"/>
            <a:fld id="{8F88728A-9E54-1B4F-A83C-486C5BF59F16}" type="slidenum">
              <a:rPr lang="en-US" sz="220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sz="2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2743FF78-DEF8-40A6-999A-492C8182B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33" y="0"/>
            <a:ext cx="7970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ED1B-A1D8-47DF-BF07-70C0982F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 - Program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D781-B6FD-4B12-BEF5-B84329AB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C61520-1B29-4A8D-B82C-EC0F9BE083C7}"/>
              </a:ext>
            </a:extLst>
          </p:cNvPr>
          <p:cNvGrpSpPr/>
          <p:nvPr/>
        </p:nvGrpSpPr>
        <p:grpSpPr>
          <a:xfrm>
            <a:off x="8185406" y="1080183"/>
            <a:ext cx="3692801" cy="4720391"/>
            <a:chOff x="4259544" y="493488"/>
            <a:chExt cx="2484437" cy="1614884"/>
          </a:xfrm>
          <a:solidFill>
            <a:schemeClr val="accent5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41CABA-5F29-4CD6-942D-0AAECC1BCAB6}"/>
                </a:ext>
              </a:extLst>
            </p:cNvPr>
            <p:cNvSpPr/>
            <p:nvPr/>
          </p:nvSpPr>
          <p:spPr>
            <a:xfrm>
              <a:off x="4259544" y="493488"/>
              <a:ext cx="2484437" cy="16148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56D69CD3-C773-41B1-A0CC-8F2DC6CFA9AC}"/>
                </a:ext>
              </a:extLst>
            </p:cNvPr>
            <p:cNvSpPr txBox="1"/>
            <p:nvPr/>
          </p:nvSpPr>
          <p:spPr>
            <a:xfrm>
              <a:off x="4338376" y="572320"/>
              <a:ext cx="2326773" cy="14572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800" kern="1200" dirty="0"/>
                <a:t>3. Specific Purpose Counts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buNone/>
              </a:pPr>
              <a:endParaRPr lang="en-US" sz="2800" kern="1200" dirty="0"/>
            </a:p>
            <a:p>
              <a:pPr marL="457200" lvl="0" indent="-457200" defTabSz="124460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Based on specific needs</a:t>
              </a:r>
            </a:p>
            <a:p>
              <a:pPr marL="457200" lvl="0" indent="-4572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Example: before-and-after counts</a:t>
              </a:r>
              <a:endParaRPr lang="en-US" sz="28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AD4CC4-033F-4200-B6ED-CD80E61AB9C6}"/>
              </a:ext>
            </a:extLst>
          </p:cNvPr>
          <p:cNvGrpSpPr/>
          <p:nvPr/>
        </p:nvGrpSpPr>
        <p:grpSpPr>
          <a:xfrm>
            <a:off x="4249599" y="1097939"/>
            <a:ext cx="3692801" cy="4662122"/>
            <a:chOff x="4259544" y="493488"/>
            <a:chExt cx="2484437" cy="1614884"/>
          </a:xfrm>
          <a:solidFill>
            <a:schemeClr val="accent5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00FCBDB-3238-425D-9843-ABC55997BC9E}"/>
                </a:ext>
              </a:extLst>
            </p:cNvPr>
            <p:cNvSpPr/>
            <p:nvPr/>
          </p:nvSpPr>
          <p:spPr>
            <a:xfrm>
              <a:off x="4259544" y="493488"/>
              <a:ext cx="2484437" cy="16148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E463CE5A-DA3B-475E-82B6-975E30E7784D}"/>
                </a:ext>
              </a:extLst>
            </p:cNvPr>
            <p:cNvSpPr txBox="1"/>
            <p:nvPr/>
          </p:nvSpPr>
          <p:spPr>
            <a:xfrm>
              <a:off x="4338376" y="572320"/>
              <a:ext cx="2326773" cy="14572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2. Cyclic Counts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  <a:p>
              <a:pPr marL="457200" lvl="0" indent="-457200" defTabSz="124460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Distributed across County</a:t>
              </a:r>
            </a:p>
            <a:p>
              <a:pPr marL="457200" lvl="0" indent="-4572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Collected periodically</a:t>
              </a:r>
            </a:p>
            <a:p>
              <a:pPr marL="457200" lvl="0" indent="-4572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Portable counter</a:t>
              </a:r>
              <a:endParaRPr lang="en-US" sz="28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DA63EE-D169-46AC-92E2-D2321F838DB6}"/>
              </a:ext>
            </a:extLst>
          </p:cNvPr>
          <p:cNvGrpSpPr/>
          <p:nvPr/>
        </p:nvGrpSpPr>
        <p:grpSpPr>
          <a:xfrm>
            <a:off x="313792" y="1097939"/>
            <a:ext cx="3692801" cy="4662122"/>
            <a:chOff x="4259544" y="493488"/>
            <a:chExt cx="2484437" cy="1614884"/>
          </a:xfrm>
          <a:solidFill>
            <a:schemeClr val="accent5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BAEBF9-52E1-4D10-B2D5-3AE3B71EED30}"/>
                </a:ext>
              </a:extLst>
            </p:cNvPr>
            <p:cNvSpPr/>
            <p:nvPr/>
          </p:nvSpPr>
          <p:spPr>
            <a:xfrm>
              <a:off x="4259544" y="493488"/>
              <a:ext cx="2484437" cy="16148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C0F3B8E-F48D-4802-8FCA-1CD5F4E9C9FF}"/>
                </a:ext>
              </a:extLst>
            </p:cNvPr>
            <p:cNvSpPr txBox="1"/>
            <p:nvPr/>
          </p:nvSpPr>
          <p:spPr>
            <a:xfrm>
              <a:off x="4338376" y="572320"/>
              <a:ext cx="2326773" cy="14572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1. Continuous Counts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  <a:p>
              <a:pPr marL="457200" indent="-4572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Temporal trends</a:t>
              </a:r>
            </a:p>
            <a:p>
              <a:pPr marL="457200" indent="-4572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Based on travel patterns</a:t>
              </a:r>
            </a:p>
            <a:p>
              <a:pPr marL="457200" indent="-4572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Automatic counter</a:t>
              </a:r>
            </a:p>
            <a:p>
              <a:pPr marL="457200" lvl="0" indent="-45720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en-US" sz="2800" kern="1200" dirty="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F8901-4B9D-4265-AAD9-E766A7177A49}"/>
              </a:ext>
            </a:extLst>
          </p:cNvPr>
          <p:cNvCxnSpPr>
            <a:cxnSpLocks/>
          </p:cNvCxnSpPr>
          <p:nvPr/>
        </p:nvCxnSpPr>
        <p:spPr>
          <a:xfrm>
            <a:off x="4345452" y="2283520"/>
            <a:ext cx="34769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50F60-4140-4CE7-8A8F-74AD014AB4E6}"/>
              </a:ext>
            </a:extLst>
          </p:cNvPr>
          <p:cNvCxnSpPr>
            <a:cxnSpLocks/>
          </p:cNvCxnSpPr>
          <p:nvPr/>
        </p:nvCxnSpPr>
        <p:spPr>
          <a:xfrm>
            <a:off x="8284055" y="2283520"/>
            <a:ext cx="34769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79AEBF-2FFB-4214-8660-C5A1F5252C57}"/>
              </a:ext>
            </a:extLst>
          </p:cNvPr>
          <p:cNvCxnSpPr>
            <a:cxnSpLocks/>
          </p:cNvCxnSpPr>
          <p:nvPr/>
        </p:nvCxnSpPr>
        <p:spPr>
          <a:xfrm>
            <a:off x="412441" y="2272771"/>
            <a:ext cx="34769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6F6DE0D-A388-41C5-96D2-B331E92D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92" y="3861283"/>
            <a:ext cx="2529002" cy="1898778"/>
          </a:xfrm>
          <a:prstGeom prst="rect">
            <a:avLst/>
          </a:prstGeom>
        </p:spPr>
      </p:pic>
      <p:pic>
        <p:nvPicPr>
          <p:cNvPr id="18" name="Picture 17" descr="\\kittelson.com\fs\H_Projects\12\12066 - NCHRP 07-19 Innovative Ped-Bike Data\Task 5 - Investigate Methods &amp; Technologies\Portland Test Locations\Installation images\July 2013\East Bank Esplanade Installation\20130703_111345.jpg">
            <a:extLst>
              <a:ext uri="{FF2B5EF4-FFF2-40B4-BE49-F238E27FC236}">
                <a16:creationId xmlns:a16="http://schemas.microsoft.com/office/drawing/2014/main" id="{C7652741-7257-48E8-A262-4777ACEA070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7"/>
          <a:stretch/>
        </p:blipFill>
        <p:spPr bwMode="auto">
          <a:xfrm>
            <a:off x="8756100" y="3861282"/>
            <a:ext cx="2532888" cy="1939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H:\12\12066 - NCHRP 07-19 Innovative Ped-Bike Data\Task 5 - Investigate Methods &amp; Technologies\Portland Test Locations\Installation images\July 2013\East Bank Esplanade Installation\20130703_110520.jpg">
            <a:extLst>
              <a:ext uri="{FF2B5EF4-FFF2-40B4-BE49-F238E27FC236}">
                <a16:creationId xmlns:a16="http://schemas.microsoft.com/office/drawing/2014/main" id="{6049244B-2637-497A-976C-1C8D59B8A8A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628"/>
          <a:stretch/>
        </p:blipFill>
        <p:spPr bwMode="auto">
          <a:xfrm>
            <a:off x="4829556" y="3858109"/>
            <a:ext cx="2532888" cy="1901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397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7D1D6-69D4-477C-A6F3-3E03B108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F88728A-9E54-1B4F-A83C-486C5BF59F16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1E008-E298-47F7-A7C3-9E736C7AF950}"/>
              </a:ext>
            </a:extLst>
          </p:cNvPr>
          <p:cNvSpPr txBox="1"/>
          <p:nvPr/>
        </p:nvSpPr>
        <p:spPr>
          <a:xfrm>
            <a:off x="488272" y="68567"/>
            <a:ext cx="9596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– Agency Roles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24D5E5-C9D2-485A-B6B0-C000A9DA3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94874"/>
              </p:ext>
            </p:extLst>
          </p:nvPr>
        </p:nvGraphicFramePr>
        <p:xfrm>
          <a:off x="392113" y="1003178"/>
          <a:ext cx="11376025" cy="492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7555CC-59D4-4839-89EA-271A5D56ADDA}"/>
              </a:ext>
            </a:extLst>
          </p:cNvPr>
          <p:cNvCxnSpPr>
            <a:cxnSpLocks/>
          </p:cNvCxnSpPr>
          <p:nvPr/>
        </p:nvCxnSpPr>
        <p:spPr>
          <a:xfrm>
            <a:off x="412441" y="2938591"/>
            <a:ext cx="36446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1B5208-A54E-4DD5-811C-684819971E50}"/>
              </a:ext>
            </a:extLst>
          </p:cNvPr>
          <p:cNvCxnSpPr>
            <a:cxnSpLocks/>
          </p:cNvCxnSpPr>
          <p:nvPr/>
        </p:nvCxnSpPr>
        <p:spPr>
          <a:xfrm>
            <a:off x="4261282" y="2938591"/>
            <a:ext cx="3657600" cy="15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0B5411-9A11-45C5-94F7-703B8DD24DF2}"/>
              </a:ext>
            </a:extLst>
          </p:cNvPr>
          <p:cNvCxnSpPr>
            <a:cxnSpLocks/>
          </p:cNvCxnSpPr>
          <p:nvPr/>
        </p:nvCxnSpPr>
        <p:spPr>
          <a:xfrm>
            <a:off x="8078680" y="2940158"/>
            <a:ext cx="36894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FA7D547-D9B6-44FF-B8E8-6DFF072F03FA}"/>
              </a:ext>
            </a:extLst>
          </p:cNvPr>
          <p:cNvSpPr txBox="1">
            <a:spLocks/>
          </p:cNvSpPr>
          <p:nvPr/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22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88728A-9E54-1B4F-A83C-486C5BF59F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3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33996"/>
            <a:ext cx="7740060" cy="4370673"/>
          </a:xfrm>
        </p:spPr>
        <p:txBody>
          <a:bodyPr/>
          <a:lstStyle/>
          <a:p>
            <a:r>
              <a:rPr lang="en-US" dirty="0"/>
              <a:t>Establish data management network</a:t>
            </a:r>
          </a:p>
          <a:p>
            <a:r>
              <a:rPr lang="en-US" dirty="0"/>
              <a:t>Begin programmatic data collection</a:t>
            </a:r>
          </a:p>
          <a:p>
            <a:r>
              <a:rPr lang="en-US" dirty="0"/>
              <a:t>Refine bike flow map</a:t>
            </a:r>
          </a:p>
          <a:p>
            <a:r>
              <a:rPr lang="en-US" dirty="0"/>
              <a:t>Guidance and coordination for cities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21C0396-779A-4BBD-B34C-80FF7F84E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0" y="3416317"/>
            <a:ext cx="2877616" cy="16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0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Sam Sharvini, Project Manager</a:t>
            </a:r>
          </a:p>
          <a:p>
            <a:pPr marL="0" indent="0" algn="ctr">
              <a:buNone/>
            </a:pPr>
            <a:r>
              <a:rPr lang="en-US" dirty="0"/>
              <a:t>(714) 560-5769</a:t>
            </a:r>
          </a:p>
          <a:p>
            <a:pPr marL="0" indent="0" algn="ctr">
              <a:buNone/>
            </a:pPr>
            <a:r>
              <a:rPr lang="en-US" dirty="0"/>
              <a:t>ssharvini@octa.net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49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A Template for Board.potx [Read-Only]" id="{CF3E40BF-819F-4811-BBF7-FCBA36AED874}" vid="{83E8DAD9-430F-4B23-8A70-7B4A6A3371E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1BD571DED194C8D76B6344AD7F983" ma:contentTypeVersion="7" ma:contentTypeDescription="Create a new document." ma:contentTypeScope="" ma:versionID="5db22061e4dab9ae8b98ddfbb45e6dc4">
  <xsd:schema xmlns:xsd="http://www.w3.org/2001/XMLSchema" xmlns:xs="http://www.w3.org/2001/XMLSchema" xmlns:p="http://schemas.microsoft.com/office/2006/metadata/properties" xmlns:ns2="f5c3c3e8-cf51-4480-b0e5-38ff7070de55" xmlns:ns3="9b5e9e2a-f9e1-4e12-858c-03c5f8161588" targetNamespace="http://schemas.microsoft.com/office/2006/metadata/properties" ma:root="true" ma:fieldsID="dba9d0dc836557977b0b0214271288d1" ns2:_="" ns3:_="">
    <xsd:import namespace="f5c3c3e8-cf51-4480-b0e5-38ff7070de55"/>
    <xsd:import namespace="9b5e9e2a-f9e1-4e12-858c-03c5f8161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3c3e8-cf51-4480-b0e5-38ff7070d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e9e2a-f9e1-4e12-858c-03c5f8161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6BAB03-F3D2-43D8-A070-099182103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c3c3e8-cf51-4480-b0e5-38ff7070de55"/>
    <ds:schemaRef ds:uri="9b5e9e2a-f9e1-4e12-858c-03c5f81615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4C7F27-CEC6-4CF1-A1A0-72488B070416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95c6d326-d790-4bcc-bdb0-21efa1ee755f"/>
    <ds:schemaRef ds:uri="http://schemas.openxmlformats.org/package/2006/metadata/core-properties"/>
    <ds:schemaRef ds:uri="http://schemas.microsoft.com/office/2006/metadata/properties"/>
    <ds:schemaRef ds:uri="815484bd-7cbe-4a9c-b7fb-b04f73f35ca0"/>
    <ds:schemaRef ds:uri="http://purl.org/dc/terms/"/>
    <ds:schemaRef ds:uri="14382e6c-ee5d-4f46-80e2-e480d0b1fa1e"/>
    <ds:schemaRef ds:uri="01efa142-6d66-4eb2-940e-2c462cbe6b3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5BE945-DEC4-4894-8C3E-BD9AEEC91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216</Words>
  <Application>Microsoft Office PowerPoint</Application>
  <PresentationFormat>Widescreen</PresentationFormat>
  <Paragraphs>70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1_Office Theme</vt:lpstr>
      <vt:lpstr>Active Transportation Counts Program Update </vt:lpstr>
      <vt:lpstr>Project Overview – Accomplishments</vt:lpstr>
      <vt:lpstr>Pre-Count Program</vt:lpstr>
      <vt:lpstr>Post-Count Program</vt:lpstr>
      <vt:lpstr>PowerPoint Presentation</vt:lpstr>
      <vt:lpstr>Recommendations - Program Elements</vt:lpstr>
      <vt:lpstr>PowerPoint Presentation</vt:lpstr>
      <vt:lpstr>Next Steps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Transportation Counts Program Update </dc:title>
  <dc:creator>Justin Horng</dc:creator>
  <cp:lastModifiedBy>Sam Sharvini</cp:lastModifiedBy>
  <cp:revision>19</cp:revision>
  <dcterms:created xsi:type="dcterms:W3CDTF">2019-03-20T18:17:40Z</dcterms:created>
  <dcterms:modified xsi:type="dcterms:W3CDTF">2019-03-26T17:09:50Z</dcterms:modified>
</cp:coreProperties>
</file>