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2" r:id="rId7"/>
    <p:sldId id="258" r:id="rId8"/>
    <p:sldId id="260" r:id="rId9"/>
    <p:sldId id="263" r:id="rId10"/>
    <p:sldId id="265" r:id="rId11"/>
    <p:sldId id="259" r:id="rId12"/>
    <p:sldId id="264" r:id="rId13"/>
    <p:sldId id="261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808381"/>
    <a:srgbClr val="1E6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8287A-84D2-4E5B-966B-EDF2E6BAF872}" v="1" dt="2019-03-16T00:51:16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CDBE4E-E4B4-5745-97E1-AB17BAA9054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5B56B9-487F-D746-82F7-C47BF21A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1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ctr">
              <a:defRPr sz="60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1E619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842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5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885" y="1263797"/>
            <a:ext cx="5627915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3797"/>
            <a:ext cx="5596246" cy="4351338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1885" y="2"/>
            <a:ext cx="11376561" cy="997526"/>
          </a:xfrm>
        </p:spPr>
        <p:txBody>
          <a:bodyPr wrap="none"/>
          <a:lstStyle>
            <a:lvl1pPr>
              <a:defRPr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86556" y="6127669"/>
            <a:ext cx="843148" cy="593806"/>
          </a:xfrm>
        </p:spPr>
        <p:txBody>
          <a:bodyPr anchor="ctr" anchorCtr="1"/>
          <a:lstStyle>
            <a:lvl1pPr>
              <a:defRPr sz="2200">
                <a:solidFill>
                  <a:srgbClr val="59595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F88728A-9E54-1B4F-A83C-486C5BF59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4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6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E6C1-C76F-0346-9D4E-03D53F1A5FDB}" type="datetime1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8728A-9E54-1B4F-A83C-486C5BF59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Draft Fiscal Year 2019-20 </a:t>
            </a:r>
            <a:br>
              <a:rPr lang="en-US" sz="4800" dirty="0"/>
            </a:br>
            <a:r>
              <a:rPr lang="en-US" sz="4800" dirty="0"/>
              <a:t>Bus Service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8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91885" y="1253331"/>
            <a:ext cx="9901407" cy="4874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/>
            <a:r>
              <a:rPr lang="en-US" b="1" dirty="0"/>
              <a:t>Approve Public Outreach</a:t>
            </a:r>
          </a:p>
          <a:p>
            <a:pPr marL="914400" lvl="1" indent="-457200"/>
            <a:r>
              <a:rPr lang="en-US" dirty="0"/>
              <a:t>Transit Committee: April 11, 2019</a:t>
            </a:r>
          </a:p>
          <a:p>
            <a:pPr marL="914400" lvl="1" indent="-457200"/>
            <a:r>
              <a:rPr lang="en-US" dirty="0"/>
              <a:t>Board: April 22, 2019</a:t>
            </a:r>
          </a:p>
          <a:p>
            <a:pPr marL="457200" indent="-457200"/>
            <a:r>
              <a:rPr lang="en-US" b="1" dirty="0"/>
              <a:t>Conduct Public Outreach</a:t>
            </a:r>
          </a:p>
          <a:p>
            <a:pPr marL="914400" lvl="1" indent="-457200"/>
            <a:r>
              <a:rPr lang="en-US" dirty="0"/>
              <a:t>Public Workshops: May 2019</a:t>
            </a:r>
          </a:p>
          <a:p>
            <a:pPr marL="457200" indent="-457200"/>
            <a:r>
              <a:rPr lang="en-US" b="1" dirty="0"/>
              <a:t>Conduct Public Hearing</a:t>
            </a:r>
            <a:r>
              <a:rPr lang="en-US" dirty="0"/>
              <a:t>: </a:t>
            </a:r>
          </a:p>
          <a:p>
            <a:pPr marL="914400" lvl="1" indent="-457200"/>
            <a:r>
              <a:rPr lang="en-US" dirty="0">
                <a:latin typeface="Arial"/>
                <a:cs typeface="Arial"/>
              </a:rPr>
              <a:t>Board: June 10, 2019</a:t>
            </a:r>
          </a:p>
          <a:p>
            <a:pPr marL="457200" indent="-457200"/>
            <a:r>
              <a:rPr lang="en-US" b="1" dirty="0"/>
              <a:t>Approve Final Service Plan</a:t>
            </a:r>
            <a:r>
              <a:rPr lang="en-US" dirty="0"/>
              <a:t>: </a:t>
            </a:r>
          </a:p>
          <a:p>
            <a:pPr marL="914400" lvl="1" indent="-457200"/>
            <a:r>
              <a:rPr lang="en-US" dirty="0">
                <a:latin typeface="Arial"/>
                <a:cs typeface="Arial"/>
              </a:rPr>
              <a:t>Transit Committee: July 11, 2019</a:t>
            </a:r>
          </a:p>
          <a:p>
            <a:pPr marL="914400" lvl="1" indent="-457200"/>
            <a:r>
              <a:rPr lang="en-US" dirty="0">
                <a:latin typeface="Arial"/>
                <a:cs typeface="Arial"/>
              </a:rPr>
              <a:t>Board: July 22, 2019</a:t>
            </a:r>
            <a:endParaRPr lang="en-US" dirty="0"/>
          </a:p>
          <a:p>
            <a:pPr marL="457200" indent="-457200"/>
            <a:r>
              <a:rPr lang="en-US" b="1" dirty="0"/>
              <a:t>Implement Changes</a:t>
            </a:r>
          </a:p>
          <a:p>
            <a:pPr marL="914400" lvl="1" indent="-457200"/>
            <a:r>
              <a:rPr lang="en-US" dirty="0"/>
              <a:t>October 2019 and February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340" y="1960043"/>
            <a:ext cx="2929246" cy="2473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6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7811305" cy="4351338"/>
          </a:xfrm>
        </p:spPr>
        <p:txBody>
          <a:bodyPr/>
          <a:lstStyle/>
          <a:p>
            <a:pPr marL="457200" indent="-457200"/>
            <a:r>
              <a:rPr lang="en-US" dirty="0"/>
              <a:t>OC Bus 360</a:t>
            </a:r>
            <a:r>
              <a:rPr lang="en-US" baseline="30000" dirty="0"/>
              <a:t>o </a:t>
            </a:r>
            <a:r>
              <a:rPr lang="en-US" dirty="0"/>
              <a:t>Background</a:t>
            </a:r>
          </a:p>
          <a:p>
            <a:pPr marL="457200" indent="-457200"/>
            <a:r>
              <a:rPr lang="en-US" dirty="0"/>
              <a:t>Service Design Framework</a:t>
            </a:r>
          </a:p>
          <a:p>
            <a:pPr marL="457200" indent="-457200"/>
            <a:r>
              <a:rPr lang="en-US" dirty="0"/>
              <a:t>“Major Service Change” requires public hearing</a:t>
            </a:r>
          </a:p>
          <a:p>
            <a:pPr marL="457200" indent="-457200"/>
            <a:r>
              <a:rPr lang="en-US" dirty="0"/>
              <a:t>Seeking Board of Directors’ (Board) input before public outreach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191" y="1654522"/>
            <a:ext cx="3565255" cy="35489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971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 Bus 360</a:t>
            </a:r>
            <a:r>
              <a:rPr lang="en-US" baseline="30000"/>
              <a:t>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" y="1322772"/>
            <a:ext cx="11038115" cy="4634145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en-US" dirty="0"/>
              <a:t>Action plan endorsed by the Board in 2015 to address ridership decline</a:t>
            </a:r>
          </a:p>
          <a:p>
            <a:pPr marL="457200" indent="-457200"/>
            <a:r>
              <a:rPr lang="en-US" dirty="0"/>
              <a:t>Redeployment of bus service </a:t>
            </a:r>
          </a:p>
          <a:p>
            <a:pPr marL="457200" indent="-457200"/>
            <a:r>
              <a:rPr lang="en-US" dirty="0"/>
              <a:t>Comprehensive review of current and former rider perceptions</a:t>
            </a:r>
          </a:p>
          <a:p>
            <a:pPr marL="457200" indent="-457200"/>
            <a:r>
              <a:rPr lang="en-US" dirty="0"/>
              <a:t>Peer review of the Orange County Transportation Authority’s performance and plans</a:t>
            </a:r>
          </a:p>
          <a:p>
            <a:pPr marL="457200" indent="-457200"/>
            <a:r>
              <a:rPr lang="en-US" dirty="0"/>
              <a:t>New branding and marketing tactics tied to rider needs</a:t>
            </a:r>
          </a:p>
          <a:p>
            <a:pPr marL="457200" indent="-457200"/>
            <a:r>
              <a:rPr lang="en-US" dirty="0"/>
              <a:t>Upgraded bus routes and services to better match demand and capacity</a:t>
            </a:r>
          </a:p>
          <a:p>
            <a:pPr marL="457200" indent="-457200"/>
            <a:r>
              <a:rPr lang="en-US" dirty="0"/>
              <a:t>Technology changes to improve the passenger experience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3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 Design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703586"/>
          </a:xfrm>
        </p:spPr>
        <p:txBody>
          <a:bodyPr/>
          <a:lstStyle/>
          <a:p>
            <a:pPr lvl="0"/>
            <a:r>
              <a:rPr lang="en-US" dirty="0"/>
              <a:t>Reallocation of 40,000 annual revenue hours to improve ridership and productivity</a:t>
            </a:r>
          </a:p>
          <a:p>
            <a:r>
              <a:rPr lang="en-US" dirty="0"/>
              <a:t>Implement OC Streetcar Bus Rail Interface routing changes</a:t>
            </a:r>
          </a:p>
          <a:p>
            <a:pPr lvl="0"/>
            <a:r>
              <a:rPr lang="en-US" dirty="0"/>
              <a:t>Stay within existing resources for service hours and buses</a:t>
            </a:r>
          </a:p>
          <a:p>
            <a:pPr lvl="0"/>
            <a:r>
              <a:rPr lang="en-US" dirty="0"/>
              <a:t>“Major" changes require public hearing</a:t>
            </a:r>
          </a:p>
          <a:p>
            <a:pPr lvl="0"/>
            <a:r>
              <a:rPr lang="en-US" dirty="0"/>
              <a:t>Final recommendations subject to Title VI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5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703586"/>
          </a:xfrm>
        </p:spPr>
        <p:txBody>
          <a:bodyPr/>
          <a:lstStyle/>
          <a:p>
            <a:r>
              <a:rPr lang="en-US" b="1" dirty="0"/>
              <a:t>Route 54</a:t>
            </a:r>
            <a:r>
              <a:rPr lang="en-US" dirty="0"/>
              <a:t>: Extend all short trips from Chapman Avenue and Beach Boulevard to Chapman Avenue &amp; Valley View Street</a:t>
            </a:r>
          </a:p>
          <a:p>
            <a:r>
              <a:rPr lang="en-US" b="1" dirty="0"/>
              <a:t>Route 56</a:t>
            </a:r>
            <a:r>
              <a:rPr lang="en-US" dirty="0"/>
              <a:t>: Improve weekend frequency from 70 to 45 minutes</a:t>
            </a:r>
          </a:p>
          <a:p>
            <a:r>
              <a:rPr lang="en-US" b="1" dirty="0"/>
              <a:t>Route 59</a:t>
            </a:r>
            <a:r>
              <a:rPr lang="en-US" dirty="0"/>
              <a:t>: Extend midday short trips to The District</a:t>
            </a:r>
          </a:p>
          <a:p>
            <a:r>
              <a:rPr lang="en-US" b="1" dirty="0"/>
              <a:t>Route 72</a:t>
            </a:r>
            <a:r>
              <a:rPr lang="en-US" dirty="0"/>
              <a:t>: Improve weekend frequency from 65 to 45 minutes</a:t>
            </a:r>
            <a:endParaRPr lang="en-US" b="1" dirty="0"/>
          </a:p>
          <a:p>
            <a:r>
              <a:rPr lang="en-US" b="1" dirty="0"/>
              <a:t>Route 79</a:t>
            </a:r>
            <a:r>
              <a:rPr lang="en-US" dirty="0"/>
              <a:t>: Add weekday southbound trips between Michelson Drive and University of California, Irvine to address high passenger loads</a:t>
            </a:r>
          </a:p>
          <a:p>
            <a:r>
              <a:rPr lang="en-US" b="1" dirty="0"/>
              <a:t>Route 60</a:t>
            </a:r>
            <a:r>
              <a:rPr lang="en-US" dirty="0"/>
              <a:t>: Operate all trips to Long Beach during peak and midday /  implement more direct routing for Bravo! 560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16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1C06-6117-4B6B-9D80-23D83977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A7F7D-B966-4DD6-8608-3A41E326A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694708"/>
          </a:xfrm>
        </p:spPr>
        <p:txBody>
          <a:bodyPr>
            <a:normAutofit/>
          </a:bodyPr>
          <a:lstStyle/>
          <a:p>
            <a:r>
              <a:rPr lang="en-US" b="1" dirty="0"/>
              <a:t>Route 21</a:t>
            </a:r>
            <a:r>
              <a:rPr lang="en-US" dirty="0"/>
              <a:t>: Terminate south end of route at Goldenwest Transportation Center and combine with Route 24 at 60 minute headway (new Route 123) / OC Flex covers deleted portion / add midday service</a:t>
            </a:r>
          </a:p>
          <a:p>
            <a:r>
              <a:rPr lang="en-US" b="1" dirty="0"/>
              <a:t>Route 24</a:t>
            </a:r>
            <a:r>
              <a:rPr lang="en-US" dirty="0"/>
              <a:t>: Combine with Route 21 and cut back to Anaheim Canyon Metrolink (new Route 123) / new routing on </a:t>
            </a:r>
            <a:r>
              <a:rPr lang="en-US" dirty="0" err="1"/>
              <a:t>Miraloma</a:t>
            </a:r>
            <a:r>
              <a:rPr lang="en-US" dirty="0"/>
              <a:t> Avenue</a:t>
            </a:r>
          </a:p>
          <a:p>
            <a:r>
              <a:rPr lang="en-US" b="1" dirty="0"/>
              <a:t>Route 26</a:t>
            </a:r>
            <a:r>
              <a:rPr lang="en-US" dirty="0"/>
              <a:t>: Extend route to Yorba Linda Boulevard / Imperial Highway and reduce peak service to 20/40 minutes and keep 30 minutes midday / add morning trip from Metrolink to California State University, Fullerton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FDB0F-5094-41E5-9EFD-ADB2D8BF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3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AC611-524E-4218-A755-1E69FA27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Mixed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F704-FD9D-4AD5-817B-3D66CCC20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0"/>
            <a:ext cx="11376560" cy="471246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560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New non-stop routing from Westminster Avenue and Goldenwest Street to the City of Long Beach every 36 minutes /  reduce midday to 18 minute frequency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Routes 129 and 143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Combine into new Route 153 “North County Circulator” with service between Brea Mall, Beach Boulevard, and Fullerton Transportation Center at 50 minute frequency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Routes 129 and 153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Combine into new route serving highest ridership segments between Anaheim Regional Transportation Intermodal Center and Brea Mall at 60 minute frequency</a:t>
            </a:r>
          </a:p>
          <a:p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213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Simplify routing for direct service between Brea Mall, Santa Ana Depot, and University of California, Irvine with faster travel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841EC-1A1A-44AC-B707-D06A675D1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0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703586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53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Reduce AM peak 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frequency from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 to 30 minutes / reduce midday service from 24 to 36 minutes</a:t>
            </a: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86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Cut route back to Laguna Hills Transportation Center / improve frequency to 60 minutes all day</a:t>
            </a: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89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Reduce from 30 to 45 minutes midday</a:t>
            </a: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206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Eliminate route and offer OC Vanpool</a:t>
            </a:r>
          </a:p>
          <a:p>
            <a:pPr lvl="0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Route 211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Eliminate route and offer OC Vanpool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8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D0D48-16E8-4820-B6C3-3ABE7946C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 Streetcar Route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482B1-2BE4-4827-A5EA-8AB485210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53331"/>
            <a:ext cx="11376560" cy="4703586"/>
          </a:xfrm>
        </p:spPr>
        <p:txBody>
          <a:bodyPr>
            <a:normAutofit/>
          </a:bodyPr>
          <a:lstStyle/>
          <a:p>
            <a:r>
              <a:rPr lang="en-US" b="1" dirty="0"/>
              <a:t>Route 55</a:t>
            </a:r>
            <a:r>
              <a:rPr lang="en-US" dirty="0"/>
              <a:t>: Implement OC Streetcar routing in Santa Ana Civic Center</a:t>
            </a:r>
          </a:p>
          <a:p>
            <a:r>
              <a:rPr lang="en-US" b="1" dirty="0"/>
              <a:t>Route 83</a:t>
            </a:r>
            <a:r>
              <a:rPr lang="en-US" dirty="0"/>
              <a:t>: Implement OC Streetcar routing in Santa Ana Civic Center, cut Walnut Loop in the City of Anaheim, and terminate route at Anaheim </a:t>
            </a:r>
            <a:r>
              <a:rPr lang="en-US" dirty="0" err="1"/>
              <a:t>Gardenwalk</a:t>
            </a:r>
            <a:r>
              <a:rPr lang="en-US" dirty="0"/>
              <a:t> / improve weekday and weekend frequency</a:t>
            </a:r>
          </a:p>
          <a:p>
            <a:r>
              <a:rPr lang="en-US" b="1" dirty="0"/>
              <a:t>Route 462</a:t>
            </a:r>
            <a:r>
              <a:rPr lang="en-US" dirty="0"/>
              <a:t>: Eliminate and replace with Civic Center Shuttle</a:t>
            </a:r>
          </a:p>
          <a:p>
            <a:r>
              <a:rPr lang="en-US" b="1" dirty="0"/>
              <a:t>New Route 662</a:t>
            </a:r>
            <a:r>
              <a:rPr lang="en-US" dirty="0"/>
              <a:t>: New Civic Center Shuttle replacing Route 462 and deleted portion of Route 83 during OC Streetcar construction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694DA-08F4-49A7-ABA8-BB88DF2E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728A-9E54-1B4F-A83C-486C5BF59F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4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bruary 2016 - New PowerPointTemplate.potx" id="{45B32114-8084-449E-A148-7DE4DA80291B}" vid="{713A9D2D-5DC3-4ABE-9BBE-A6B5FE4639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F7A59ACCA1684CA0DC600693D3A80C" ma:contentTypeVersion="6" ma:contentTypeDescription="Create a new document." ma:contentTypeScope="" ma:versionID="5ef2b9a000ee8e8e7ccf3effcaf53e30">
  <xsd:schema xmlns:xsd="http://www.w3.org/2001/XMLSchema" xmlns:xs="http://www.w3.org/2001/XMLSchema" xmlns:p="http://schemas.microsoft.com/office/2006/metadata/properties" xmlns:ns2="a5a3bfb1-83bf-4a50-b9a1-f3442322d394" xmlns:ns3="17e4cfe5-2eab-4b0b-8086-491333f2a70b" targetNamespace="http://schemas.microsoft.com/office/2006/metadata/properties" ma:root="true" ma:fieldsID="298769a443ada5b0301cc43d95e18408" ns2:_="" ns3:_="">
    <xsd:import namespace="a5a3bfb1-83bf-4a50-b9a1-f3442322d394"/>
    <xsd:import namespace="17e4cfe5-2eab-4b0b-8086-491333f2a7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3bfb1-83bf-4a50-b9a1-f3442322d3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4cfe5-2eab-4b0b-8086-491333f2a7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399CD0-B395-4B36-AA1C-5672043D5D77}">
  <ds:schemaRefs>
    <ds:schemaRef ds:uri="17e4cfe5-2eab-4b0b-8086-491333f2a70b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a5a3bfb1-83bf-4a50-b9a1-f3442322d39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D3ED87-1621-4E2A-86AA-E1BD814263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D29404-768C-486A-82F9-52B038A1F2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3bfb1-83bf-4a50-b9a1-f3442322d394"/>
    <ds:schemaRef ds:uri="17e4cfe5-2eab-4b0b-8086-491333f2a7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February 2016 - New PowerPointTemplate</Template>
  <TotalTime>157</TotalTime>
  <Words>671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Draft Fiscal Year 2019-20  Bus Service Plan</vt:lpstr>
      <vt:lpstr>Overview</vt:lpstr>
      <vt:lpstr>OC Bus 360o</vt:lpstr>
      <vt:lpstr>Service Design Framework</vt:lpstr>
      <vt:lpstr>Improvements</vt:lpstr>
      <vt:lpstr>Mixed Changes</vt:lpstr>
      <vt:lpstr>Mixed Changes</vt:lpstr>
      <vt:lpstr>Reductions</vt:lpstr>
      <vt:lpstr>OC Streetcar Route Changes</vt:lpstr>
      <vt:lpstr>Next Steps</vt:lpstr>
    </vt:vector>
  </TitlesOfParts>
  <Company>OCTA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Hewitt</dc:creator>
  <cp:lastModifiedBy>Shae De Kruyf</cp:lastModifiedBy>
  <cp:revision>16</cp:revision>
  <cp:lastPrinted>2019-03-25T17:10:52Z</cp:lastPrinted>
  <dcterms:created xsi:type="dcterms:W3CDTF">2017-06-23T02:37:33Z</dcterms:created>
  <dcterms:modified xsi:type="dcterms:W3CDTF">2019-03-25T17:13:52Z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0x010100F1F7A59ACCA1684CA0DC600693D3A80C</vt:lpwstr>
  </property>
</Properties>
</file>