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9"/>
  </p:notesMasterIdLst>
  <p:handoutMasterIdLst>
    <p:handoutMasterId r:id="rId20"/>
  </p:handoutMasterIdLst>
  <p:sldIdLst>
    <p:sldId id="269" r:id="rId5"/>
    <p:sldId id="275" r:id="rId6"/>
    <p:sldId id="283" r:id="rId7"/>
    <p:sldId id="317" r:id="rId8"/>
    <p:sldId id="315" r:id="rId9"/>
    <p:sldId id="314" r:id="rId10"/>
    <p:sldId id="311" r:id="rId11"/>
    <p:sldId id="320" r:id="rId12"/>
    <p:sldId id="321" r:id="rId13"/>
    <p:sldId id="322" r:id="rId14"/>
    <p:sldId id="308" r:id="rId15"/>
    <p:sldId id="313" r:id="rId16"/>
    <p:sldId id="302" r:id="rId17"/>
    <p:sldId id="323" r:id="rId18"/>
  </p:sldIdLst>
  <p:sldSz cx="9144000" cy="5143500" type="screen16x9"/>
  <p:notesSz cx="7010400" cy="92964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ny  Dunning" initials="JD" lastIdx="1" clrIdx="0">
    <p:extLst>
      <p:ext uri="{19B8F6BF-5375-455C-9EA6-DF929625EA0E}">
        <p15:presenceInfo xmlns:p15="http://schemas.microsoft.com/office/powerpoint/2012/main" userId="S::jdunning@octa.net::a6639214-6c1e-414c-870e-b6c37042a2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818"/>
    <a:srgbClr val="0D397E"/>
    <a:srgbClr val="5B94DD"/>
    <a:srgbClr val="79A9ED"/>
    <a:srgbClr val="164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57" y="3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B5F90D-1D87-7C44-B2DB-E1AC5A24CF64}" type="datetimeFigureOut"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3D5DCD-5105-AB4C-9E11-3BE4A42A23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5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2E9CC7-0DEA-414A-B3DF-4AD8E645AE93}" type="datetimeFigureOut"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7E00F2-BF50-7D47-B20B-6FB97AE70D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6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7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19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4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09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3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1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1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42000">
              <a:schemeClr val="bg1"/>
            </a:gs>
            <a:gs pos="100000">
              <a:schemeClr val="bg2"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D397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rporate Logo (Reverse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66" y="1907459"/>
            <a:ext cx="719414" cy="887586"/>
          </a:xfrm>
          <a:prstGeom prst="rect">
            <a:avLst/>
          </a:prstGeom>
        </p:spPr>
      </p:pic>
      <p:pic>
        <p:nvPicPr>
          <p:cNvPr id="12" name="Picture 11" descr="stripes-3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059" y="0"/>
            <a:ext cx="9144000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ED8660-2936-5D49-B630-FF8FE0AE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034" y="2072760"/>
            <a:ext cx="5523932" cy="722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50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E7478C-456F-F14F-AE88-7D884DD39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17775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96685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06536" y="1081088"/>
            <a:ext cx="7218362" cy="3384550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Corporate Logo (Reverse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45" y="104035"/>
            <a:ext cx="412118" cy="508457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44843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00465" y="1081088"/>
            <a:ext cx="7218362" cy="3384550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C bus logo (rev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8" y="129544"/>
            <a:ext cx="1123686" cy="444246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8288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0738" y="1183087"/>
            <a:ext cx="2805780" cy="299733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22536" y="1183087"/>
            <a:ext cx="5006680" cy="3240384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OC bus logo (rev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8" y="129544"/>
            <a:ext cx="1123686" cy="444246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50853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0738" y="1183087"/>
            <a:ext cx="2805780" cy="299733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22536" y="1183087"/>
            <a:ext cx="5006680" cy="3240384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 Flex 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24" y="122746"/>
            <a:ext cx="1261750" cy="45209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35475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CTA Header-4-05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5"/>
          <a:stretch/>
        </p:blipFill>
        <p:spPr>
          <a:xfrm>
            <a:off x="0" y="4733862"/>
            <a:ext cx="9144000" cy="4085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112" y="200253"/>
            <a:ext cx="4958937" cy="53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Corporate Logo (Reverse)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29" y="1884361"/>
            <a:ext cx="824698" cy="1017484"/>
          </a:xfrm>
          <a:prstGeom prst="rect">
            <a:avLst/>
          </a:prstGeom>
        </p:spPr>
      </p:pic>
      <p:pic>
        <p:nvPicPr>
          <p:cNvPr id="25" name="Picture 24" descr="stripes-2-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3" t="45245" r="45240" b="45068"/>
          <a:stretch/>
        </p:blipFill>
        <p:spPr>
          <a:xfrm>
            <a:off x="51139" y="-48363"/>
            <a:ext cx="862900" cy="498249"/>
          </a:xfrm>
          <a:prstGeom prst="rect">
            <a:avLst/>
          </a:prstGeom>
        </p:spPr>
      </p:pic>
      <p:pic>
        <p:nvPicPr>
          <p:cNvPr id="26" name="Picture 25" descr="stripes-2-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3" t="45245" r="45240" b="45068"/>
          <a:stretch/>
        </p:blipFill>
        <p:spPr>
          <a:xfrm>
            <a:off x="7605621" y="4697405"/>
            <a:ext cx="862900" cy="498249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8079" y="4733862"/>
            <a:ext cx="745922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14039" y="741062"/>
            <a:ext cx="8229961" cy="45719"/>
          </a:xfrm>
          <a:prstGeom prst="rect">
            <a:avLst/>
          </a:prstGeom>
          <a:gradFill>
            <a:gsLst>
              <a:gs pos="0">
                <a:srgbClr val="E46818">
                  <a:alpha val="85000"/>
                </a:srgbClr>
              </a:gs>
              <a:gs pos="83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4" r:id="rId4"/>
    <p:sldLayoutId id="214748366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62D51-BDFA-4968-B8B5-3FA0A9AC0D15}"/>
              </a:ext>
            </a:extLst>
          </p:cNvPr>
          <p:cNvSpPr txBox="1"/>
          <p:nvPr/>
        </p:nvSpPr>
        <p:spPr>
          <a:xfrm>
            <a:off x="2054492" y="1370661"/>
            <a:ext cx="5293679" cy="2739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County Coronavirus Travel Trends</a:t>
            </a:r>
          </a:p>
          <a:p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E26E-C96E-4EDA-AFB1-6243A38B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8219474" cy="536967"/>
          </a:xfrm>
        </p:spPr>
        <p:txBody>
          <a:bodyPr>
            <a:noAutofit/>
          </a:bodyPr>
          <a:lstStyle/>
          <a:p>
            <a:r>
              <a:rPr lang="en-US" sz="2000" err="1"/>
              <a:t>Oc</a:t>
            </a:r>
            <a:r>
              <a:rPr lang="en-US" sz="2000"/>
              <a:t> freeways: Delay increases exponentially as traffic grows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57991-B97F-4860-A7F8-51CB7DE1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DE880-22B6-4F3C-AB98-45AC77512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t="8105" r="2098" b="890"/>
          <a:stretch/>
        </p:blipFill>
        <p:spPr>
          <a:xfrm>
            <a:off x="2919370" y="821490"/>
            <a:ext cx="5570928" cy="382200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381F79-4C33-46BF-93AF-DE5F3AF04B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8662" y="1289760"/>
            <a:ext cx="2060708" cy="2215439"/>
          </a:xfrm>
        </p:spPr>
        <p:txBody>
          <a:bodyPr vert="horz" lIns="91440" tIns="45720" rIns="91440" bIns="45720" anchor="t"/>
          <a:lstStyle/>
          <a:p>
            <a:pPr marL="0" indent="0">
              <a:buNone/>
            </a:pPr>
            <a:r>
              <a:rPr lang="en-US" sz="1900"/>
              <a:t>Example using all OC freeway delay and vehicle miles traveled for </a:t>
            </a:r>
            <a:br>
              <a:rPr lang="en-US" sz="1900"/>
            </a:br>
            <a:r>
              <a:rPr lang="en-US" sz="1900"/>
              <a:t>June 2020 </a:t>
            </a:r>
          </a:p>
          <a:p>
            <a:pPr marL="0" indent="0">
              <a:buNone/>
            </a:pPr>
            <a:r>
              <a:rPr lang="en-US" sz="1900"/>
              <a:t>(all weekdays and all hours)</a:t>
            </a:r>
          </a:p>
          <a:p>
            <a:pPr marL="0" indent="0">
              <a:buNone/>
            </a:pPr>
            <a:endParaRPr lang="en-US" sz="1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D3DA1-8593-4CF6-988D-B3D5AD3E9534}"/>
              </a:ext>
            </a:extLst>
          </p:cNvPr>
          <p:cNvSpPr txBox="1"/>
          <p:nvPr/>
        </p:nvSpPr>
        <p:spPr>
          <a:xfrm>
            <a:off x="245328" y="4045011"/>
            <a:ext cx="28850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Caltrans, </a:t>
            </a:r>
            <a:r>
              <a:rPr lang="en-US" sz="1100" b="1" dirty="0" err="1"/>
              <a:t>PeMS</a:t>
            </a:r>
            <a:r>
              <a:rPr lang="en-US" sz="1100" b="1" dirty="0"/>
              <a:t> version 20, Orange County, weekdays, June 2020, weekdays, all hours of the day; data accessed September 17, 2020</a:t>
            </a:r>
          </a:p>
        </p:txBody>
      </p:sp>
    </p:spTree>
    <p:extLst>
      <p:ext uri="{BB962C8B-B14F-4D97-AF65-F5344CB8AC3E}">
        <p14:creationId xmlns:p14="http://schemas.microsoft.com/office/powerpoint/2010/main" val="134240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FCA80-968C-4C37-AE66-210CFDBD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7387516" cy="536967"/>
          </a:xfrm>
        </p:spPr>
        <p:txBody>
          <a:bodyPr>
            <a:normAutofit/>
          </a:bodyPr>
          <a:lstStyle/>
          <a:p>
            <a:r>
              <a:rPr lang="en-US" err="1"/>
              <a:t>Oc</a:t>
            </a:r>
            <a:r>
              <a:rPr lang="en-US"/>
              <a:t> Work-from-home: Five-fold+ increase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F6866-D5FE-45F1-9F41-B7AD754E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D88FF-B04D-48D0-961B-2232ADC8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956" y="823550"/>
            <a:ext cx="5222147" cy="379854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98C91F-884B-45FF-B6E3-97108DCFA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141" y="1023031"/>
            <a:ext cx="2579618" cy="3384550"/>
          </a:xfrm>
        </p:spPr>
        <p:txBody>
          <a:bodyPr/>
          <a:lstStyle/>
          <a:p>
            <a:r>
              <a:rPr lang="en-US" sz="1900"/>
              <a:t>OC work-from-home has increased from about six percent to nearly 32 percent of jobs </a:t>
            </a:r>
            <a:r>
              <a:rPr lang="en-US" sz="1600"/>
              <a:t>(January to August 2020)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4BB64-B24D-4691-BBF5-FB3AB5E844C8}"/>
              </a:ext>
            </a:extLst>
          </p:cNvPr>
          <p:cNvSpPr txBox="1"/>
          <p:nvPr/>
        </p:nvSpPr>
        <p:spPr>
          <a:xfrm>
            <a:off x="185854" y="4021928"/>
            <a:ext cx="29432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Maryland Transportation Institute (2020)</a:t>
            </a:r>
          </a:p>
          <a:p>
            <a:r>
              <a:rPr lang="en-US" sz="1100" b="1" dirty="0"/>
              <a:t>University of Maryland COVID-19 Impact Analysis Platform, accessed August 31,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980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80BD-45A7-4D9A-A47F-3289EE30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976455" cy="536967"/>
          </a:xfrm>
        </p:spPr>
        <p:txBody>
          <a:bodyPr>
            <a:normAutofit fontScale="90000"/>
          </a:bodyPr>
          <a:lstStyle/>
          <a:p>
            <a:r>
              <a:rPr lang="en-US"/>
              <a:t>Work-from-home: likely to continue but lessen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59518-82FF-452A-8944-7C4FE24D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641BA-F1D7-4F36-ACF3-4A6FBAC5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2" y="787862"/>
            <a:ext cx="7630394" cy="3832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2EBB2-C833-468A-ABEA-79EA0B8D2D4B}"/>
              </a:ext>
            </a:extLst>
          </p:cNvPr>
          <p:cNvSpPr txBox="1"/>
          <p:nvPr/>
        </p:nvSpPr>
        <p:spPr>
          <a:xfrm>
            <a:off x="7313848" y="3864929"/>
            <a:ext cx="153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OCTA Travel and Employment Survey, July 2020 </a:t>
            </a:r>
          </a:p>
        </p:txBody>
      </p:sp>
    </p:spTree>
    <p:extLst>
      <p:ext uri="{BB962C8B-B14F-4D97-AF65-F5344CB8AC3E}">
        <p14:creationId xmlns:p14="http://schemas.microsoft.com/office/powerpoint/2010/main" val="27011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0EA4-7A55-4F89-AE80-F5164763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56EF6-C89E-4F64-829B-FA6C176B53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063" y="879475"/>
            <a:ext cx="6984645" cy="3384550"/>
          </a:xfrm>
        </p:spPr>
        <p:txBody>
          <a:bodyPr vert="horz" lIns="91440" tIns="45720" rIns="91440" bIns="45720" anchor="t"/>
          <a:lstStyle/>
          <a:p>
            <a:r>
              <a:rPr lang="en-US" sz="1800"/>
              <a:t>Work-from-home a larger factor in daily commute changes than unemployment (32 percent versus 9.9 percent of jobs)</a:t>
            </a:r>
            <a:endParaRPr lang="en-US" sz="1800">
              <a:cs typeface="Calibri"/>
            </a:endParaRPr>
          </a:p>
          <a:p>
            <a:r>
              <a:rPr lang="en-US" sz="1800"/>
              <a:t>Work-from-home directly and indirectly benefits all travelers, and likely to continue in the future but at lower levels, subject to employer policies and other factors</a:t>
            </a:r>
            <a:endParaRPr lang="en-US" sz="1800">
              <a:cs typeface="Calibri"/>
            </a:endParaRPr>
          </a:p>
          <a:p>
            <a:r>
              <a:rPr lang="en-US" sz="1800"/>
              <a:t>Rise in unemployment hit service sectors the hardest, a travel market served by local bus transit</a:t>
            </a:r>
          </a:p>
          <a:p>
            <a:r>
              <a:rPr lang="en-US" sz="1800"/>
              <a:t>Future transit growth likely with increase in service sector employment</a:t>
            </a:r>
          </a:p>
          <a:p>
            <a:r>
              <a:rPr lang="en-US" sz="1800"/>
              <a:t>Relatively small changes in demand can significantly increase freeway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7918-CC6E-4230-900A-075E59F9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0EA4-7A55-4F89-AE80-F5164763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56EF6-C89E-4F64-829B-FA6C176B53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063" y="879475"/>
            <a:ext cx="4236851" cy="3384550"/>
          </a:xfrm>
        </p:spPr>
        <p:txBody>
          <a:bodyPr/>
          <a:lstStyle/>
          <a:p>
            <a:r>
              <a:rPr lang="en-US" sz="2000"/>
              <a:t>Continue to monitor travel and traffic trends using publicly available data</a:t>
            </a:r>
          </a:p>
          <a:p>
            <a:r>
              <a:rPr lang="en-US" sz="2000"/>
              <a:t>Evaluate timing of future employment and travel survey(s) to gauge changes since June 2020</a:t>
            </a:r>
          </a:p>
          <a:p>
            <a:r>
              <a:rPr lang="en-US" sz="2000"/>
              <a:t>Use data and surveys to inform future short- and long-term planning and policy decisions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7918-CC6E-4230-900A-075E59F9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7F311555-3D17-4F75-BEDE-83435EA1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698" y="941615"/>
            <a:ext cx="3105728" cy="21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DBFF-7EA2-42C2-A25C-2C8DF3B5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926121" cy="536967"/>
          </a:xfrm>
        </p:spPr>
        <p:txBody>
          <a:bodyPr>
            <a:normAutofit/>
          </a:bodyPr>
          <a:lstStyle/>
          <a:p>
            <a:r>
              <a:rPr lang="en-US"/>
              <a:t>Orange county Covid-19 travel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FBEE9-28D8-4D8F-A926-C342A5E45F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7050" y="914400"/>
            <a:ext cx="3421921" cy="3755571"/>
          </a:xfrm>
        </p:spPr>
        <p:txBody>
          <a:bodyPr vert="horz" lIns="91440" tIns="45720" rIns="91440" bIns="45720" anchor="t"/>
          <a:lstStyle/>
          <a:p>
            <a:r>
              <a:rPr lang="en-US" sz="2000" dirty="0"/>
              <a:t>Unprecedented nationwide, statewide, regional, and local travel changes</a:t>
            </a:r>
            <a:endParaRPr lang="en-US" dirty="0"/>
          </a:p>
          <a:p>
            <a:r>
              <a:rPr lang="en-US" sz="2000" dirty="0"/>
              <a:t>Today's presentation focuses on unemployment and work-from-home as key drivers</a:t>
            </a:r>
            <a:endParaRPr lang="en-US" dirty="0"/>
          </a:p>
          <a:p>
            <a:r>
              <a:rPr lang="en-US" sz="2000" dirty="0"/>
              <a:t>Use publicly available </a:t>
            </a:r>
            <a:br>
              <a:rPr lang="en-US" sz="2000" dirty="0"/>
            </a:br>
            <a:r>
              <a:rPr lang="en-US" sz="2000" dirty="0"/>
              <a:t>“big data” and surveys to describe current conditions in Orange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D47CF-58BE-4C3C-B20A-8542FC0A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2948186-B147-4F4E-B6A5-713DF396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08" y="1100515"/>
            <a:ext cx="3224171" cy="2149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52C33-493C-440B-8C21-5727C3782291}"/>
              </a:ext>
            </a:extLst>
          </p:cNvPr>
          <p:cNvSpPr txBox="1"/>
          <p:nvPr/>
        </p:nvSpPr>
        <p:spPr>
          <a:xfrm>
            <a:off x="4855031" y="4408361"/>
            <a:ext cx="3819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/>
              <a:t>COVID-19 - Coronavirus</a:t>
            </a:r>
          </a:p>
        </p:txBody>
      </p:sp>
    </p:spTree>
    <p:extLst>
      <p:ext uri="{BB962C8B-B14F-4D97-AF65-F5344CB8AC3E}">
        <p14:creationId xmlns:p14="http://schemas.microsoft.com/office/powerpoint/2010/main" val="137287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1A92-820C-4762-8053-C9E1F7D3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7177791" cy="536967"/>
          </a:xfrm>
        </p:spPr>
        <p:txBody>
          <a:bodyPr>
            <a:normAutofit/>
          </a:bodyPr>
          <a:lstStyle/>
          <a:p>
            <a:r>
              <a:rPr lang="en-US"/>
              <a:t>Unemployment: a key driver of travel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2E968-A5BD-4621-8029-C99593DB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486E75-131C-4954-83B0-96AD2EC16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645" y="892628"/>
            <a:ext cx="2703207" cy="3481397"/>
          </a:xfrm>
        </p:spPr>
        <p:txBody>
          <a:bodyPr vert="horz" lIns="91440" tIns="45720" rIns="91440" bIns="45720" anchor="t"/>
          <a:lstStyle/>
          <a:p>
            <a:r>
              <a:rPr lang="en-US" sz="2200"/>
              <a:t>January to August 2020, unemployed workers and rate</a:t>
            </a:r>
          </a:p>
          <a:p>
            <a:r>
              <a:rPr lang="en-US" sz="2200"/>
              <a:t>Trending downward since May 2020</a:t>
            </a:r>
            <a:endParaRPr lang="en-US" sz="2200">
              <a:cs typeface="Calibri"/>
            </a:endParaRPr>
          </a:p>
          <a:p>
            <a:r>
              <a:rPr lang="en-US" sz="2200"/>
              <a:t>Service sector hit the hardest</a:t>
            </a:r>
            <a:endParaRPr lang="en-US" sz="2200">
              <a:cs typeface="Calibri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9983B-77DE-4E81-A070-334FAAF8AADE}"/>
              </a:ext>
            </a:extLst>
          </p:cNvPr>
          <p:cNvSpPr txBox="1"/>
          <p:nvPr/>
        </p:nvSpPr>
        <p:spPr>
          <a:xfrm>
            <a:off x="329031" y="4202274"/>
            <a:ext cx="3271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Source: State of California, Employment Development Department, data accessed 9/21/20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6D297-8F09-4234-A3C7-499FD8102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528" y="939094"/>
            <a:ext cx="5064743" cy="36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1A92-820C-4762-8053-C9E1F7D3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7177791" cy="536967"/>
          </a:xfrm>
        </p:spPr>
        <p:txBody>
          <a:bodyPr>
            <a:normAutofit/>
          </a:bodyPr>
          <a:lstStyle/>
          <a:p>
            <a:r>
              <a:rPr lang="en-US"/>
              <a:t>Job losses: not evenly distributed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2E968-A5BD-4621-8029-C99593DB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486E75-131C-4954-83B0-96AD2EC16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110" y="851483"/>
            <a:ext cx="7598989" cy="3522542"/>
          </a:xfrm>
        </p:spPr>
        <p:txBody>
          <a:bodyPr/>
          <a:lstStyle/>
          <a:p>
            <a:r>
              <a:rPr lang="en-US" sz="2400"/>
              <a:t>Between August 2019 and August 2020, employment decreased by 11.3 percent</a:t>
            </a:r>
          </a:p>
          <a:p>
            <a:r>
              <a:rPr lang="en-US" sz="2400"/>
              <a:t>Key changes</a:t>
            </a:r>
          </a:p>
          <a:p>
            <a:pPr lvl="1"/>
            <a:r>
              <a:rPr lang="en-US"/>
              <a:t>Leisure and hospitality decreased the most, losing 75,400 jobs</a:t>
            </a:r>
          </a:p>
          <a:p>
            <a:pPr lvl="1"/>
            <a:r>
              <a:rPr lang="en-US"/>
              <a:t>Professional and business services decreased by 28,900 jobs over the year</a:t>
            </a:r>
          </a:p>
          <a:p>
            <a:pPr lvl="1"/>
            <a:r>
              <a:rPr lang="en-US"/>
              <a:t>Trade, transportation, and utilities posted a loss of 19,600 jobs </a:t>
            </a:r>
          </a:p>
          <a:p>
            <a:pPr lvl="1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8D9D8-4E00-435D-9986-1AE97EF6EFB2}"/>
              </a:ext>
            </a:extLst>
          </p:cNvPr>
          <p:cNvSpPr txBox="1"/>
          <p:nvPr/>
        </p:nvSpPr>
        <p:spPr>
          <a:xfrm>
            <a:off x="292100" y="4103049"/>
            <a:ext cx="319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Source: State of California, Employment </a:t>
            </a:r>
          </a:p>
          <a:p>
            <a:r>
              <a:rPr lang="en-US" sz="1100" b="1" dirty="0"/>
              <a:t>Development Department, data accessed 9/21/20</a:t>
            </a:r>
          </a:p>
        </p:txBody>
      </p:sp>
    </p:spTree>
    <p:extLst>
      <p:ext uri="{BB962C8B-B14F-4D97-AF65-F5344CB8AC3E}">
        <p14:creationId xmlns:p14="http://schemas.microsoft.com/office/powerpoint/2010/main" val="401195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B517-AEB9-4310-B4DA-437EC6C9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79" y="294627"/>
            <a:ext cx="7924411" cy="536967"/>
          </a:xfrm>
        </p:spPr>
        <p:txBody>
          <a:bodyPr>
            <a:noAutofit/>
          </a:bodyPr>
          <a:lstStyle/>
          <a:p>
            <a:r>
              <a:rPr lang="en-US" sz="2000"/>
              <a:t>Google maps: most Activities down IN OC with some exceptions</a:t>
            </a:r>
            <a:endParaRPr lang="en-US"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D1180-DEF4-4877-A01E-576818FD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794C7-EBA1-4BB1-B787-44D99006430B}"/>
              </a:ext>
            </a:extLst>
          </p:cNvPr>
          <p:cNvSpPr txBox="1"/>
          <p:nvPr/>
        </p:nvSpPr>
        <p:spPr>
          <a:xfrm>
            <a:off x="7345346" y="2378803"/>
            <a:ext cx="1798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</a:p>
          <a:p>
            <a:r>
              <a:rPr lang="en-US" sz="1200" dirty="0"/>
              <a:t>Google, Inc.</a:t>
            </a:r>
          </a:p>
          <a:p>
            <a:endParaRPr lang="en-US" sz="1200" dirty="0"/>
          </a:p>
          <a:p>
            <a:r>
              <a:rPr lang="en-US" sz="1200" dirty="0"/>
              <a:t>Baseline = the corresponding day of </a:t>
            </a:r>
            <a:br>
              <a:rPr lang="en-US" sz="1200" dirty="0"/>
            </a:br>
            <a:r>
              <a:rPr lang="en-US" sz="1200" dirty="0"/>
              <a:t>the week, during the </a:t>
            </a:r>
          </a:p>
          <a:p>
            <a:r>
              <a:rPr lang="en-US" sz="1200" dirty="0"/>
              <a:t>five-week period, </a:t>
            </a:r>
          </a:p>
          <a:p>
            <a:r>
              <a:rPr lang="en-US" sz="1200" dirty="0"/>
              <a:t>Jan 3 – Feb 6, 2020, compared to Sep 4, 2020</a:t>
            </a:r>
          </a:p>
        </p:txBody>
      </p:sp>
      <p:pic>
        <p:nvPicPr>
          <p:cNvPr id="1026" name="Picture 2" descr="Ahead of Hurricane Irma, Google Maps will Show Closed Roads in Real-Time">
            <a:extLst>
              <a:ext uri="{FF2B5EF4-FFF2-40B4-BE49-F238E27FC236}">
                <a16:creationId xmlns:a16="http://schemas.microsoft.com/office/drawing/2014/main" id="{55234E6F-8574-487E-AC77-85CB68C70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10029" r="20289" b="7964"/>
          <a:stretch/>
        </p:blipFill>
        <p:spPr bwMode="auto">
          <a:xfrm>
            <a:off x="7747232" y="1113988"/>
            <a:ext cx="946883" cy="95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A4DF60-175B-4393-907E-A4FE1DD55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6" t="30521" r="20530" b="9144"/>
          <a:stretch/>
        </p:blipFill>
        <p:spPr>
          <a:xfrm>
            <a:off x="543173" y="831594"/>
            <a:ext cx="6802173" cy="37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4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B517-AEB9-4310-B4DA-437EC6C9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7745945" cy="536967"/>
          </a:xfrm>
        </p:spPr>
        <p:txBody>
          <a:bodyPr>
            <a:normAutofit/>
          </a:bodyPr>
          <a:lstStyle/>
          <a:p>
            <a:r>
              <a:rPr lang="en-US"/>
              <a:t>OCTA survey: some activities up, others down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D1180-DEF4-4877-A01E-576818FD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794C7-EBA1-4BB1-B787-44D99006430B}"/>
              </a:ext>
            </a:extLst>
          </p:cNvPr>
          <p:cNvSpPr txBox="1"/>
          <p:nvPr/>
        </p:nvSpPr>
        <p:spPr>
          <a:xfrm>
            <a:off x="6762542" y="1470750"/>
            <a:ext cx="2220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OCTA Travel and Employment Survey, </a:t>
            </a:r>
          </a:p>
          <a:p>
            <a:r>
              <a:rPr lang="en-US" sz="1400" dirty="0"/>
              <a:t>July 2020. The survey compared February and June 2020. </a:t>
            </a:r>
          </a:p>
          <a:p>
            <a:endParaRPr lang="en-US" sz="1400" dirty="0"/>
          </a:p>
          <a:p>
            <a:r>
              <a:rPr lang="en-US" sz="1400" dirty="0"/>
              <a:t>N= 2,548 randomly-selected residents representing a sample of all Orange County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16930-027A-4A37-9091-5D9C62A8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51" y="847083"/>
            <a:ext cx="5675152" cy="3787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0D843-7B68-4295-A3DF-3D91AF33FB97}"/>
              </a:ext>
            </a:extLst>
          </p:cNvPr>
          <p:cNvSpPr txBox="1"/>
          <p:nvPr/>
        </p:nvSpPr>
        <p:spPr>
          <a:xfrm>
            <a:off x="98503" y="4403355"/>
            <a:ext cx="3202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OCTA – 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128193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A3AF-192C-40DB-A902-95AA14E3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7952774" cy="536967"/>
          </a:xfrm>
        </p:spPr>
        <p:txBody>
          <a:bodyPr>
            <a:normAutofit/>
          </a:bodyPr>
          <a:lstStyle/>
          <a:p>
            <a:r>
              <a:rPr lang="en-US"/>
              <a:t>results: total Travel is DOWN </a:t>
            </a:r>
            <a:r>
              <a:rPr lang="en-US" sz="1600"/>
              <a:t>(person-trips; all modes)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179C7-B5AA-4667-95FF-5F587719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0BC949-14F1-41C8-A2E8-CA51BCB1D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7051" y="1023031"/>
            <a:ext cx="2698270" cy="3384550"/>
          </a:xfrm>
        </p:spPr>
        <p:txBody>
          <a:bodyPr/>
          <a:lstStyle/>
          <a:p>
            <a:r>
              <a:rPr lang="en-US" sz="2000"/>
              <a:t>Average daily person trips by month from January 2019 to </a:t>
            </a:r>
            <a:br>
              <a:rPr lang="en-US" sz="2000"/>
            </a:br>
            <a:r>
              <a:rPr lang="en-US" sz="2000"/>
              <a:t>July 2020</a:t>
            </a:r>
          </a:p>
          <a:p>
            <a:r>
              <a:rPr lang="en-US" sz="2000"/>
              <a:t>Peak travel occurred in August 2019 @ 15.48 million daily trips</a:t>
            </a:r>
          </a:p>
          <a:p>
            <a:r>
              <a:rPr lang="en-US" sz="2000"/>
              <a:t>Low point in </a:t>
            </a:r>
            <a:br>
              <a:rPr lang="en-US" sz="2000"/>
            </a:br>
            <a:r>
              <a:rPr lang="en-US" sz="2000"/>
              <a:t>July 2020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65B62-277C-4098-A03A-F412B0478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15" y="889233"/>
            <a:ext cx="5161524" cy="3757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21DD9-32A5-447C-A335-1AA40A6FCCA8}"/>
              </a:ext>
            </a:extLst>
          </p:cNvPr>
          <p:cNvSpPr txBox="1"/>
          <p:nvPr/>
        </p:nvSpPr>
        <p:spPr>
          <a:xfrm>
            <a:off x="464940" y="4407581"/>
            <a:ext cx="3100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Source: Bureau of Transportation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160863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1383-9821-4C84-85CC-A16B198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89" y="301875"/>
            <a:ext cx="8094582" cy="536967"/>
          </a:xfrm>
        </p:spPr>
        <p:txBody>
          <a:bodyPr>
            <a:noAutofit/>
          </a:bodyPr>
          <a:lstStyle/>
          <a:p>
            <a:r>
              <a:rPr lang="en-US" sz="2000"/>
              <a:t>OC Freeways: demand/delay down but trending upward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A7B38-4C06-429C-AC74-F00070D6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BC82CA-CFF5-4FA6-BB46-B5FE6203B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433" y="937460"/>
            <a:ext cx="2595823" cy="3384550"/>
          </a:xfrm>
        </p:spPr>
        <p:txBody>
          <a:bodyPr/>
          <a:lstStyle/>
          <a:p>
            <a:r>
              <a:rPr lang="en-US" sz="1800"/>
              <a:t>OC freeway demand (vehicle miles traveled) down by 10.3 percent</a:t>
            </a:r>
          </a:p>
          <a:p>
            <a:r>
              <a:rPr lang="en-US" sz="1800"/>
              <a:t>Delay (hours) down by over 62 percent</a:t>
            </a:r>
          </a:p>
          <a:p>
            <a:r>
              <a:rPr lang="en-US" sz="1800"/>
              <a:t>Demand and delay trending upward</a:t>
            </a:r>
          </a:p>
          <a:p>
            <a:r>
              <a:rPr lang="en-US" sz="1800"/>
              <a:t>July 2020 to January 2020 comparison</a:t>
            </a:r>
          </a:p>
          <a:p>
            <a:endParaRPr lang="en-US" sz="1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53BC2-6927-4C1F-AA49-FB77EBAD5E09}"/>
              </a:ext>
            </a:extLst>
          </p:cNvPr>
          <p:cNvSpPr txBox="1"/>
          <p:nvPr/>
        </p:nvSpPr>
        <p:spPr>
          <a:xfrm>
            <a:off x="368859" y="4005140"/>
            <a:ext cx="34607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California Department of Transportation (Caltrans),</a:t>
            </a:r>
            <a:br>
              <a:rPr lang="en-US" sz="1100" b="1" dirty="0"/>
            </a:br>
            <a:r>
              <a:rPr lang="en-US" sz="1100" b="1" dirty="0"/>
              <a:t> </a:t>
            </a:r>
            <a:r>
              <a:rPr lang="en-US" sz="1100" b="1" dirty="0" err="1"/>
              <a:t>PeMS</a:t>
            </a:r>
            <a:r>
              <a:rPr lang="en-US" sz="1100" b="1" dirty="0"/>
              <a:t> version 20, Orange County, weekdays, </a:t>
            </a:r>
            <a:br>
              <a:rPr lang="en-US" sz="1100" b="1" dirty="0"/>
            </a:br>
            <a:r>
              <a:rPr lang="en-US" sz="1100" b="1" dirty="0"/>
              <a:t>January to July 2020, data accessed 9/17/20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6863E-194A-4E4B-8A69-8BF18CD8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449" y="888475"/>
            <a:ext cx="5051595" cy="36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9FD0B-FEE1-4CAB-8F4D-DE7E906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8121920" cy="536967"/>
          </a:xfrm>
        </p:spPr>
        <p:txBody>
          <a:bodyPr>
            <a:normAutofit/>
          </a:bodyPr>
          <a:lstStyle/>
          <a:p>
            <a:r>
              <a:rPr lang="en-US"/>
              <a:t>Oc Freeways: delay shifting in time </a:t>
            </a:r>
            <a:r>
              <a:rPr lang="en-US" sz="1800"/>
              <a:t>(delay in hours)</a:t>
            </a:r>
            <a:endParaRPr lang="en-US" sz="18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4AD28-0F19-42E2-8365-CB7991B0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58EBD-4205-4626-87C4-D502209D70AA}"/>
              </a:ext>
            </a:extLst>
          </p:cNvPr>
          <p:cNvSpPr txBox="1"/>
          <p:nvPr/>
        </p:nvSpPr>
        <p:spPr>
          <a:xfrm>
            <a:off x="7522477" y="1020382"/>
            <a:ext cx="133159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Delay in hours. Bars indicate higher values.</a:t>
            </a:r>
          </a:p>
          <a:p>
            <a:r>
              <a:rPr lang="en-US" sz="1050" dirty="0"/>
              <a:t>Source: Caltrans, </a:t>
            </a:r>
            <a:r>
              <a:rPr lang="en-US" sz="1050" dirty="0" err="1"/>
              <a:t>PeMS</a:t>
            </a:r>
            <a:r>
              <a:rPr lang="en-US" sz="1050" dirty="0"/>
              <a:t> version 20, Orange County, weekdays, January to July 2020, </a:t>
            </a:r>
          </a:p>
          <a:p>
            <a:r>
              <a:rPr lang="en-US" sz="1050" dirty="0"/>
              <a:t>data accessed September 17,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A77F8-50AD-4658-A63C-66925DDD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1" y="862191"/>
            <a:ext cx="6155327" cy="38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1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5df7e119324139db24345397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Main Title Slide (T2)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00092B4EF90A4C8AA19AD04EF00619" ma:contentTypeVersion="6" ma:contentTypeDescription="Create a new document." ma:contentTypeScope="" ma:versionID="bf82749bb58b76a74f3dc36fc299b466">
  <xsd:schema xmlns:xsd="http://www.w3.org/2001/XMLSchema" xmlns:xs="http://www.w3.org/2001/XMLSchema" xmlns:p="http://schemas.microsoft.com/office/2006/metadata/properties" xmlns:ns2="74ac3ef4-6dc6-49d7-9b41-6584d750444f" xmlns:ns3="0bf7f226-ab4a-42e1-a7fa-99ca46eecce5" targetNamespace="http://schemas.microsoft.com/office/2006/metadata/properties" ma:root="true" ma:fieldsID="06763d418d575320102958c227a13cac" ns2:_="" ns3:_="">
    <xsd:import namespace="74ac3ef4-6dc6-49d7-9b41-6584d750444f"/>
    <xsd:import namespace="0bf7f226-ab4a-42e1-a7fa-99ca46eec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c3ef4-6dc6-49d7-9b41-6584d75044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7f226-ab4a-42e1-a7fa-99ca46eec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10B0F0-E91C-41A4-97E4-43DC11983673}">
  <ds:schemaRefs>
    <ds:schemaRef ds:uri="http://purl.org/dc/elements/1.1/"/>
    <ds:schemaRef ds:uri="http://schemas.microsoft.com/office/2006/metadata/properties"/>
    <ds:schemaRef ds:uri="74ac3ef4-6dc6-49d7-9b41-6584d750444f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0bf7f226-ab4a-42e1-a7fa-99ca46eecce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70A8ED7-7BA8-4BB1-B261-6127D17EDC47}">
  <ds:schemaRefs>
    <ds:schemaRef ds:uri="0bf7f226-ab4a-42e1-a7fa-99ca46eecce5"/>
    <ds:schemaRef ds:uri="74ac3ef4-6dc6-49d7-9b41-6584d75044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E4B443-52CB-4226-873B-3440CD703B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</TotalTime>
  <Words>686</Words>
  <Application>Microsoft Office PowerPoint</Application>
  <PresentationFormat>On-screen Show (16:9)</PresentationFormat>
  <Paragraphs>96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Main Title Slide (T2)</vt:lpstr>
      <vt:lpstr>PowerPoint Presentation</vt:lpstr>
      <vt:lpstr>Orange county Covid-19 travel impacts</vt:lpstr>
      <vt:lpstr>Unemployment: a key driver of travel changes</vt:lpstr>
      <vt:lpstr>Job losses: not evenly distributed</vt:lpstr>
      <vt:lpstr>Google maps: most Activities down IN OC with some exceptions</vt:lpstr>
      <vt:lpstr>OCTA survey: some activities up, others down</vt:lpstr>
      <vt:lpstr>results: total Travel is DOWN (person-trips; all modes)</vt:lpstr>
      <vt:lpstr>OC Freeways: demand/delay down but trending upward</vt:lpstr>
      <vt:lpstr>Oc Freeways: delay shifting in time (delay in hours)</vt:lpstr>
      <vt:lpstr>Oc freeways: Delay increases exponentially as traffic grows</vt:lpstr>
      <vt:lpstr>Oc Work-from-home: Five-fold+ increase</vt:lpstr>
      <vt:lpstr>Work-from-home: likely to continue but lessen</vt:lpstr>
      <vt:lpstr>Summary</vt:lpstr>
      <vt:lpstr>Next steps</vt:lpstr>
    </vt:vector>
  </TitlesOfParts>
  <Company>James Klein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Klein</dc:creator>
  <cp:lastModifiedBy>Shae De Kruyf</cp:lastModifiedBy>
  <cp:revision>6</cp:revision>
  <cp:lastPrinted>2019-11-25T20:03:53Z</cp:lastPrinted>
  <dcterms:created xsi:type="dcterms:W3CDTF">2019-09-17T17:39:26Z</dcterms:created>
  <dcterms:modified xsi:type="dcterms:W3CDTF">2020-09-23T15:59:10Z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0x0101000000092B4EF90A4C8AA19AD04EF00619</vt:lpwstr>
  </property>
</Properties>
</file>