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546" r:id="rId6"/>
    <p:sldId id="272" r:id="rId7"/>
    <p:sldId id="264" r:id="rId8"/>
    <p:sldId id="259" r:id="rId9"/>
    <p:sldId id="539" r:id="rId10"/>
    <p:sldId id="547" r:id="rId11"/>
    <p:sldId id="542" r:id="rId12"/>
    <p:sldId id="305" r:id="rId13"/>
    <p:sldId id="310" r:id="rId14"/>
    <p:sldId id="543" r:id="rId15"/>
    <p:sldId id="544" r:id="rId16"/>
    <p:sldId id="545" r:id="rId17"/>
    <p:sldId id="54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08381"/>
    <a:srgbClr val="9C27B0"/>
    <a:srgbClr val="E066E0"/>
    <a:srgbClr val="1E6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81199" autoAdjust="0"/>
  </p:normalViewPr>
  <p:slideViewPr>
    <p:cSldViewPr snapToGrid="0" snapToObjects="1">
      <p:cViewPr varScale="1">
        <p:scale>
          <a:sx n="92" d="100"/>
          <a:sy n="92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786"/>
    </p:cViewPr>
  </p:sorterViewPr>
  <p:notesViewPr>
    <p:cSldViewPr snapToGrid="0" snapToObjects="1">
      <p:cViewPr varScale="1">
        <p:scale>
          <a:sx n="163" d="100"/>
          <a:sy n="163" d="100"/>
        </p:scale>
        <p:origin x="1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Brotcke" userId="0a163b96-59cc-488c-8ee9-2962098652f5" providerId="ADAL" clId="{A6D2388F-4E29-46D1-9824-8C2FDD50526B}"/>
    <pc:docChg chg="modSld sldOrd">
      <pc:chgData name="Kurt Brotcke" userId="0a163b96-59cc-488c-8ee9-2962098652f5" providerId="ADAL" clId="{A6D2388F-4E29-46D1-9824-8C2FDD50526B}" dt="2020-01-17T16:34:18.575" v="9" actId="6549"/>
      <pc:docMkLst>
        <pc:docMk/>
      </pc:docMkLst>
      <pc:sldChg chg="ord">
        <pc:chgData name="Kurt Brotcke" userId="0a163b96-59cc-488c-8ee9-2962098652f5" providerId="ADAL" clId="{A6D2388F-4E29-46D1-9824-8C2FDD50526B}" dt="2020-01-17T16:33:04.134" v="3"/>
        <pc:sldMkLst>
          <pc:docMk/>
          <pc:sldMk cId="1831179264" sldId="259"/>
        </pc:sldMkLst>
      </pc:sldChg>
      <pc:sldChg chg="modNotesTx">
        <pc:chgData name="Kurt Brotcke" userId="0a163b96-59cc-488c-8ee9-2962098652f5" providerId="ADAL" clId="{A6D2388F-4E29-46D1-9824-8C2FDD50526B}" dt="2020-01-17T16:33:01.929" v="2" actId="6549"/>
        <pc:sldMkLst>
          <pc:docMk/>
          <pc:sldMk cId="752059950" sldId="264"/>
        </pc:sldMkLst>
      </pc:sldChg>
      <pc:sldChg chg="modNotesTx">
        <pc:chgData name="Kurt Brotcke" userId="0a163b96-59cc-488c-8ee9-2962098652f5" providerId="ADAL" clId="{A6D2388F-4E29-46D1-9824-8C2FDD50526B}" dt="2020-01-17T16:32:56.907" v="1" actId="6549"/>
        <pc:sldMkLst>
          <pc:docMk/>
          <pc:sldMk cId="3196700631" sldId="272"/>
        </pc:sldMkLst>
      </pc:sldChg>
      <pc:sldChg chg="modNotesTx">
        <pc:chgData name="Kurt Brotcke" userId="0a163b96-59cc-488c-8ee9-2962098652f5" providerId="ADAL" clId="{A6D2388F-4E29-46D1-9824-8C2FDD50526B}" dt="2020-01-17T16:33:23.293" v="6" actId="6549"/>
        <pc:sldMkLst>
          <pc:docMk/>
          <pc:sldMk cId="1703922719" sldId="305"/>
        </pc:sldMkLst>
      </pc:sldChg>
      <pc:sldChg chg="modNotesTx">
        <pc:chgData name="Kurt Brotcke" userId="0a163b96-59cc-488c-8ee9-2962098652f5" providerId="ADAL" clId="{A6D2388F-4E29-46D1-9824-8C2FDD50526B}" dt="2020-01-17T16:33:10.769" v="4" actId="6549"/>
        <pc:sldMkLst>
          <pc:docMk/>
          <pc:sldMk cId="146138187" sldId="539"/>
        </pc:sldMkLst>
      </pc:sldChg>
      <pc:sldChg chg="modNotesTx">
        <pc:chgData name="Kurt Brotcke" userId="0a163b96-59cc-488c-8ee9-2962098652f5" providerId="ADAL" clId="{A6D2388F-4E29-46D1-9824-8C2FDD50526B}" dt="2020-01-17T16:33:43.780" v="8" actId="6549"/>
        <pc:sldMkLst>
          <pc:docMk/>
          <pc:sldMk cId="668520925" sldId="541"/>
        </pc:sldMkLst>
      </pc:sldChg>
      <pc:sldChg chg="modNotesTx">
        <pc:chgData name="Kurt Brotcke" userId="0a163b96-59cc-488c-8ee9-2962098652f5" providerId="ADAL" clId="{A6D2388F-4E29-46D1-9824-8C2FDD50526B}" dt="2020-01-17T16:34:18.575" v="9" actId="6549"/>
        <pc:sldMkLst>
          <pc:docMk/>
          <pc:sldMk cId="564228757" sldId="542"/>
        </pc:sldMkLst>
      </pc:sldChg>
      <pc:sldChg chg="modNotesTx">
        <pc:chgData name="Kurt Brotcke" userId="0a163b96-59cc-488c-8ee9-2962098652f5" providerId="ADAL" clId="{A6D2388F-4E29-46D1-9824-8C2FDD50526B}" dt="2020-01-17T16:33:37.681" v="7" actId="6549"/>
        <pc:sldMkLst>
          <pc:docMk/>
          <pc:sldMk cId="4198034122" sldId="544"/>
        </pc:sldMkLst>
      </pc:sldChg>
      <pc:sldChg chg="modNotesTx">
        <pc:chgData name="Kurt Brotcke" userId="0a163b96-59cc-488c-8ee9-2962098652f5" providerId="ADAL" clId="{A6D2388F-4E29-46D1-9824-8C2FDD50526B}" dt="2020-01-17T16:32:42.396" v="0" actId="6549"/>
        <pc:sldMkLst>
          <pc:docMk/>
          <pc:sldMk cId="974697150" sldId="546"/>
        </pc:sldMkLst>
      </pc:sldChg>
      <pc:sldChg chg="modNotesTx">
        <pc:chgData name="Kurt Brotcke" userId="0a163b96-59cc-488c-8ee9-2962098652f5" providerId="ADAL" clId="{A6D2388F-4E29-46D1-9824-8C2FDD50526B}" dt="2020-01-17T16:33:18.625" v="5" actId="6549"/>
        <pc:sldMkLst>
          <pc:docMk/>
          <pc:sldMk cId="1673660679" sldId="5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tant05\Plandata\PLANNING\1-%202018%20LRTP\Freeways-Roadways\Copy%20of%20Chronology%20of%20Freeway%20Investment%20Projec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Orange County Freeway Lane Miles</a:t>
            </a:r>
          </a:p>
          <a:p>
            <a:pPr>
              <a:defRPr/>
            </a:pPr>
            <a:r>
              <a:rPr lang="en-US" dirty="0"/>
              <a:t>1985-2040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34011183384685E-2"/>
          <c:y val="0.14784252787016655"/>
          <c:w val="0.87396024192628097"/>
          <c:h val="0.66003685368346943"/>
        </c:manualLayout>
      </c:layout>
      <c:lineChart>
        <c:grouping val="stacked"/>
        <c:varyColors val="0"/>
        <c:ser>
          <c:idx val="0"/>
          <c:order val="0"/>
          <c:tx>
            <c:strRef>
              <c:f>Sheet1!$R$2</c:f>
              <c:strCache>
                <c:ptCount val="1"/>
                <c:pt idx="0">
                  <c:v>lane miles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Sheet1!$Q$3:$Q$14</c:f>
              <c:numCache>
                <c:formatCode>General</c:formatCode>
                <c:ptCount val="12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2035</c:v>
                </c:pt>
                <c:pt idx="11">
                  <c:v>2040</c:v>
                </c:pt>
              </c:numCache>
            </c:numRef>
          </c:cat>
          <c:val>
            <c:numRef>
              <c:f>Sheet1!$R$3:$R$14</c:f>
              <c:numCache>
                <c:formatCode>General</c:formatCode>
                <c:ptCount val="12"/>
                <c:pt idx="0">
                  <c:v>965</c:v>
                </c:pt>
                <c:pt idx="1">
                  <c:v>1038</c:v>
                </c:pt>
                <c:pt idx="2">
                  <c:v>1156</c:v>
                </c:pt>
                <c:pt idx="3">
                  <c:v>1286</c:v>
                </c:pt>
                <c:pt idx="4">
                  <c:v>1322</c:v>
                </c:pt>
                <c:pt idx="5">
                  <c:v>1387</c:v>
                </c:pt>
                <c:pt idx="6">
                  <c:v>1412</c:v>
                </c:pt>
                <c:pt idx="7">
                  <c:v>1437</c:v>
                </c:pt>
                <c:pt idx="8">
                  <c:v>1527</c:v>
                </c:pt>
                <c:pt idx="9">
                  <c:v>1539</c:v>
                </c:pt>
                <c:pt idx="10">
                  <c:v>1578</c:v>
                </c:pt>
                <c:pt idx="11">
                  <c:v>1594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20-47FC-8867-4ADAC05E6C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19458232"/>
        <c:axId val="219456272"/>
      </c:lineChart>
      <c:catAx>
        <c:axId val="21945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56272"/>
        <c:crosses val="autoZero"/>
        <c:auto val="1"/>
        <c:lblAlgn val="ctr"/>
        <c:lblOffset val="100"/>
        <c:noMultiLvlLbl val="0"/>
      </c:catAx>
      <c:valAx>
        <c:axId val="219456272"/>
        <c:scaling>
          <c:orientation val="minMax"/>
          <c:min val="9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582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0.02299</cdr:x>
      <cdr:y>0.91123</cdr:y>
    </cdr:from>
    <cdr:to>
      <cdr:x>0.57964</cdr:x>
      <cdr:y>0.97588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677" y="4316041"/>
          <a:ext cx="3406391" cy="306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Note: </a:t>
          </a:r>
          <a:r>
            <a:rPr lang="en-US" sz="1100" dirty="0"/>
            <a:t>Does not include Toll Roads network</a:t>
          </a:r>
        </a:p>
      </cdr:txBody>
    </cdr:sp>
  </cdr:relSizeAnchor>
  <cdr:relSizeAnchor xmlns:cdr="http://schemas.openxmlformats.org/drawingml/2006/chartDrawing">
    <cdr:from>
      <cdr:x>0.18988</cdr:x>
      <cdr:y>0.20181</cdr:y>
    </cdr:from>
    <cdr:to>
      <cdr:x>0.48291</cdr:x>
      <cdr:y>0.30508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1955" y="955893"/>
          <a:ext cx="1793174" cy="48909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M1 era added about:</a:t>
          </a:r>
        </a:p>
        <a:p xmlns:a="http://schemas.openxmlformats.org/drawingml/2006/main">
          <a:pPr algn="ctr"/>
          <a:r>
            <a:rPr lang="en-US" sz="1200" dirty="0"/>
            <a:t>350 lanes miles</a:t>
          </a:r>
        </a:p>
      </cdr:txBody>
    </cdr:sp>
  </cdr:relSizeAnchor>
  <cdr:relSizeAnchor xmlns:cdr="http://schemas.openxmlformats.org/drawingml/2006/chartDrawing">
    <cdr:from>
      <cdr:x>0.18904</cdr:x>
      <cdr:y>0.30438</cdr:y>
    </cdr:from>
    <cdr:to>
      <cdr:x>0.19426</cdr:x>
      <cdr:y>0.68044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86F576E0-16EC-4E1B-8602-23CD87A7F968}"/>
            </a:ext>
          </a:extLst>
        </cdr:cNvPr>
        <cdr:cNvCxnSpPr/>
      </cdr:nvCxnSpPr>
      <cdr:spPr>
        <a:xfrm xmlns:a="http://schemas.openxmlformats.org/drawingml/2006/main">
          <a:off x="1156846" y="1441705"/>
          <a:ext cx="31898" cy="178119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0.4818</cdr:x>
      <cdr:y>0.30438</cdr:y>
    </cdr:from>
    <cdr:to>
      <cdr:x>0.48268</cdr:x>
      <cdr:y>0.36382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145D2AB1-A8A3-4E60-AA83-4A0E2E6B5CFC}"/>
            </a:ext>
          </a:extLst>
        </cdr:cNvPr>
        <cdr:cNvCxnSpPr/>
      </cdr:nvCxnSpPr>
      <cdr:spPr>
        <a:xfrm xmlns:a="http://schemas.openxmlformats.org/drawingml/2006/main" flipH="1">
          <a:off x="2948378" y="1441705"/>
          <a:ext cx="5370" cy="2815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0.50258</cdr:x>
      <cdr:y>0.41146</cdr:y>
    </cdr:from>
    <cdr:to>
      <cdr:x>0.50353</cdr:x>
      <cdr:y>0.54136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C5F9225-C150-45FB-B17A-580604E330D5}"/>
            </a:ext>
          </a:extLst>
        </cdr:cNvPr>
        <cdr:cNvCxnSpPr/>
      </cdr:nvCxnSpPr>
      <cdr:spPr>
        <a:xfrm xmlns:a="http://schemas.openxmlformats.org/drawingml/2006/main" flipH="1" flipV="1">
          <a:off x="3075508" y="1948863"/>
          <a:ext cx="5831" cy="6152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0.50425</cdr:x>
      <cdr:y>0.54136</cdr:y>
    </cdr:from>
    <cdr:to>
      <cdr:x>0.93118</cdr:x>
      <cdr:y>0.64462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85757" y="2564154"/>
          <a:ext cx="2612572" cy="48909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M2 era is adding about:</a:t>
          </a:r>
        </a:p>
        <a:p xmlns:a="http://schemas.openxmlformats.org/drawingml/2006/main">
          <a:pPr algn="ctr"/>
          <a:r>
            <a:rPr lang="en-US" sz="1200" dirty="0"/>
            <a:t>210 lanes miles</a:t>
          </a:r>
        </a:p>
      </cdr:txBody>
    </cdr:sp>
  </cdr:relSizeAnchor>
  <cdr:relSizeAnchor xmlns:cdr="http://schemas.openxmlformats.org/drawingml/2006/chartDrawing">
    <cdr:from>
      <cdr:x>0.92963</cdr:x>
      <cdr:y>0.23247</cdr:y>
    </cdr:from>
    <cdr:to>
      <cdr:x>0.93096</cdr:x>
      <cdr:y>0.54136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6410D1B8-DC97-437A-8D95-0ED7EC7D8D4E}"/>
            </a:ext>
          </a:extLst>
        </cdr:cNvPr>
        <cdr:cNvCxnSpPr/>
      </cdr:nvCxnSpPr>
      <cdr:spPr>
        <a:xfrm xmlns:a="http://schemas.openxmlformats.org/drawingml/2006/main" flipH="1" flipV="1">
          <a:off x="5688800" y="1101110"/>
          <a:ext cx="8148" cy="14630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CDBE4E-E4B4-5745-97E1-AB17BAA9054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0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86F-A7CA-4250-9E22-CB4011B54F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response… D12 planning/project activity</a:t>
            </a:r>
          </a:p>
          <a:p>
            <a:endParaRPr lang="en-US" dirty="0"/>
          </a:p>
          <a:p>
            <a:r>
              <a:rPr lang="en-US" dirty="0"/>
              <a:t>Additionally Caltrans, in coordination with TCA, is working on the South County Traffic Relief Effort study.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9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 marL="232943" indent="-23294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BA9C4-DAE5-4DD9-800D-7CB05CCFB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BA9C4-DAE5-4DD9-800D-7CB05CCFB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797"/>
            <a:ext cx="5596246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27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 Future </a:t>
            </a:r>
            <a:r>
              <a:rPr lang="en-US"/>
              <a:t>Express Lane </a:t>
            </a:r>
            <a:r>
              <a:rPr lang="en-US" dirty="0"/>
              <a:t>Corridors in Orange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0077930-822C-4D3C-AC13-F872B253981A}"/>
              </a:ext>
            </a:extLst>
          </p:cNvPr>
          <p:cNvGrpSpPr/>
          <p:nvPr/>
        </p:nvGrpSpPr>
        <p:grpSpPr>
          <a:xfrm>
            <a:off x="7251192" y="1000577"/>
            <a:ext cx="4818888" cy="5709786"/>
            <a:chOff x="0" y="0"/>
            <a:chExt cx="5708347" cy="688437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12FB957-94F6-4888-9BC3-7F4252E9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8347" cy="688437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A408A60-8B0D-4C77-8716-5C9BEFB44220}"/>
                </a:ext>
              </a:extLst>
            </p:cNvPr>
            <p:cNvSpPr txBox="1"/>
            <p:nvPr/>
          </p:nvSpPr>
          <p:spPr>
            <a:xfrm>
              <a:off x="43327" y="4923522"/>
              <a:ext cx="3888608" cy="1892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Tier I (2030)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</a:t>
              </a:r>
              <a:r>
                <a:rPr lang="en-US" sz="1600" b="1" dirty="0">
                  <a:solidFill>
                    <a:srgbClr val="0070C0"/>
                  </a:solidFill>
                </a:rPr>
                <a:t>Tier II (2045)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       Tier III (post-2045)</a:t>
              </a:r>
            </a:p>
            <a:p>
              <a:r>
                <a:rPr lang="en-US" sz="1600" b="1" dirty="0">
                  <a:solidFill>
                    <a:srgbClr val="9C27B0"/>
                  </a:solidFill>
                </a:rPr>
                <a:t>       OCTA Express Lanes</a:t>
              </a:r>
            </a:p>
            <a:p>
              <a:r>
                <a:rPr lang="en-US" sz="1600" b="1" dirty="0"/>
                <a:t>       TCA Facilities 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       Planned</a:t>
              </a:r>
              <a:r>
                <a:rPr lang="en-US" sz="1600" b="1" dirty="0"/>
                <a:t>/</a:t>
              </a:r>
              <a:r>
                <a:rPr lang="en-US" sz="1600" b="1" dirty="0">
                  <a:solidFill>
                    <a:srgbClr val="00B050"/>
                  </a:solidFill>
                </a:rPr>
                <a:t>Built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Direct Connectors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97FC6C-CD91-4F90-938A-8BDF57C8F262}"/>
                </a:ext>
              </a:extLst>
            </p:cNvPr>
            <p:cNvSpPr/>
            <p:nvPr/>
          </p:nvSpPr>
          <p:spPr>
            <a:xfrm>
              <a:off x="27183" y="4917871"/>
              <a:ext cx="1669297" cy="40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6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D9FB09-5418-4DD7-BF10-288EFB9AE13C}"/>
                </a:ext>
              </a:extLst>
            </p:cNvPr>
            <p:cNvCxnSpPr>
              <a:cxnSpLocks/>
            </p:cNvCxnSpPr>
            <p:nvPr/>
          </p:nvCxnSpPr>
          <p:spPr>
            <a:xfrm>
              <a:off x="151645" y="6522155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03B5909-793A-4595-912C-E767280314F1}"/>
                </a:ext>
              </a:extLst>
            </p:cNvPr>
            <p:cNvCxnSpPr>
              <a:cxnSpLocks/>
            </p:cNvCxnSpPr>
            <p:nvPr/>
          </p:nvCxnSpPr>
          <p:spPr>
            <a:xfrm>
              <a:off x="151645" y="6687531"/>
              <a:ext cx="3048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CCBEC1A7-6807-4B80-91C5-456DE596AB3E}"/>
                </a:ext>
              </a:extLst>
            </p:cNvPr>
            <p:cNvCxnSpPr>
              <a:cxnSpLocks/>
            </p:cNvCxnSpPr>
            <p:nvPr/>
          </p:nvCxnSpPr>
          <p:spPr>
            <a:xfrm>
              <a:off x="2510537" y="3042284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Curved 70">
              <a:extLst>
                <a:ext uri="{FF2B5EF4-FFF2-40B4-BE49-F238E27FC236}">
                  <a16:creationId xmlns:a16="http://schemas.microsoft.com/office/drawing/2014/main" id="{13828279-80F6-4E63-9E3A-6D23CBBABE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1673" y="2549383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E4088B4B-C0D8-4135-88D8-C07FB90697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3180" y="2922558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Curved 72">
              <a:extLst>
                <a:ext uri="{FF2B5EF4-FFF2-40B4-BE49-F238E27FC236}">
                  <a16:creationId xmlns:a16="http://schemas.microsoft.com/office/drawing/2014/main" id="{ED89CD14-F301-4CF5-9F65-058F90AF96A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38434" y="1196582"/>
              <a:ext cx="91440" cy="27432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Curved 73">
              <a:extLst>
                <a:ext uri="{FF2B5EF4-FFF2-40B4-BE49-F238E27FC236}">
                  <a16:creationId xmlns:a16="http://schemas.microsoft.com/office/drawing/2014/main" id="{BFB187F0-01E1-486C-A311-C368264EBE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54" y="998666"/>
              <a:ext cx="274320" cy="91440"/>
            </a:xfrm>
            <a:prstGeom prst="curvedConnector3">
              <a:avLst>
                <a:gd name="adj1" fmla="val 13231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Curved 74">
              <a:extLst>
                <a:ext uri="{FF2B5EF4-FFF2-40B4-BE49-F238E27FC236}">
                  <a16:creationId xmlns:a16="http://schemas.microsoft.com/office/drawing/2014/main" id="{A46F3AA3-912E-4E6D-B411-A1348BE65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3008" y="929219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4E2F402F-5290-4EAB-8B01-1F353E16F356}"/>
                </a:ext>
              </a:extLst>
            </p:cNvPr>
            <p:cNvCxnSpPr>
              <a:cxnSpLocks/>
            </p:cNvCxnSpPr>
            <p:nvPr/>
          </p:nvCxnSpPr>
          <p:spPr>
            <a:xfrm>
              <a:off x="3441240" y="3772218"/>
              <a:ext cx="182880" cy="137160"/>
            </a:xfrm>
            <a:prstGeom prst="curvedConnector3">
              <a:avLst>
                <a:gd name="adj1" fmla="val 882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FFC5A9FF-2C29-45B3-B9DA-64EBC48FC74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780805" y="1331358"/>
              <a:ext cx="91440" cy="18288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Curved 77">
              <a:extLst>
                <a:ext uri="{FF2B5EF4-FFF2-40B4-BE49-F238E27FC236}">
                  <a16:creationId xmlns:a16="http://schemas.microsoft.com/office/drawing/2014/main" id="{6DF1225D-A5E8-4A0D-847C-B1E6B3BFDB46}"/>
                </a:ext>
              </a:extLst>
            </p:cNvPr>
            <p:cNvCxnSpPr>
              <a:cxnSpLocks/>
            </p:cNvCxnSpPr>
            <p:nvPr/>
          </p:nvCxnSpPr>
          <p:spPr>
            <a:xfrm>
              <a:off x="517233" y="2075583"/>
              <a:ext cx="286326" cy="127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2A176D4F-1DF8-47D9-94F2-45AECC7AAB0C}"/>
                </a:ext>
              </a:extLst>
            </p:cNvPr>
            <p:cNvCxnSpPr>
              <a:cxnSpLocks/>
            </p:cNvCxnSpPr>
            <p:nvPr/>
          </p:nvCxnSpPr>
          <p:spPr>
            <a:xfrm>
              <a:off x="246112" y="1905403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Curved 79">
              <a:extLst>
                <a:ext uri="{FF2B5EF4-FFF2-40B4-BE49-F238E27FC236}">
                  <a16:creationId xmlns:a16="http://schemas.microsoft.com/office/drawing/2014/main" id="{91ABD4BB-EBD0-4565-A796-A7062166270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00761" y="1993007"/>
              <a:ext cx="316804" cy="91440"/>
            </a:xfrm>
            <a:prstGeom prst="curvedConnector3">
              <a:avLst>
                <a:gd name="adj1" fmla="val 8207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39416FED-0C3F-41F1-A7AC-462AE7987EF1}"/>
                </a:ext>
              </a:extLst>
            </p:cNvPr>
            <p:cNvCxnSpPr>
              <a:cxnSpLocks/>
            </p:cNvCxnSpPr>
            <p:nvPr/>
          </p:nvCxnSpPr>
          <p:spPr>
            <a:xfrm>
              <a:off x="1843806" y="3257916"/>
              <a:ext cx="198661" cy="149028"/>
            </a:xfrm>
            <a:prstGeom prst="curvedConnector3">
              <a:avLst>
                <a:gd name="adj1" fmla="val 90754"/>
              </a:avLst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2705A23-F0B1-4112-A45C-92DC7D37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B: Express Lanes Extensions</a:t>
            </a:r>
          </a:p>
        </p:txBody>
      </p:sp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E07725F9-4369-444F-B7DC-738EE6FE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</p:spPr>
        <p:txBody>
          <a:bodyPr/>
          <a:lstStyle/>
          <a:p>
            <a:fld id="{F4439025-BC17-4EAA-939E-0EDAFB816DC6}" type="slidenum">
              <a:rPr lang="en-US" smtClean="0"/>
              <a:t>10</a:t>
            </a:fld>
            <a:endParaRPr lang="en-US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3C95ED1-7026-4EA7-B275-9FCC8A33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568443" cy="4874338"/>
          </a:xfrm>
        </p:spPr>
        <p:txBody>
          <a:bodyPr/>
          <a:lstStyle/>
          <a:p>
            <a:r>
              <a:rPr lang="en-US" dirty="0"/>
              <a:t>Extends existing/planned express lanes </a:t>
            </a:r>
          </a:p>
          <a:p>
            <a:endParaRPr lang="en-US" dirty="0"/>
          </a:p>
          <a:p>
            <a:r>
              <a:rPr lang="en-US" dirty="0"/>
              <a:t>Tier I Priorities</a:t>
            </a:r>
          </a:p>
          <a:p>
            <a:pPr lvl="1"/>
            <a:r>
              <a:rPr lang="en-US" dirty="0"/>
              <a:t>SR-91 from SR-55 to LA County line</a:t>
            </a:r>
          </a:p>
          <a:p>
            <a:pPr lvl="1"/>
            <a:r>
              <a:rPr lang="en-US" dirty="0"/>
              <a:t>SR-55 from I-405 to SR-91</a:t>
            </a:r>
          </a:p>
          <a:p>
            <a:pPr lvl="1"/>
            <a:r>
              <a:rPr lang="en-US" dirty="0"/>
              <a:t>I-405 from SR-73 to I-5</a:t>
            </a:r>
          </a:p>
          <a:p>
            <a:pPr lvl="1"/>
            <a:endParaRPr 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0592046-A87C-4849-BD6C-26D94B958C0D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F9F8DBC-6A00-4D06-AFDC-99DE9C072A84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4A9761A-F801-4BFA-8826-69BC48DC76C8}"/>
              </a:ext>
            </a:extLst>
          </p:cNvPr>
          <p:cNvCxnSpPr>
            <a:cxnSpLocks/>
          </p:cNvCxnSpPr>
          <p:nvPr/>
        </p:nvCxnSpPr>
        <p:spPr>
          <a:xfrm>
            <a:off x="7362379" y="5502275"/>
            <a:ext cx="25476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DAE8CC8-C852-4C9E-B7B6-A4761457C93B}"/>
              </a:ext>
            </a:extLst>
          </p:cNvPr>
          <p:cNvCxnSpPr>
            <a:cxnSpLocks/>
          </p:cNvCxnSpPr>
          <p:nvPr/>
        </p:nvCxnSpPr>
        <p:spPr>
          <a:xfrm>
            <a:off x="7362379" y="5741988"/>
            <a:ext cx="2547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DD386F0-3C91-454F-ABE0-CC19DC3EAC86}"/>
              </a:ext>
            </a:extLst>
          </p:cNvPr>
          <p:cNvCxnSpPr>
            <a:cxnSpLocks/>
          </p:cNvCxnSpPr>
          <p:nvPr/>
        </p:nvCxnSpPr>
        <p:spPr>
          <a:xfrm>
            <a:off x="7362379" y="5995194"/>
            <a:ext cx="254761" cy="0"/>
          </a:xfrm>
          <a:prstGeom prst="line">
            <a:avLst/>
          </a:prstGeom>
          <a:ln w="57150">
            <a:solidFill>
              <a:srgbClr val="9C2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A3A375A-220C-4043-BFE0-FFA9E025CACD}"/>
              </a:ext>
            </a:extLst>
          </p:cNvPr>
          <p:cNvCxnSpPr>
            <a:cxnSpLocks/>
          </p:cNvCxnSpPr>
          <p:nvPr/>
        </p:nvCxnSpPr>
        <p:spPr>
          <a:xfrm>
            <a:off x="7362379" y="6233319"/>
            <a:ext cx="2547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6293469-C723-4B46-A0DF-6937E7B69D0C}"/>
              </a:ext>
            </a:extLst>
          </p:cNvPr>
          <p:cNvGrpSpPr/>
          <p:nvPr/>
        </p:nvGrpSpPr>
        <p:grpSpPr>
          <a:xfrm>
            <a:off x="7251192" y="996696"/>
            <a:ext cx="4818888" cy="5705856"/>
            <a:chOff x="0" y="15263"/>
            <a:chExt cx="5887528" cy="6857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273B8D-20C6-4524-A4B8-371D69114F8A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263"/>
              <a:ext cx="5887528" cy="68579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36F883-2FAB-4FDD-86B3-D9A38B1514BF}"/>
                </a:ext>
              </a:extLst>
            </p:cNvPr>
            <p:cNvSpPr txBox="1"/>
            <p:nvPr/>
          </p:nvSpPr>
          <p:spPr>
            <a:xfrm>
              <a:off x="44687" y="4927964"/>
              <a:ext cx="4010669" cy="1886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Tier I (2030)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</a:t>
              </a:r>
              <a:r>
                <a:rPr lang="en-US" sz="1600" b="1" dirty="0">
                  <a:solidFill>
                    <a:srgbClr val="0070C0"/>
                  </a:solidFill>
                </a:rPr>
                <a:t>Tier II (2045)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       Tier III (post-2045)</a:t>
              </a:r>
            </a:p>
            <a:p>
              <a:r>
                <a:rPr lang="en-US" sz="1600" b="1" dirty="0">
                  <a:solidFill>
                    <a:srgbClr val="9C27B0"/>
                  </a:solidFill>
                </a:rPr>
                <a:t>       OCTA Express Lanes</a:t>
              </a:r>
            </a:p>
            <a:p>
              <a:r>
                <a:rPr lang="en-US" sz="1600" b="1" dirty="0"/>
                <a:t>       TCA Facilities 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       Planned</a:t>
              </a:r>
              <a:r>
                <a:rPr lang="en-US" sz="1600" b="1" dirty="0"/>
                <a:t>/</a:t>
              </a:r>
              <a:r>
                <a:rPr lang="en-US" sz="1600" b="1" dirty="0">
                  <a:solidFill>
                    <a:srgbClr val="00B050"/>
                  </a:solidFill>
                </a:rPr>
                <a:t>Built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Direct Connectors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03CCEF-7474-4D74-962A-C6667413BF07}"/>
                </a:ext>
              </a:extLst>
            </p:cNvPr>
            <p:cNvSpPr/>
            <p:nvPr/>
          </p:nvSpPr>
          <p:spPr>
            <a:xfrm>
              <a:off x="776664" y="4923176"/>
              <a:ext cx="225697" cy="4069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16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058715-7080-4BEE-B45C-9D636AB9C328}"/>
                </a:ext>
              </a:extLst>
            </p:cNvPr>
            <p:cNvCxnSpPr>
              <a:cxnSpLocks/>
            </p:cNvCxnSpPr>
            <p:nvPr/>
          </p:nvCxnSpPr>
          <p:spPr>
            <a:xfrm>
              <a:off x="156405" y="6521570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6652C4-4AD1-4107-A249-91C8C90B6AC4}"/>
                </a:ext>
              </a:extLst>
            </p:cNvPr>
            <p:cNvCxnSpPr>
              <a:cxnSpLocks/>
            </p:cNvCxnSpPr>
            <p:nvPr/>
          </p:nvCxnSpPr>
          <p:spPr>
            <a:xfrm>
              <a:off x="156405" y="6686425"/>
              <a:ext cx="3048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131558E6-3E95-430C-88A9-8E54C629C10F}"/>
                </a:ext>
              </a:extLst>
            </p:cNvPr>
            <p:cNvCxnSpPr>
              <a:cxnSpLocks/>
            </p:cNvCxnSpPr>
            <p:nvPr/>
          </p:nvCxnSpPr>
          <p:spPr>
            <a:xfrm>
              <a:off x="2594606" y="3097701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9B071A68-FA40-417C-A681-E8AA1227CB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4998" y="2618324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375A36F0-1C3C-4457-84F0-F99EF09DB5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7933" y="2987211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45554C74-E0BD-49FC-8012-9F3BFB94F22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66142" y="1208977"/>
              <a:ext cx="91440" cy="27432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AD3CC2C6-5D3C-4861-84C3-16A0B6ABEE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1862" y="1026374"/>
              <a:ext cx="274320" cy="91440"/>
            </a:xfrm>
            <a:prstGeom prst="curvedConnector3">
              <a:avLst>
                <a:gd name="adj1" fmla="val 13231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4974E310-ABD8-4571-8C0A-10539BB62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5711" y="965389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406F5456-41C5-4CB3-811C-CD76E9764E3D}"/>
                </a:ext>
              </a:extLst>
            </p:cNvPr>
            <p:cNvCxnSpPr>
              <a:cxnSpLocks/>
            </p:cNvCxnSpPr>
            <p:nvPr/>
          </p:nvCxnSpPr>
          <p:spPr>
            <a:xfrm>
              <a:off x="3524363" y="3827635"/>
              <a:ext cx="182880" cy="137160"/>
            </a:xfrm>
            <a:prstGeom prst="curvedConnector3">
              <a:avLst>
                <a:gd name="adj1" fmla="val 882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EBF8759E-CB3F-4DEB-8028-C7D15F6A741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852324" y="1371676"/>
              <a:ext cx="91440" cy="18288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E5A01FA4-FB5B-491F-86F2-30953C6A84F8}"/>
                </a:ext>
              </a:extLst>
            </p:cNvPr>
            <p:cNvCxnSpPr>
              <a:cxnSpLocks/>
            </p:cNvCxnSpPr>
            <p:nvPr/>
          </p:nvCxnSpPr>
          <p:spPr>
            <a:xfrm>
              <a:off x="541985" y="2097262"/>
              <a:ext cx="286326" cy="127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8A8954A3-8061-4054-8176-5A1EA336664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48" y="1942347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2FC41BF4-DFE8-4722-8DFF-185D67B8B8F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85564" y="2008133"/>
              <a:ext cx="316804" cy="91440"/>
            </a:xfrm>
            <a:prstGeom prst="curvedConnector3">
              <a:avLst>
                <a:gd name="adj1" fmla="val 8207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0A989BDC-FDEC-4592-8668-4E5273668E5F}"/>
                </a:ext>
              </a:extLst>
            </p:cNvPr>
            <p:cNvCxnSpPr>
              <a:cxnSpLocks/>
            </p:cNvCxnSpPr>
            <p:nvPr/>
          </p:nvCxnSpPr>
          <p:spPr>
            <a:xfrm>
              <a:off x="1880750" y="3337783"/>
              <a:ext cx="198661" cy="149026"/>
            </a:xfrm>
            <a:prstGeom prst="curvedConnector3">
              <a:avLst>
                <a:gd name="adj1" fmla="val 90754"/>
              </a:avLst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BE9DCA-B2F2-47DC-809D-6C1AC517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C: Direct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671D7-69B7-48CA-A9CC-C7220C9C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749159" cy="4874338"/>
          </a:xfrm>
        </p:spPr>
        <p:txBody>
          <a:bodyPr/>
          <a:lstStyle/>
          <a:p>
            <a:r>
              <a:rPr lang="en-US" dirty="0"/>
              <a:t>Leverages existing direct connector ramps, providing users with a seamless tolled express lanes experience</a:t>
            </a:r>
          </a:p>
          <a:p>
            <a:endParaRPr lang="en-US" dirty="0"/>
          </a:p>
          <a:p>
            <a:r>
              <a:rPr lang="en-US" dirty="0"/>
              <a:t>Tier I Priorities</a:t>
            </a:r>
          </a:p>
          <a:p>
            <a:pPr lvl="1"/>
            <a:r>
              <a:rPr lang="en-US" dirty="0"/>
              <a:t>I-5 from SR-55 to LA County line</a:t>
            </a:r>
          </a:p>
          <a:p>
            <a:pPr lvl="1"/>
            <a:r>
              <a:rPr lang="en-US" dirty="0"/>
              <a:t>SR-55 from I-405 to SR-91</a:t>
            </a:r>
          </a:p>
          <a:p>
            <a:pPr lvl="1"/>
            <a:r>
              <a:rPr lang="en-US" dirty="0"/>
              <a:t>I-405 from SR-73 to I-5</a:t>
            </a:r>
          </a:p>
          <a:p>
            <a:pPr lvl="1"/>
            <a:r>
              <a:rPr lang="en-US" dirty="0"/>
              <a:t>SR-73 from I-405 to tolled portion of SR-73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89AC2-E305-43B2-BC9B-DB79C0D2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8420CC-1288-4AC8-8179-162E4A76B2D4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99CEC4-E3E1-4D46-AEE7-B75301CEFB3F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67750B-D527-43A3-8372-FCD2C8892F6C}"/>
              </a:ext>
            </a:extLst>
          </p:cNvPr>
          <p:cNvCxnSpPr>
            <a:cxnSpLocks/>
          </p:cNvCxnSpPr>
          <p:nvPr/>
        </p:nvCxnSpPr>
        <p:spPr>
          <a:xfrm>
            <a:off x="7362379" y="5502275"/>
            <a:ext cx="25476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0BA510-2250-459A-B3C1-1137D2003C52}"/>
              </a:ext>
            </a:extLst>
          </p:cNvPr>
          <p:cNvCxnSpPr>
            <a:cxnSpLocks/>
          </p:cNvCxnSpPr>
          <p:nvPr/>
        </p:nvCxnSpPr>
        <p:spPr>
          <a:xfrm>
            <a:off x="7362379" y="5741988"/>
            <a:ext cx="2547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19139C-054B-43B6-8812-2217E8E49A3D}"/>
              </a:ext>
            </a:extLst>
          </p:cNvPr>
          <p:cNvCxnSpPr>
            <a:cxnSpLocks/>
          </p:cNvCxnSpPr>
          <p:nvPr/>
        </p:nvCxnSpPr>
        <p:spPr>
          <a:xfrm>
            <a:off x="7362379" y="5995194"/>
            <a:ext cx="254761" cy="0"/>
          </a:xfrm>
          <a:prstGeom prst="line">
            <a:avLst/>
          </a:prstGeom>
          <a:ln w="57150">
            <a:solidFill>
              <a:srgbClr val="9C2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FBCEEC-BA45-4596-9A1D-F7C1DB95EBC6}"/>
              </a:ext>
            </a:extLst>
          </p:cNvPr>
          <p:cNvCxnSpPr>
            <a:cxnSpLocks/>
          </p:cNvCxnSpPr>
          <p:nvPr/>
        </p:nvCxnSpPr>
        <p:spPr>
          <a:xfrm>
            <a:off x="7362379" y="6233319"/>
            <a:ext cx="2547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6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CF95C5-D489-4DB3-949A-41DB93F97BE3}"/>
              </a:ext>
            </a:extLst>
          </p:cNvPr>
          <p:cNvGrpSpPr/>
          <p:nvPr/>
        </p:nvGrpSpPr>
        <p:grpSpPr>
          <a:xfrm>
            <a:off x="7251192" y="996696"/>
            <a:ext cx="4818888" cy="5705856"/>
            <a:chOff x="0" y="-2415"/>
            <a:chExt cx="5709721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0B0B3F-B2B2-43D4-B071-22D0102BF20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415"/>
              <a:ext cx="5709721" cy="685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66C96C-0CA0-4F8E-AFC0-B4EA8F12CFF5}"/>
                </a:ext>
              </a:extLst>
            </p:cNvPr>
            <p:cNvSpPr txBox="1"/>
            <p:nvPr/>
          </p:nvSpPr>
          <p:spPr>
            <a:xfrm>
              <a:off x="43338" y="4910287"/>
              <a:ext cx="3889544" cy="1886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Tier I (2030)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</a:t>
              </a:r>
              <a:r>
                <a:rPr lang="en-US" sz="1600" b="1" dirty="0">
                  <a:solidFill>
                    <a:srgbClr val="0070C0"/>
                  </a:solidFill>
                </a:rPr>
                <a:t>Tier II (2045)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       Tier III (post-2045)</a:t>
              </a:r>
            </a:p>
            <a:p>
              <a:r>
                <a:rPr lang="en-US" sz="1600" b="1" dirty="0">
                  <a:solidFill>
                    <a:srgbClr val="9C27B0"/>
                  </a:solidFill>
                </a:rPr>
                <a:t>       OCTA Express Lanes</a:t>
              </a:r>
            </a:p>
            <a:p>
              <a:r>
                <a:rPr lang="en-US" sz="1600" b="1" dirty="0"/>
                <a:t>       TCA Facilities 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       Planned</a:t>
              </a:r>
              <a:r>
                <a:rPr lang="en-US" sz="1600" b="1" dirty="0"/>
                <a:t>/</a:t>
              </a:r>
              <a:r>
                <a:rPr lang="en-US" sz="1600" b="1" dirty="0">
                  <a:solidFill>
                    <a:srgbClr val="00B050"/>
                  </a:solidFill>
                </a:rPr>
                <a:t>Built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Direct Connectors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7310F9-9826-4496-8E8E-6394B760E12C}"/>
                </a:ext>
              </a:extLst>
            </p:cNvPr>
            <p:cNvSpPr/>
            <p:nvPr/>
          </p:nvSpPr>
          <p:spPr>
            <a:xfrm>
              <a:off x="748994" y="4902809"/>
              <a:ext cx="218881" cy="4069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16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7FCA13-E2F3-4CE1-841D-15C4A38E0E1F}"/>
                </a:ext>
              </a:extLst>
            </p:cNvPr>
            <p:cNvCxnSpPr>
              <a:cxnSpLocks/>
            </p:cNvCxnSpPr>
            <p:nvPr/>
          </p:nvCxnSpPr>
          <p:spPr>
            <a:xfrm>
              <a:off x="151681" y="6503893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33EC3F3-806F-4B18-A657-F27E44D639AA}"/>
                </a:ext>
              </a:extLst>
            </p:cNvPr>
            <p:cNvCxnSpPr>
              <a:cxnSpLocks/>
            </p:cNvCxnSpPr>
            <p:nvPr/>
          </p:nvCxnSpPr>
          <p:spPr>
            <a:xfrm>
              <a:off x="151681" y="6668748"/>
              <a:ext cx="3048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9AB530E7-7ADE-4CFB-954C-129AC7C7C0C3}"/>
                </a:ext>
              </a:extLst>
            </p:cNvPr>
            <p:cNvCxnSpPr>
              <a:cxnSpLocks/>
            </p:cNvCxnSpPr>
            <p:nvPr/>
          </p:nvCxnSpPr>
          <p:spPr>
            <a:xfrm>
              <a:off x="2461977" y="3042285"/>
              <a:ext cx="91439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65E20F6-DBDA-4A53-BB53-4F7660858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8245" y="2564938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A44EF202-2710-4A18-BABC-E7BDFC074A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708" y="2941030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B0C1912-A1A4-4B47-8618-BC025C1CC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2254" y="1190505"/>
              <a:ext cx="91440" cy="27432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056B61B4-AF4A-4E00-941D-05010D552F45}"/>
                </a:ext>
              </a:extLst>
            </p:cNvPr>
            <p:cNvCxnSpPr>
              <a:cxnSpLocks/>
            </p:cNvCxnSpPr>
            <p:nvPr/>
          </p:nvCxnSpPr>
          <p:spPr>
            <a:xfrm>
              <a:off x="1137974" y="1007902"/>
              <a:ext cx="274320" cy="91440"/>
            </a:xfrm>
            <a:prstGeom prst="curvedConnector3">
              <a:avLst>
                <a:gd name="adj1" fmla="val 13231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5D42771B-FC33-4926-8BD9-CA42C4F699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6916" y="938455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AAA18EBA-17C4-4043-8DD2-A3748600228B}"/>
                </a:ext>
              </a:extLst>
            </p:cNvPr>
            <p:cNvCxnSpPr>
              <a:cxnSpLocks/>
            </p:cNvCxnSpPr>
            <p:nvPr/>
          </p:nvCxnSpPr>
          <p:spPr>
            <a:xfrm>
              <a:off x="3422767" y="3744510"/>
              <a:ext cx="182880" cy="137160"/>
            </a:xfrm>
            <a:prstGeom prst="curvedConnector3">
              <a:avLst>
                <a:gd name="adj1" fmla="val 882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DDA5D1C8-EEEB-45B0-9C95-D5C060AF66F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760286" y="1349830"/>
              <a:ext cx="91440" cy="18288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9708A12C-6DC3-44AE-B57E-BB60D3B36BED}"/>
                </a:ext>
              </a:extLst>
            </p:cNvPr>
            <p:cNvCxnSpPr>
              <a:cxnSpLocks/>
            </p:cNvCxnSpPr>
            <p:nvPr/>
          </p:nvCxnSpPr>
          <p:spPr>
            <a:xfrm>
              <a:off x="517233" y="2075583"/>
              <a:ext cx="286326" cy="127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8EC42950-03FC-4E4E-8985-74D65938DAFE}"/>
                </a:ext>
              </a:extLst>
            </p:cNvPr>
            <p:cNvCxnSpPr>
              <a:cxnSpLocks/>
            </p:cNvCxnSpPr>
            <p:nvPr/>
          </p:nvCxnSpPr>
          <p:spPr>
            <a:xfrm>
              <a:off x="246112" y="1905403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AA2858F8-0912-47C2-9179-D9648545109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34278" y="1984841"/>
              <a:ext cx="316804" cy="91439"/>
            </a:xfrm>
            <a:prstGeom prst="curvedConnector3">
              <a:avLst>
                <a:gd name="adj1" fmla="val 8207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3FF016D9-AEA3-4383-AE4A-37A885408834}"/>
                </a:ext>
              </a:extLst>
            </p:cNvPr>
            <p:cNvCxnSpPr>
              <a:cxnSpLocks/>
            </p:cNvCxnSpPr>
            <p:nvPr/>
          </p:nvCxnSpPr>
          <p:spPr>
            <a:xfrm>
              <a:off x="1843806" y="3242603"/>
              <a:ext cx="198661" cy="149027"/>
            </a:xfrm>
            <a:prstGeom prst="curvedConnector3">
              <a:avLst>
                <a:gd name="adj1" fmla="val 90754"/>
              </a:avLst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AC834A-A18D-4FDE-B8A7-A8FFE23D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D: Intercounty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8857-5E83-47F2-8B1B-89DE9B42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556533" cy="4874338"/>
          </a:xfrm>
        </p:spPr>
        <p:txBody>
          <a:bodyPr/>
          <a:lstStyle/>
          <a:p>
            <a:r>
              <a:rPr lang="en-US" dirty="0"/>
              <a:t>Prioritizes a network that serves </a:t>
            </a:r>
            <a:br>
              <a:rPr lang="en-US" dirty="0"/>
            </a:br>
            <a:r>
              <a:rPr lang="en-US" dirty="0"/>
              <a:t>intercounty commuters</a:t>
            </a:r>
          </a:p>
          <a:p>
            <a:endParaRPr lang="en-US" dirty="0"/>
          </a:p>
          <a:p>
            <a:r>
              <a:rPr lang="en-US" dirty="0"/>
              <a:t>Tier I Priorities</a:t>
            </a:r>
          </a:p>
          <a:p>
            <a:pPr lvl="1"/>
            <a:r>
              <a:rPr lang="en-US" dirty="0"/>
              <a:t>SR-57 from I-5 to LA County line </a:t>
            </a:r>
          </a:p>
          <a:p>
            <a:pPr lvl="1"/>
            <a:r>
              <a:rPr lang="en-US" dirty="0"/>
              <a:t>SR-91 from SR-55 to LA County line</a:t>
            </a:r>
          </a:p>
          <a:p>
            <a:pPr lvl="1"/>
            <a:r>
              <a:rPr lang="en-US" dirty="0"/>
              <a:t>I-5 from SR-55 to LA County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DDD13-1A4B-4AF8-B79D-4ECF9B45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932CBF-5E2B-4E82-8A1E-559FC4976783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5C0A9-0813-4CD1-B49E-8174F400B41F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A5A5A7-B8DF-4D28-B958-E5CC930B5FB3}"/>
              </a:ext>
            </a:extLst>
          </p:cNvPr>
          <p:cNvCxnSpPr>
            <a:cxnSpLocks/>
          </p:cNvCxnSpPr>
          <p:nvPr/>
        </p:nvCxnSpPr>
        <p:spPr>
          <a:xfrm>
            <a:off x="7362379" y="5502275"/>
            <a:ext cx="25476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BA134C-6F78-45CB-83D3-41E0D40BCAE0}"/>
              </a:ext>
            </a:extLst>
          </p:cNvPr>
          <p:cNvCxnSpPr>
            <a:cxnSpLocks/>
          </p:cNvCxnSpPr>
          <p:nvPr/>
        </p:nvCxnSpPr>
        <p:spPr>
          <a:xfrm>
            <a:off x="7362379" y="5741988"/>
            <a:ext cx="2547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A5F3CB-8698-4427-B5B2-12F3BE869C01}"/>
              </a:ext>
            </a:extLst>
          </p:cNvPr>
          <p:cNvCxnSpPr>
            <a:cxnSpLocks/>
          </p:cNvCxnSpPr>
          <p:nvPr/>
        </p:nvCxnSpPr>
        <p:spPr>
          <a:xfrm>
            <a:off x="7362379" y="5995194"/>
            <a:ext cx="254761" cy="0"/>
          </a:xfrm>
          <a:prstGeom prst="line">
            <a:avLst/>
          </a:prstGeom>
          <a:ln w="57150">
            <a:solidFill>
              <a:srgbClr val="9C2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4E745F-9959-403C-A2DC-B4A013D6C00F}"/>
              </a:ext>
            </a:extLst>
          </p:cNvPr>
          <p:cNvCxnSpPr>
            <a:cxnSpLocks/>
          </p:cNvCxnSpPr>
          <p:nvPr/>
        </p:nvCxnSpPr>
        <p:spPr>
          <a:xfrm>
            <a:off x="7362379" y="6233319"/>
            <a:ext cx="2547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3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46D889-1BC5-40CB-8955-784B66507B61}"/>
              </a:ext>
            </a:extLst>
          </p:cNvPr>
          <p:cNvGrpSpPr/>
          <p:nvPr/>
        </p:nvGrpSpPr>
        <p:grpSpPr>
          <a:xfrm>
            <a:off x="7251192" y="996696"/>
            <a:ext cx="4818888" cy="5705856"/>
            <a:chOff x="0" y="0"/>
            <a:chExt cx="567829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D04744-38A4-4F26-84C9-D697F754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678298" cy="685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D605C7-A6BC-4F7A-9E43-17F95F488725}"/>
                </a:ext>
              </a:extLst>
            </p:cNvPr>
            <p:cNvSpPr txBox="1"/>
            <p:nvPr/>
          </p:nvSpPr>
          <p:spPr>
            <a:xfrm>
              <a:off x="43099" y="4912702"/>
              <a:ext cx="3868138" cy="1886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Tier I (2030)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</a:t>
              </a:r>
              <a:r>
                <a:rPr lang="en-US" sz="1600" b="1" dirty="0">
                  <a:solidFill>
                    <a:srgbClr val="0070C0"/>
                  </a:solidFill>
                </a:rPr>
                <a:t>Tier II (2045)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       Tier III (post-2045)</a:t>
              </a:r>
            </a:p>
            <a:p>
              <a:r>
                <a:rPr lang="en-US" sz="1600" b="1" dirty="0">
                  <a:solidFill>
                    <a:srgbClr val="9C27B0"/>
                  </a:solidFill>
                </a:rPr>
                <a:t>       OCTA Express Lanes</a:t>
              </a:r>
            </a:p>
            <a:p>
              <a:r>
                <a:rPr lang="en-US" sz="1600" b="1" dirty="0">
                  <a:solidFill>
                    <a:srgbClr val="9C27B0"/>
                  </a:solidFill>
                </a:rPr>
                <a:t>       </a:t>
              </a:r>
              <a:r>
                <a:rPr lang="en-US" sz="1600" b="1" dirty="0"/>
                <a:t>TCA Facilities 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       Planned</a:t>
              </a:r>
              <a:r>
                <a:rPr lang="en-US" sz="1600" b="1" dirty="0"/>
                <a:t>/</a:t>
              </a:r>
              <a:r>
                <a:rPr lang="en-US" sz="1600" b="1" dirty="0">
                  <a:solidFill>
                    <a:srgbClr val="00B050"/>
                  </a:solidFill>
                </a:rPr>
                <a:t>Built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Direct Connectors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030ADC-11F6-41D5-89FE-243EFE66F114}"/>
                </a:ext>
              </a:extLst>
            </p:cNvPr>
            <p:cNvSpPr/>
            <p:nvPr/>
          </p:nvSpPr>
          <p:spPr>
            <a:xfrm>
              <a:off x="732737" y="4903463"/>
              <a:ext cx="217675" cy="4069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16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65AD1F7-4B84-4CAD-B203-1525F93EFE4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47" y="6510977"/>
              <a:ext cx="30480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6096B4B-1E37-4EB1-967C-BFBCEF9A508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47" y="6671163"/>
              <a:ext cx="304801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524F38A9-84D0-4C03-9928-3A5F0128C516}"/>
                </a:ext>
              </a:extLst>
            </p:cNvPr>
            <p:cNvCxnSpPr>
              <a:cxnSpLocks/>
            </p:cNvCxnSpPr>
            <p:nvPr/>
          </p:nvCxnSpPr>
          <p:spPr>
            <a:xfrm>
              <a:off x="2476457" y="3011851"/>
              <a:ext cx="91440" cy="182881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54193011-7E98-4CD4-9357-6B13B7BD1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2725" y="2534505"/>
              <a:ext cx="91440" cy="182881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E0969750-D2BA-4E85-AF45-CF7B01AA7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4708" y="2910598"/>
              <a:ext cx="91440" cy="182881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6AAC1EF-6952-4FEA-965D-79441864079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6734" y="1220937"/>
              <a:ext cx="91440" cy="27432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4BA5BA0E-6099-4280-83B6-D3F0ABE0A643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34" y="992686"/>
              <a:ext cx="274320" cy="91440"/>
            </a:xfrm>
            <a:prstGeom prst="curvedConnector3">
              <a:avLst>
                <a:gd name="adj1" fmla="val 13231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C30CE164-3A63-45A5-8B38-F6FFD5A4D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396" y="923239"/>
              <a:ext cx="91440" cy="182881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CE6127FF-EA9C-4143-BABB-9FEF0E2DDA38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07" y="3698862"/>
              <a:ext cx="182880" cy="137160"/>
            </a:xfrm>
            <a:prstGeom prst="curvedConnector3">
              <a:avLst>
                <a:gd name="adj1" fmla="val 882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3133D48F-DDC0-448D-9750-57B21789055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789247" y="1365046"/>
              <a:ext cx="91440" cy="182881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D7845942-A209-4CB6-880D-58A39573BFB6}"/>
                </a:ext>
              </a:extLst>
            </p:cNvPr>
            <p:cNvCxnSpPr>
              <a:cxnSpLocks/>
            </p:cNvCxnSpPr>
            <p:nvPr/>
          </p:nvCxnSpPr>
          <p:spPr>
            <a:xfrm>
              <a:off x="517233" y="2075583"/>
              <a:ext cx="286326" cy="127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8B6683E1-9494-48BE-A716-2E62E3749F92}"/>
                </a:ext>
              </a:extLst>
            </p:cNvPr>
            <p:cNvCxnSpPr>
              <a:cxnSpLocks/>
            </p:cNvCxnSpPr>
            <p:nvPr/>
          </p:nvCxnSpPr>
          <p:spPr>
            <a:xfrm>
              <a:off x="275073" y="1905403"/>
              <a:ext cx="91440" cy="182881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9BE20ED7-ECCD-4263-9587-4C58A027B2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34278" y="1977983"/>
              <a:ext cx="316804" cy="91440"/>
            </a:xfrm>
            <a:prstGeom prst="curvedConnector3">
              <a:avLst>
                <a:gd name="adj1" fmla="val 8207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628659E9-E1D0-48A4-A2AB-FE489B316A14}"/>
                </a:ext>
              </a:extLst>
            </p:cNvPr>
            <p:cNvCxnSpPr>
              <a:cxnSpLocks/>
            </p:cNvCxnSpPr>
            <p:nvPr/>
          </p:nvCxnSpPr>
          <p:spPr>
            <a:xfrm>
              <a:off x="1843806" y="3242603"/>
              <a:ext cx="198661" cy="149027"/>
            </a:xfrm>
            <a:prstGeom prst="curvedConnector3">
              <a:avLst>
                <a:gd name="adj1" fmla="val 90754"/>
              </a:avLst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89AE56-23E5-49B1-9FC5-34DE9777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E: Core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147CA-DA50-439F-A855-3936FD15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C756227-AE49-451E-A402-E7517B02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714604" cy="4874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Provides continual tolled express lanes on I-5 and SR-91, and extends I-405 express lanes on SR-73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Additional time savings for longer trips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/>
              <a:t>Tier I Priorities </a:t>
            </a:r>
          </a:p>
          <a:p>
            <a:pPr lvl="1"/>
            <a:r>
              <a:rPr lang="en-US" dirty="0"/>
              <a:t>SR-91 from SR-55 to LA County line</a:t>
            </a:r>
          </a:p>
          <a:p>
            <a:pPr lvl="1"/>
            <a:r>
              <a:rPr lang="en-US" dirty="0"/>
              <a:t>I-5 from SR-73 to LA County line</a:t>
            </a:r>
          </a:p>
          <a:p>
            <a:pPr lvl="1"/>
            <a:r>
              <a:rPr lang="en-US" dirty="0"/>
              <a:t>SR-73 from I-405 to tolled portion of SR-73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BF68D8-069A-4A3B-8562-9788A68DA9EA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2133FF-6B66-4C37-BCCF-57FBAA1CB386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EEC866-9EC3-4CD9-A485-6645C225377B}"/>
              </a:ext>
            </a:extLst>
          </p:cNvPr>
          <p:cNvCxnSpPr>
            <a:cxnSpLocks/>
          </p:cNvCxnSpPr>
          <p:nvPr/>
        </p:nvCxnSpPr>
        <p:spPr>
          <a:xfrm>
            <a:off x="7362379" y="5502275"/>
            <a:ext cx="25476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EBA31-1F22-4E22-9EA5-CE99E8698F3B}"/>
              </a:ext>
            </a:extLst>
          </p:cNvPr>
          <p:cNvCxnSpPr>
            <a:cxnSpLocks/>
          </p:cNvCxnSpPr>
          <p:nvPr/>
        </p:nvCxnSpPr>
        <p:spPr>
          <a:xfrm>
            <a:off x="7362379" y="5741988"/>
            <a:ext cx="2547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9BE4F5-9D0E-4FC4-9A96-186948913D79}"/>
              </a:ext>
            </a:extLst>
          </p:cNvPr>
          <p:cNvCxnSpPr>
            <a:cxnSpLocks/>
          </p:cNvCxnSpPr>
          <p:nvPr/>
        </p:nvCxnSpPr>
        <p:spPr>
          <a:xfrm>
            <a:off x="7362379" y="5995194"/>
            <a:ext cx="254761" cy="0"/>
          </a:xfrm>
          <a:prstGeom prst="line">
            <a:avLst/>
          </a:prstGeom>
          <a:ln w="57150">
            <a:solidFill>
              <a:srgbClr val="9C2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88C81D-4D18-4044-B98D-D8C1E962FBD2}"/>
              </a:ext>
            </a:extLst>
          </p:cNvPr>
          <p:cNvCxnSpPr>
            <a:cxnSpLocks/>
          </p:cNvCxnSpPr>
          <p:nvPr/>
        </p:nvCxnSpPr>
        <p:spPr>
          <a:xfrm>
            <a:off x="7362379" y="6233319"/>
            <a:ext cx="2547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7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8EDF-A051-45E0-93EE-796B4352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EA1-18F7-48AE-8EC2-0F491B875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  <a:p>
            <a:pPr lvl="1"/>
            <a:r>
              <a:rPr lang="en-US" dirty="0"/>
              <a:t>One-on-one meetings with thought leaders</a:t>
            </a:r>
          </a:p>
          <a:p>
            <a:pPr lvl="1"/>
            <a:r>
              <a:rPr lang="en-US" dirty="0"/>
              <a:t>Roundtable workshops with elected officials, city staff, and key stakeholders</a:t>
            </a:r>
          </a:p>
          <a:p>
            <a:endParaRPr lang="en-US" dirty="0"/>
          </a:p>
          <a:p>
            <a:r>
              <a:rPr lang="en-US" dirty="0"/>
              <a:t>Staff will return to Board in 2020 with an update of the results and recommendations for next steps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0075F-861E-4358-A038-6C0F90BD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7A4300-7506-4071-91A1-6216EFE1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Intercounty Travel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07862-0022-46DC-AF76-44FC049E4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3" b="1636"/>
          <a:stretch/>
        </p:blipFill>
        <p:spPr>
          <a:xfrm>
            <a:off x="6080165" y="1965728"/>
            <a:ext cx="6103986" cy="2926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DDF11-418E-4566-B264-77F73A88DA50}"/>
              </a:ext>
            </a:extLst>
          </p:cNvPr>
          <p:cNvSpPr txBox="1"/>
          <p:nvPr/>
        </p:nvSpPr>
        <p:spPr>
          <a:xfrm>
            <a:off x="391885" y="6198255"/>
            <a:ext cx="636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U.S. Census Bureau, Center for Economic Studies and Center for Demographic Research, California State University, Fullerton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6DEE71-47B4-4E46-B301-B4042209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5592382" cy="5468144"/>
          </a:xfrm>
        </p:spPr>
        <p:txBody>
          <a:bodyPr>
            <a:normAutofit/>
          </a:bodyPr>
          <a:lstStyle/>
          <a:p>
            <a:r>
              <a:rPr lang="en-US" dirty="0"/>
              <a:t>In-bound workers</a:t>
            </a:r>
          </a:p>
          <a:p>
            <a:pPr lvl="1"/>
            <a:r>
              <a:rPr lang="en-US" dirty="0"/>
              <a:t>About 650,000 workers commute to OC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Out-bound residents</a:t>
            </a:r>
          </a:p>
          <a:p>
            <a:pPr lvl="1"/>
            <a:r>
              <a:rPr lang="en-US" dirty="0"/>
              <a:t>Over 490,000 OC residents commute to jobs in other counties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By 2040, in-bound commuters will increase by 25 percent</a:t>
            </a:r>
          </a:p>
          <a:p>
            <a:pPr marL="457200" lvl="1" indent="0">
              <a:buNone/>
            </a:pPr>
            <a:endParaRPr lang="en-US" dirty="0"/>
          </a:p>
          <a:p>
            <a:pPr marL="57150" lvl="1" indent="0">
              <a:buNone/>
            </a:pPr>
            <a:endParaRPr lang="en-US" sz="1000" b="1" dirty="0"/>
          </a:p>
          <a:p>
            <a:pPr marL="57150" lvl="1" indent="0">
              <a:buNone/>
            </a:pPr>
            <a:r>
              <a:rPr lang="en-US" sz="1000" b="1" dirty="0"/>
              <a:t>OC – Orange County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Freeway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33FC-8DBF-426E-B95B-169EEC1258F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8476" y="993173"/>
            <a:ext cx="5061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Managed Lanes History</a:t>
            </a:r>
          </a:p>
          <a:p>
            <a:r>
              <a:rPr lang="en-US" dirty="0"/>
              <a:t>1980s – 	First carpool lanes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1990s – 	Buffered carpool lanes and</a:t>
            </a:r>
          </a:p>
          <a:p>
            <a:r>
              <a:rPr lang="en-US" dirty="0"/>
              <a:t>	91 Express Lanes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2000s – 	Direct connectors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2010s – 	Dual HOV/priced managed lanes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120243" y="1585864"/>
            <a:ext cx="2849482" cy="3289562"/>
            <a:chOff x="7550299" y="1681398"/>
            <a:chExt cx="2849482" cy="32895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40"/>
            <a:stretch/>
          </p:blipFill>
          <p:spPr>
            <a:xfrm>
              <a:off x="7554685" y="1681398"/>
              <a:ext cx="1513115" cy="8203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154" y="3078843"/>
              <a:ext cx="1690627" cy="8409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87"/>
            <a:stretch/>
          </p:blipFill>
          <p:spPr>
            <a:xfrm>
              <a:off x="7550299" y="3078843"/>
              <a:ext cx="1013791" cy="84092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52" b="22529"/>
            <a:stretch/>
          </p:blipFill>
          <p:spPr>
            <a:xfrm>
              <a:off x="7554685" y="4130038"/>
              <a:ext cx="1378111" cy="84092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/>
          <a:stretch/>
        </p:blipFill>
        <p:spPr>
          <a:xfrm>
            <a:off x="8115857" y="5139973"/>
            <a:ext cx="1769292" cy="802331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200"/>
              </p:ext>
            </p:extLst>
          </p:nvPr>
        </p:nvGraphicFramePr>
        <p:xfrm>
          <a:off x="512466" y="1205802"/>
          <a:ext cx="6524060" cy="519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A440F8-CFF7-4A5B-9E0A-B26C700020BC}"/>
              </a:ext>
            </a:extLst>
          </p:cNvPr>
          <p:cNvSpPr txBox="1"/>
          <p:nvPr/>
        </p:nvSpPr>
        <p:spPr>
          <a:xfrm>
            <a:off x="1009403" y="6217227"/>
            <a:ext cx="4088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HOV – High-Occupancy Vehicle</a:t>
            </a:r>
          </a:p>
          <a:p>
            <a:r>
              <a:rPr lang="en-US" sz="900" b="1" dirty="0"/>
              <a:t>M1 – Measure M1</a:t>
            </a:r>
          </a:p>
          <a:p>
            <a:r>
              <a:rPr lang="en-US" sz="900" b="1" dirty="0"/>
              <a:t>M2 – Measure M2</a:t>
            </a:r>
          </a:p>
        </p:txBody>
      </p:sp>
    </p:spTree>
    <p:extLst>
      <p:ext uri="{BB962C8B-B14F-4D97-AF65-F5344CB8AC3E}">
        <p14:creationId xmlns:p14="http://schemas.microsoft.com/office/powerpoint/2010/main" val="319670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Performance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6027964" cy="5468144"/>
          </a:xfrm>
        </p:spPr>
        <p:txBody>
          <a:bodyPr>
            <a:normAutofit/>
          </a:bodyPr>
          <a:lstStyle/>
          <a:p>
            <a:r>
              <a:rPr lang="en-US" dirty="0"/>
              <a:t>Federal regulations require HOV lanes to operate at 45+ mph during weekday peak periods at least </a:t>
            </a:r>
            <a:br>
              <a:rPr lang="en-US" dirty="0"/>
            </a:br>
            <a:r>
              <a:rPr lang="en-US" dirty="0"/>
              <a:t>90 percent of the time over a consecutive 180 day period</a:t>
            </a:r>
          </a:p>
          <a:p>
            <a:endParaRPr lang="en-US" dirty="0"/>
          </a:p>
          <a:p>
            <a:r>
              <a:rPr lang="en-US" dirty="0"/>
              <a:t>Today, approximately 77 percent of Orange County’s HOV lanes </a:t>
            </a:r>
            <a:r>
              <a:rPr lang="en-US" u="sng" dirty="0"/>
              <a:t>do not </a:t>
            </a:r>
            <a:r>
              <a:rPr lang="en-US" dirty="0"/>
              <a:t>meet this standard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33FC-8DBF-426E-B95B-169EEC1258F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B663A-C490-42B5-A32E-D9E9D5E8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25" y="1037007"/>
            <a:ext cx="4751170" cy="5387565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4C39663-763B-4A12-82E8-7F1A54A50DEC}"/>
              </a:ext>
            </a:extLst>
          </p:cNvPr>
          <p:cNvSpPr txBox="1"/>
          <p:nvPr/>
        </p:nvSpPr>
        <p:spPr>
          <a:xfrm>
            <a:off x="6595380" y="6424572"/>
            <a:ext cx="4372901" cy="3358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Caltrans 2017 HOV Facilities Degradation Report and Action Plan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E2A6D-FD22-491E-979B-49F34F3352DB}"/>
              </a:ext>
            </a:extLst>
          </p:cNvPr>
          <p:cNvSpPr txBox="1"/>
          <p:nvPr/>
        </p:nvSpPr>
        <p:spPr>
          <a:xfrm>
            <a:off x="802705" y="6424572"/>
            <a:ext cx="4088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MPH – Miles Per Hour</a:t>
            </a:r>
          </a:p>
        </p:txBody>
      </p:sp>
    </p:spTree>
    <p:extLst>
      <p:ext uri="{BB962C8B-B14F-4D97-AF65-F5344CB8AC3E}">
        <p14:creationId xmlns:p14="http://schemas.microsoft.com/office/powerpoint/2010/main" val="75205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0ACBF3-5A40-47EE-A655-2F6F6B55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82" y="997530"/>
            <a:ext cx="5686118" cy="5867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2523"/>
          <a:stretch/>
        </p:blipFill>
        <p:spPr>
          <a:xfrm>
            <a:off x="12861343" y="997530"/>
            <a:ext cx="6685443" cy="586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Caltrans District 12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0"/>
            <a:ext cx="6113996" cy="4723723"/>
          </a:xfrm>
        </p:spPr>
        <p:txBody>
          <a:bodyPr>
            <a:normAutofit/>
          </a:bodyPr>
          <a:lstStyle/>
          <a:p>
            <a:r>
              <a:rPr lang="en-US" sz="2400" dirty="0"/>
              <a:t>Draft presented to OCTA Board in December 2016</a:t>
            </a:r>
          </a:p>
          <a:p>
            <a:r>
              <a:rPr lang="en-US" sz="2400" dirty="0"/>
              <a:t>District 12 developed a Managed Lanes Feasibility Study (2017) to identify a strategy for compliance with federal standards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Caltrans is currently </a:t>
            </a:r>
            <a:r>
              <a:rPr lang="en-US" sz="2400"/>
              <a:t>developing </a:t>
            </a:r>
            <a:br>
              <a:rPr lang="en-US" sz="2400"/>
            </a:br>
            <a:r>
              <a:rPr lang="en-US" sz="2400"/>
              <a:t>project-level </a:t>
            </a:r>
            <a:r>
              <a:rPr lang="en-US" sz="2400" dirty="0"/>
              <a:t>studies on I-5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Plans and projects require OCTA approval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CA PUC §130252, §130300 and §130303(d)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33FC-8DBF-426E-B95B-169EEC1258F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C260F-8ED1-41DD-9C41-2F04BE37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9452" y="5725645"/>
            <a:ext cx="4325592" cy="5860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0AB42-FBEE-4353-AE92-54CBB5944A22}"/>
              </a:ext>
            </a:extLst>
          </p:cNvPr>
          <p:cNvSpPr txBox="1"/>
          <p:nvPr/>
        </p:nvSpPr>
        <p:spPr>
          <a:xfrm>
            <a:off x="661737" y="5725645"/>
            <a:ext cx="442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OCTA – Orange County Transportation Authority</a:t>
            </a:r>
            <a:br>
              <a:rPr lang="en-US" sz="1000" b="1" dirty="0"/>
            </a:br>
            <a:r>
              <a:rPr lang="en-US" sz="1000" b="1" dirty="0"/>
              <a:t>Board – Board of Directors</a:t>
            </a:r>
          </a:p>
          <a:p>
            <a:r>
              <a:rPr lang="en-US" sz="1000" b="1" dirty="0"/>
              <a:t>Caltrans – California Department of Transportation</a:t>
            </a:r>
          </a:p>
          <a:p>
            <a:r>
              <a:rPr lang="en-US" sz="1000" b="1" dirty="0"/>
              <a:t>HOT – High-Occupancy Toll</a:t>
            </a:r>
          </a:p>
          <a:p>
            <a:r>
              <a:rPr lang="en-US" sz="1000" b="1" dirty="0"/>
              <a:t>I-5 – Interstate 5</a:t>
            </a:r>
          </a:p>
          <a:p>
            <a:r>
              <a:rPr lang="en-US" sz="1000" b="1" dirty="0"/>
              <a:t>CA PUC – California Public Utilities Code</a:t>
            </a:r>
          </a:p>
        </p:txBody>
      </p:sp>
    </p:spTree>
    <p:extLst>
      <p:ext uri="{BB962C8B-B14F-4D97-AF65-F5344CB8AC3E}">
        <p14:creationId xmlns:p14="http://schemas.microsoft.com/office/powerpoint/2010/main" val="183117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C6C2-11F2-4F3D-8DA8-829819A1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Perspective </a:t>
            </a:r>
          </a:p>
        </p:txBody>
      </p:sp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7A377279-23A7-407E-ACAD-CD1E5FFF4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"/>
          <a:stretch/>
        </p:blipFill>
        <p:spPr>
          <a:xfrm>
            <a:off x="5254906" y="987459"/>
            <a:ext cx="6937094" cy="587054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A9EA9-79CB-4D54-A711-5E363C3F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FF0-2676-4438-A4CE-18E2CBC1EC5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96683A-F954-4165-A623-F9C9AA9AFB8D}"/>
              </a:ext>
            </a:extLst>
          </p:cNvPr>
          <p:cNvSpPr txBox="1">
            <a:spLocks/>
          </p:cNvSpPr>
          <p:nvPr/>
        </p:nvSpPr>
        <p:spPr>
          <a:xfrm>
            <a:off x="162296" y="997529"/>
            <a:ext cx="5092609" cy="468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2003 - OCTA purchased SR-91 Express Lanes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2012-2013 - LA Metro I-110 and I-10 Express Lanes projects opened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2017 – RCTC Express lanes opened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2017 – OCTA began Design-Build on I-405 Improvement Project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2017 - LA Metro Countywide Express Lanes Strategic Plan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2018 – RCTC I-15 Express Lanes Project begins construction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2018 - SCAG Region Value Pricing Project – Regional Concept of Operations Technical Report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2019 - RCTC Next Generation Toll Feasibility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BFB44-6DD2-493D-ADA2-47050DEF5B3A}"/>
              </a:ext>
            </a:extLst>
          </p:cNvPr>
          <p:cNvSpPr txBox="1"/>
          <p:nvPr/>
        </p:nvSpPr>
        <p:spPr>
          <a:xfrm>
            <a:off x="162295" y="5486400"/>
            <a:ext cx="43849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SR-91 – State Route 91 </a:t>
            </a:r>
          </a:p>
          <a:p>
            <a:r>
              <a:rPr lang="en-US" sz="1000" b="1" dirty="0"/>
              <a:t>LA Metro – Los Angeles County Metropolitan Transportation Authority</a:t>
            </a:r>
          </a:p>
          <a:p>
            <a:r>
              <a:rPr lang="en-US" sz="1000" b="1" dirty="0"/>
              <a:t>I-110 – Interstate 110</a:t>
            </a:r>
          </a:p>
          <a:p>
            <a:r>
              <a:rPr lang="en-US" sz="1000" b="1" dirty="0"/>
              <a:t>I-10 – Interstate 10</a:t>
            </a:r>
          </a:p>
          <a:p>
            <a:r>
              <a:rPr lang="en-US" sz="1000" b="1" dirty="0"/>
              <a:t>I-405 – Interstate 405</a:t>
            </a:r>
          </a:p>
          <a:p>
            <a:r>
              <a:rPr lang="en-US" sz="1000" b="1" dirty="0"/>
              <a:t>RCTC – Riverside County Transportation Commission</a:t>
            </a:r>
          </a:p>
          <a:p>
            <a:r>
              <a:rPr lang="en-US" sz="1000" b="1" dirty="0"/>
              <a:t>I-15 – Interstate 15</a:t>
            </a:r>
          </a:p>
          <a:p>
            <a:r>
              <a:rPr lang="en-US" sz="1000" b="1" dirty="0"/>
              <a:t>SCAG – Southern California Association of Governments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Long-Range Transportation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8922E1-73D3-4338-A4C1-6E297726F4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11946"/>
              </p:ext>
            </p:extLst>
          </p:nvPr>
        </p:nvGraphicFramePr>
        <p:xfrm>
          <a:off x="798513" y="1955800"/>
          <a:ext cx="105949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0439417" imgH="3322320" progId="Excel.Sheet.12">
                  <p:embed/>
                </p:oleObj>
              </mc:Choice>
              <mc:Fallback>
                <p:oleObj name="Worksheet" r:id="rId4" imgW="10439417" imgH="3322320" progId="Excel.Shee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6B8922E1-73D3-4338-A4C1-6E297726F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8513" y="1955800"/>
                        <a:ext cx="10594975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66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734BF2-730B-4C0A-BEA5-87FBC7555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32192"/>
              </p:ext>
            </p:extLst>
          </p:nvPr>
        </p:nvGraphicFramePr>
        <p:xfrm>
          <a:off x="285029" y="1250869"/>
          <a:ext cx="11590272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35">
                  <a:extLst>
                    <a:ext uri="{9D8B030D-6E8A-4147-A177-3AD203B41FA5}">
                      <a16:colId xmlns:a16="http://schemas.microsoft.com/office/drawing/2014/main" val="1995345777"/>
                    </a:ext>
                  </a:extLst>
                </a:gridCol>
                <a:gridCol w="7613337">
                  <a:extLst>
                    <a:ext uri="{9D8B030D-6E8A-4147-A177-3AD203B41FA5}">
                      <a16:colId xmlns:a16="http://schemas.microsoft.com/office/drawing/2014/main" val="4183864282"/>
                    </a:ext>
                  </a:extLst>
                </a:gridCol>
              </a:tblGrid>
              <a:tr h="295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Goal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Objective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493946"/>
                  </a:ext>
                </a:extLst>
              </a:tr>
              <a:tr h="1183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Identify opportunity corridors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Identify high-demand commute sheds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Identify available capacity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Leverage existing and planned express lanes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Consider useful life of local tax measure projects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4238702"/>
                  </a:ext>
                </a:extLst>
              </a:tr>
              <a:tr h="1183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Improve corridor operations and reliability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Reduce corridor daily delay from congestion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Improve mainline peak period speeds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Maintain free-flow speeds in express lanes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Identify benefits to adjacent facilities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101462"/>
                  </a:ext>
                </a:extLst>
              </a:tr>
              <a:tr h="1183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Ensure financial feasibility and corridor maintenance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Demonstrate that revenues cover annual debt payments, financing requirements, and operations and maintenance costs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Identify potential for excess revenues (subsequent studies to determine strategies for reinvestment in the transportation system)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0076722"/>
                  </a:ext>
                </a:extLst>
              </a:tr>
              <a:tr h="887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Support local and regional goals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Support community and economic development goals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Address social equity/environmental justice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lphaLcPeriod"/>
                      </a:pPr>
                      <a:r>
                        <a:rPr lang="en-US" sz="2000" dirty="0">
                          <a:effectLst/>
                        </a:rPr>
                        <a:t>Improve air quality and reduce greenhouse gas emissions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58214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F1BF47-2741-4B83-974F-907FD166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Lanes Network Study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D7023-27D7-4301-A592-00B352A0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2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37AA05-7189-4046-9CBD-A1AD3425BC63}"/>
              </a:ext>
            </a:extLst>
          </p:cNvPr>
          <p:cNvGrpSpPr/>
          <p:nvPr/>
        </p:nvGrpSpPr>
        <p:grpSpPr>
          <a:xfrm>
            <a:off x="7254816" y="997527"/>
            <a:ext cx="4819768" cy="5705856"/>
            <a:chOff x="0" y="0"/>
            <a:chExt cx="5766441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C813B1-AFFF-4724-B876-E959C8F29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6441" cy="6858000"/>
            </a:xfrm>
            <a:prstGeom prst="rect">
              <a:avLst/>
            </a:prstGeom>
          </p:spPr>
        </p:pic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98E16A33-0FD7-412F-B0D0-B04B2567351D}"/>
                </a:ext>
              </a:extLst>
            </p:cNvPr>
            <p:cNvCxnSpPr>
              <a:cxnSpLocks/>
            </p:cNvCxnSpPr>
            <p:nvPr/>
          </p:nvCxnSpPr>
          <p:spPr>
            <a:xfrm>
              <a:off x="2526629" y="3134644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D24B787-7226-4B3C-9D0B-25C648C493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661" y="2642480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5AA3EE00-4C4A-4E84-9B4A-CC5C4B281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1652" y="3002029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7803CEEB-D920-4252-9E3D-6CD939B43F3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31164" y="1284589"/>
              <a:ext cx="91440" cy="27432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3EF41B05-131C-47C0-8053-15F8B41166D4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26" y="1076208"/>
              <a:ext cx="274320" cy="91440"/>
            </a:xfrm>
            <a:prstGeom prst="curvedConnector3">
              <a:avLst>
                <a:gd name="adj1" fmla="val 13231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F8E2C903-9AF0-4906-B4E0-5F22DA82E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1567" y="1006760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2A854690-F2D7-40BE-A82A-E896DAFE2324}"/>
                </a:ext>
              </a:extLst>
            </p:cNvPr>
            <p:cNvCxnSpPr>
              <a:cxnSpLocks/>
            </p:cNvCxnSpPr>
            <p:nvPr/>
          </p:nvCxnSpPr>
          <p:spPr>
            <a:xfrm>
              <a:off x="3474548" y="3819361"/>
              <a:ext cx="182880" cy="137160"/>
            </a:xfrm>
            <a:prstGeom prst="curvedConnector3">
              <a:avLst>
                <a:gd name="adj1" fmla="val 882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92AE8715-0CEF-4E2D-A861-C22647AF4B7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824399" y="1407072"/>
              <a:ext cx="91440" cy="182880"/>
            </a:xfrm>
            <a:prstGeom prst="curvedConnector3">
              <a:avLst>
                <a:gd name="adj1" fmla="val -18799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or: Curved 44">
              <a:extLst>
                <a:ext uri="{FF2B5EF4-FFF2-40B4-BE49-F238E27FC236}">
                  <a16:creationId xmlns:a16="http://schemas.microsoft.com/office/drawing/2014/main" id="{9DECF7DB-71BE-48EE-9DD9-80B1CFC368E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69" y="2149471"/>
              <a:ext cx="286326" cy="127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Curved 45">
              <a:extLst>
                <a:ext uri="{FF2B5EF4-FFF2-40B4-BE49-F238E27FC236}">
                  <a16:creationId xmlns:a16="http://schemas.microsoft.com/office/drawing/2014/main" id="{8F9BCAFD-08D4-43D8-84F8-0AD5EFE75E81}"/>
                </a:ext>
              </a:extLst>
            </p:cNvPr>
            <p:cNvCxnSpPr>
              <a:cxnSpLocks/>
            </p:cNvCxnSpPr>
            <p:nvPr/>
          </p:nvCxnSpPr>
          <p:spPr>
            <a:xfrm>
              <a:off x="281090" y="1992180"/>
              <a:ext cx="91440" cy="182880"/>
            </a:xfrm>
            <a:prstGeom prst="curvedConnector3">
              <a:avLst>
                <a:gd name="adj1" fmla="val -5458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B9E043F8-D26D-4388-83CA-D734AFB198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36669" y="2033109"/>
              <a:ext cx="316804" cy="91440"/>
            </a:xfrm>
            <a:prstGeom prst="curvedConnector3">
              <a:avLst>
                <a:gd name="adj1" fmla="val 82070"/>
              </a:avLst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7E0EA08F-4528-476A-8E3B-EA7AF0B7A6E1}"/>
                </a:ext>
              </a:extLst>
            </p:cNvPr>
            <p:cNvCxnSpPr>
              <a:cxnSpLocks/>
            </p:cNvCxnSpPr>
            <p:nvPr/>
          </p:nvCxnSpPr>
          <p:spPr>
            <a:xfrm>
              <a:off x="1877115" y="3347853"/>
              <a:ext cx="198661" cy="149027"/>
            </a:xfrm>
            <a:prstGeom prst="curvedConnector3">
              <a:avLst>
                <a:gd name="adj1" fmla="val 90754"/>
              </a:avLst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441C8D-473F-4C60-AE35-87A41402202D}"/>
                </a:ext>
              </a:extLst>
            </p:cNvPr>
            <p:cNvSpPr txBox="1"/>
            <p:nvPr/>
          </p:nvSpPr>
          <p:spPr>
            <a:xfrm>
              <a:off x="37108" y="4907207"/>
              <a:ext cx="3930190" cy="1886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Tier I (2030)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r>
                <a:rPr lang="en-US" sz="1600" b="1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1"/>
                  </a:solidFill>
                </a:rPr>
                <a:t>       </a:t>
              </a:r>
              <a:r>
                <a:rPr lang="en-US" sz="1600" b="1" dirty="0">
                  <a:solidFill>
                    <a:srgbClr val="0070C0"/>
                  </a:solidFill>
                </a:rPr>
                <a:t>Tier II (2045)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       Tier III (post-2045)</a:t>
              </a:r>
            </a:p>
            <a:p>
              <a:r>
                <a:rPr lang="en-US" sz="1600" b="1" dirty="0">
                  <a:solidFill>
                    <a:srgbClr val="9C27B0"/>
                  </a:solidFill>
                </a:rPr>
                <a:t>       OCTA Express Lanes</a:t>
              </a:r>
            </a:p>
            <a:p>
              <a:r>
                <a:rPr lang="en-US" sz="1600" b="1" dirty="0"/>
                <a:t>       TCA Facilities 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       Planned</a:t>
              </a:r>
              <a:r>
                <a:rPr lang="en-US" sz="1600" b="1" dirty="0"/>
                <a:t>/</a:t>
              </a:r>
              <a:r>
                <a:rPr lang="en-US" sz="1600" b="1" dirty="0">
                  <a:solidFill>
                    <a:srgbClr val="00B050"/>
                  </a:solidFill>
                </a:rPr>
                <a:t>Built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Direct Connectors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B975B12-644C-47AE-9237-305942926041}"/>
                </a:ext>
              </a:extLst>
            </p:cNvPr>
            <p:cNvSpPr/>
            <p:nvPr/>
          </p:nvSpPr>
          <p:spPr>
            <a:xfrm>
              <a:off x="755348" y="4910115"/>
              <a:ext cx="221015" cy="4069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16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A1D0733-C02B-41B5-8783-E5BDEE31B146}"/>
                </a:ext>
              </a:extLst>
            </p:cNvPr>
            <p:cNvCxnSpPr>
              <a:cxnSpLocks/>
            </p:cNvCxnSpPr>
            <p:nvPr/>
          </p:nvCxnSpPr>
          <p:spPr>
            <a:xfrm>
              <a:off x="148668" y="6505493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FE9C470-F55C-4C99-98A2-DA79BBF832E6}"/>
                </a:ext>
              </a:extLst>
            </p:cNvPr>
            <p:cNvCxnSpPr>
              <a:cxnSpLocks/>
            </p:cNvCxnSpPr>
            <p:nvPr/>
          </p:nvCxnSpPr>
          <p:spPr>
            <a:xfrm>
              <a:off x="148666" y="6664570"/>
              <a:ext cx="3048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28180-CC71-4449-A654-B0CA613D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025-BC17-4EAA-939E-0EDAFB816DC6}" type="slidenum">
              <a:rPr lang="en-US" smtClean="0"/>
              <a:t>9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05C0CE-494F-481F-8832-86B065F33DA4}"/>
              </a:ext>
            </a:extLst>
          </p:cNvPr>
          <p:cNvSpPr txBox="1">
            <a:spLocks/>
          </p:cNvSpPr>
          <p:nvPr/>
        </p:nvSpPr>
        <p:spPr>
          <a:xfrm>
            <a:off x="391885" y="2"/>
            <a:ext cx="11376561" cy="99752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Concept A: Caltrans District 12’s 15-Year Plan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561FF3-BC0D-4673-8916-40A98F715170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7ACB15-5A46-4343-91E1-8F899C21FE1C}"/>
              </a:ext>
            </a:extLst>
          </p:cNvPr>
          <p:cNvCxnSpPr>
            <a:cxnSpLocks/>
          </p:cNvCxnSpPr>
          <p:nvPr/>
        </p:nvCxnSpPr>
        <p:spPr>
          <a:xfrm>
            <a:off x="7362379" y="5245100"/>
            <a:ext cx="25476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4A9A7092-ADC2-4CC1-8057-BFA5FBD0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734263" cy="4874338"/>
          </a:xfrm>
        </p:spPr>
        <p:txBody>
          <a:bodyPr/>
          <a:lstStyle/>
          <a:p>
            <a:r>
              <a:rPr lang="en-US" dirty="0"/>
              <a:t>Represents the Caltrans District 12 </a:t>
            </a:r>
            <a:br>
              <a:rPr lang="en-US" dirty="0"/>
            </a:br>
            <a:r>
              <a:rPr lang="en-US" dirty="0"/>
              <a:t>15-Year Plan for tolled express lanes implementation</a:t>
            </a:r>
          </a:p>
          <a:p>
            <a:endParaRPr lang="en-US" dirty="0"/>
          </a:p>
          <a:p>
            <a:r>
              <a:rPr lang="en-US" dirty="0"/>
              <a:t>Tier I Priorities</a:t>
            </a:r>
          </a:p>
          <a:p>
            <a:pPr lvl="1"/>
            <a:r>
              <a:rPr lang="en-US" dirty="0"/>
              <a:t>I-5 from SR-55 to LA County line</a:t>
            </a:r>
          </a:p>
          <a:p>
            <a:pPr lvl="1"/>
            <a:r>
              <a:rPr lang="en-US" dirty="0"/>
              <a:t>SR-91 from SR-55 to I-5</a:t>
            </a:r>
          </a:p>
          <a:p>
            <a:pPr lvl="1"/>
            <a:r>
              <a:rPr lang="en-US" dirty="0"/>
              <a:t>SR-55 from I-405 to SR-91</a:t>
            </a:r>
          </a:p>
          <a:p>
            <a:pPr lvl="1"/>
            <a:r>
              <a:rPr lang="en-US" dirty="0"/>
              <a:t>SR-73 from I-405 to tolled portion of SR-73</a:t>
            </a:r>
          </a:p>
          <a:p>
            <a:pPr lvl="1"/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5BF703A-9FB5-4C90-9260-0262F0DAEEE0}"/>
              </a:ext>
            </a:extLst>
          </p:cNvPr>
          <p:cNvCxnSpPr>
            <a:cxnSpLocks/>
          </p:cNvCxnSpPr>
          <p:nvPr/>
        </p:nvCxnSpPr>
        <p:spPr>
          <a:xfrm>
            <a:off x="7362379" y="5502275"/>
            <a:ext cx="25476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E0E1054-3C2D-4DFF-A124-18E78903C53C}"/>
              </a:ext>
            </a:extLst>
          </p:cNvPr>
          <p:cNvCxnSpPr>
            <a:cxnSpLocks/>
          </p:cNvCxnSpPr>
          <p:nvPr/>
        </p:nvCxnSpPr>
        <p:spPr>
          <a:xfrm>
            <a:off x="7362379" y="5741988"/>
            <a:ext cx="2547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F5290BB-7E5F-42FF-BBD3-25313074B7A4}"/>
              </a:ext>
            </a:extLst>
          </p:cNvPr>
          <p:cNvCxnSpPr>
            <a:cxnSpLocks/>
          </p:cNvCxnSpPr>
          <p:nvPr/>
        </p:nvCxnSpPr>
        <p:spPr>
          <a:xfrm>
            <a:off x="7362379" y="5995194"/>
            <a:ext cx="254761" cy="0"/>
          </a:xfrm>
          <a:prstGeom prst="line">
            <a:avLst/>
          </a:prstGeom>
          <a:ln w="57150">
            <a:solidFill>
              <a:srgbClr val="9C2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DF54D7-9D4B-43C3-A8A1-5DD235466E87}"/>
              </a:ext>
            </a:extLst>
          </p:cNvPr>
          <p:cNvCxnSpPr>
            <a:cxnSpLocks/>
          </p:cNvCxnSpPr>
          <p:nvPr/>
        </p:nvCxnSpPr>
        <p:spPr>
          <a:xfrm>
            <a:off x="7362379" y="6233319"/>
            <a:ext cx="2547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6812D9-409D-40F5-AAAE-92171D94C9DF}"/>
              </a:ext>
            </a:extLst>
          </p:cNvPr>
          <p:cNvSpPr txBox="1"/>
          <p:nvPr/>
        </p:nvSpPr>
        <p:spPr>
          <a:xfrm>
            <a:off x="739239" y="5865153"/>
            <a:ext cx="4088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SR-55 – State Route 55</a:t>
            </a:r>
          </a:p>
          <a:p>
            <a:r>
              <a:rPr lang="en-US" sz="900" b="1" dirty="0"/>
              <a:t>SR-73 – State Route 73</a:t>
            </a:r>
          </a:p>
          <a:p>
            <a:r>
              <a:rPr lang="en-US" sz="900" b="1"/>
              <a:t>TCA </a:t>
            </a:r>
            <a:r>
              <a:rPr lang="en-US" sz="900" b="1" dirty="0"/>
              <a:t>– Transportation Corridor Agencies</a:t>
            </a:r>
          </a:p>
        </p:txBody>
      </p:sp>
    </p:spTree>
    <p:extLst>
      <p:ext uri="{BB962C8B-B14F-4D97-AF65-F5344CB8AC3E}">
        <p14:creationId xmlns:p14="http://schemas.microsoft.com/office/powerpoint/2010/main" val="170392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 2" id="{08507144-847C-D042-9B71-B971A185DA13}" vid="{144A424B-791F-E94F-91EE-BFA3773CC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AFA283EADF840AC325D4FA7FA5A4E" ma:contentTypeVersion="13" ma:contentTypeDescription="Create a new document." ma:contentTypeScope="" ma:versionID="81e105402941cb69d69d4f7ff53ed02e">
  <xsd:schema xmlns:xsd="http://www.w3.org/2001/XMLSchema" xmlns:xs="http://www.w3.org/2001/XMLSchema" xmlns:p="http://schemas.microsoft.com/office/2006/metadata/properties" xmlns:ns3="b297507c-7581-48f6-893f-7a38ba0cea75" xmlns:ns4="5db2cb8f-e065-46a1-a8e6-6617f9b203ec" targetNamespace="http://schemas.microsoft.com/office/2006/metadata/properties" ma:root="true" ma:fieldsID="5d5a7432605d217029fbd7ffbe0c90e6" ns3:_="" ns4:_="">
    <xsd:import namespace="b297507c-7581-48f6-893f-7a38ba0cea75"/>
    <xsd:import namespace="5db2cb8f-e065-46a1-a8e6-6617f9b203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7507c-7581-48f6-893f-7a38ba0ce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2cb8f-e065-46a1-a8e6-6617f9b20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5BE945-DEC4-4894-8C3E-BD9AEEC914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C7F27-CEC6-4CF1-A1A0-72488B070416}">
  <ds:schemaRefs>
    <ds:schemaRef ds:uri="5db2cb8f-e065-46a1-a8e6-6617f9b203e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297507c-7581-48f6-893f-7a38ba0cea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61B28B-C318-4629-82B7-3A10B9E99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7507c-7581-48f6-893f-7a38ba0cea75"/>
    <ds:schemaRef ds:uri="5db2cb8f-e065-46a1-a8e6-6617f9b2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OCTA Template for Board</Template>
  <TotalTime>962</TotalTime>
  <Words>860</Words>
  <Application>Microsoft Office PowerPoint</Application>
  <PresentationFormat>Widescreen</PresentationFormat>
  <Paragraphs>200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Worksheet</vt:lpstr>
      <vt:lpstr>Options for Future Express Lane Corridors in Orange County</vt:lpstr>
      <vt:lpstr>Intercounty Travel Demand</vt:lpstr>
      <vt:lpstr>Freeway Development</vt:lpstr>
      <vt:lpstr>Federal Performance Standards</vt:lpstr>
      <vt:lpstr>Caltrans District 12 Plans</vt:lpstr>
      <vt:lpstr>Regional Perspective </vt:lpstr>
      <vt:lpstr>Long-Range Transportation Plan </vt:lpstr>
      <vt:lpstr>Express Lanes Network Study Goals</vt:lpstr>
      <vt:lpstr>PowerPoint Presentation</vt:lpstr>
      <vt:lpstr>Concept B: Express Lanes Extensions</vt:lpstr>
      <vt:lpstr>Concept C: Direct Connectors</vt:lpstr>
      <vt:lpstr>Concept D: Intercounty Connections</vt:lpstr>
      <vt:lpstr>Concept E: Core Facilities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Lanes Network Study Status Update</dc:title>
  <dc:creator>Stephanie Chhan</dc:creator>
  <cp:keywords/>
  <cp:lastModifiedBy>Kurt Brotcke</cp:lastModifiedBy>
  <cp:revision>68</cp:revision>
  <cp:lastPrinted>2019-11-26T19:41:58Z</cp:lastPrinted>
  <dcterms:created xsi:type="dcterms:W3CDTF">2019-10-31T23:40:51Z</dcterms:created>
  <dcterms:modified xsi:type="dcterms:W3CDTF">2020-01-17T16:34:25Z</dcterms:modified>
  <cp:category>OCTA PowerPoint Presentation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0x010100F4CAFA283EADF840AC325D4FA7FA5A4E</vt:lpwstr>
  </property>
  <property fmtid="{D5CDD505-2E9C-101B-9397-08002B2CF9AE}" pid="3" name="CWRMItemRecordClassification">
    <vt:lpwstr/>
  </property>
</Properties>
</file>