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7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8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4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8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5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5425-7AE5-49D6-A95B-CCE52911C6E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D5743-2859-4F7D-BC10-06B8FFD7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3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4CB10-C0FF-468A-A04B-A2E9EA8E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4835891" cy="6858001"/>
          </a:xfrm>
          <a:prstGeom prst="rect">
            <a:avLst/>
          </a:prstGeom>
          <a:solidFill>
            <a:srgbClr val="5C99DE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608358" y="829145"/>
            <a:ext cx="4512695" cy="377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</a:rPr>
              <a:t>BIKE TO WORK </a:t>
            </a:r>
          </a:p>
          <a:p>
            <a:r>
              <a:rPr lang="en-US" sz="3733" b="1" dirty="0">
                <a:solidFill>
                  <a:schemeClr val="bg1"/>
                </a:solidFill>
              </a:rPr>
              <a:t>WEEK 2020</a:t>
            </a:r>
          </a:p>
          <a:p>
            <a:endParaRPr lang="en-US" sz="3733" b="1" dirty="0">
              <a:solidFill>
                <a:schemeClr val="bg1"/>
              </a:solidFill>
            </a:endParaRPr>
          </a:p>
          <a:p>
            <a:endParaRPr lang="en-US" sz="3733" b="1" dirty="0">
              <a:solidFill>
                <a:schemeClr val="bg1"/>
              </a:solidFill>
            </a:endParaRPr>
          </a:p>
          <a:p>
            <a:r>
              <a:rPr lang="en-US" sz="3000" b="1" dirty="0">
                <a:solidFill>
                  <a:schemeClr val="bg1"/>
                </a:solidFill>
              </a:rPr>
              <a:t>CAC Bike / Ped Subcommittee Update – 9/15/2020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8" y="5676706"/>
            <a:ext cx="2220993" cy="9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1999" cy="1199037"/>
          </a:xfrm>
          <a:prstGeom prst="rect">
            <a:avLst/>
          </a:prstGeom>
          <a:solidFill>
            <a:srgbClr val="5C99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70747" y="398784"/>
            <a:ext cx="660061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</a:rPr>
              <a:t>SPREAD THE WORD</a:t>
            </a:r>
          </a:p>
          <a:p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747" y="1439092"/>
            <a:ext cx="1103662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5000" dirty="0">
                <a:solidFill>
                  <a:schemeClr val="bg1"/>
                </a:solidFill>
              </a:rPr>
              <a:t>OCTA.net/</a:t>
            </a:r>
            <a:r>
              <a:rPr lang="en-US" sz="5000" dirty="0" err="1">
                <a:solidFill>
                  <a:schemeClr val="bg1"/>
                </a:solidFill>
              </a:rPr>
              <a:t>BikeToWorkWeek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860" y="6493077"/>
            <a:ext cx="262867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00" i="1" dirty="0">
                <a:solidFill>
                  <a:schemeClr val="bg1"/>
                </a:solidFill>
              </a:rPr>
              <a:t>Updated </a:t>
            </a:r>
            <a:fld id="{82CBA0F6-6690-49C9-8E8E-D4E8CB83A67A}" type="datetime1">
              <a:rPr lang="en-US" sz="1000" i="1" smtClean="0">
                <a:solidFill>
                  <a:schemeClr val="bg1"/>
                </a:solidFill>
              </a:rPr>
              <a:t>9/9/2020</a:t>
            </a:fld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B191F-F7D2-47A6-B081-1C2617A0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053" y="2629404"/>
            <a:ext cx="4750964" cy="40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534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1999" cy="1199037"/>
          </a:xfrm>
          <a:prstGeom prst="rect">
            <a:avLst/>
          </a:prstGeom>
          <a:solidFill>
            <a:srgbClr val="5C99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70747" y="398784"/>
            <a:ext cx="66006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</a:rPr>
              <a:t>SITUATION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748" y="1606386"/>
            <a:ext cx="5542426" cy="521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Bike to Work Week typically celebrated in Bike Month (May) but postponed due to pandemic</a:t>
            </a:r>
          </a:p>
          <a:p>
            <a:pPr marL="380990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Encourage participation in week of 9/21 to 9/27</a:t>
            </a:r>
          </a:p>
          <a:p>
            <a:pPr marL="380990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Alternate daily challenges available for those not biking to worksite</a:t>
            </a:r>
          </a:p>
          <a:p>
            <a:pPr marL="380990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Highlight biking for fun and fitness</a:t>
            </a:r>
          </a:p>
          <a:p>
            <a:pPr marL="380990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One prize drawing entry received per day of participation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46FCF-F171-41CF-B490-510C73E54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60" y="1302335"/>
            <a:ext cx="3545880" cy="54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40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1999" cy="1199037"/>
          </a:xfrm>
          <a:prstGeom prst="rect">
            <a:avLst/>
          </a:prstGeom>
          <a:solidFill>
            <a:srgbClr val="5C99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70747" y="398784"/>
            <a:ext cx="66006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748" y="1606385"/>
            <a:ext cx="4567784" cy="418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Increase pledges from last year </a:t>
            </a:r>
          </a:p>
          <a:p>
            <a:pPr marL="380990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Goal of having participation in as many days as possible</a:t>
            </a:r>
          </a:p>
          <a:p>
            <a:pPr marL="380990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Two prizes </a:t>
            </a:r>
            <a:r>
              <a:rPr lang="en-US" sz="2400" dirty="0">
                <a:solidFill>
                  <a:schemeClr val="bg1"/>
                </a:solidFill>
              </a:rPr>
              <a:t>will be awarded – Trek 2 Bike and Saris Bones 2-Bike Bike Rack</a:t>
            </a:r>
          </a:p>
          <a:p>
            <a:pPr marL="380990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Sponsors: Jax Bicycle Center and </a:t>
            </a:r>
            <a:r>
              <a:rPr lang="en-US" sz="2400" dirty="0" err="1">
                <a:solidFill>
                  <a:schemeClr val="bg1"/>
                </a:solidFill>
              </a:rPr>
              <a:t>Spectrumotion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60" y="6493077"/>
            <a:ext cx="262867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00" i="1" dirty="0">
                <a:solidFill>
                  <a:schemeClr val="bg1"/>
                </a:solidFill>
              </a:rPr>
              <a:t>Updated </a:t>
            </a:r>
            <a:fld id="{82CBA0F6-6690-49C9-8E8E-D4E8CB83A67A}" type="datetime1">
              <a:rPr lang="en-US" sz="1000" i="1" smtClean="0">
                <a:solidFill>
                  <a:schemeClr val="bg1"/>
                </a:solidFill>
              </a:rPr>
              <a:t>9/9/2020</a:t>
            </a:fld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BA7DF-2F9A-4877-9DDF-6883A0104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681" y="1724297"/>
            <a:ext cx="6220886" cy="41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943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1B4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1999" cy="1199037"/>
          </a:xfrm>
          <a:prstGeom prst="rect">
            <a:avLst/>
          </a:prstGeom>
          <a:solidFill>
            <a:srgbClr val="5C99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70747" y="398784"/>
            <a:ext cx="66006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</a:rPr>
              <a:t>GOALS &amp; 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747" y="1745993"/>
            <a:ext cx="101672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Goals: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Increase bicycle commuting in Orange County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Increase awareness of bicycle safety best practices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 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Objectives: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Increase number of participation pledges by 10%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Increase social media reach by 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860" y="6493077"/>
            <a:ext cx="262867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00" i="1" dirty="0">
                <a:solidFill>
                  <a:schemeClr val="bg1"/>
                </a:solidFill>
              </a:rPr>
              <a:t>Updated </a:t>
            </a:r>
            <a:fld id="{82CBA0F6-6690-49C9-8E8E-D4E8CB83A67A}" type="datetime1">
              <a:rPr lang="en-US" sz="1000" i="1" smtClean="0">
                <a:solidFill>
                  <a:schemeClr val="bg1"/>
                </a:solidFill>
              </a:rPr>
              <a:t>9/9/2020</a:t>
            </a:fld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33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1999" cy="1199037"/>
          </a:xfrm>
          <a:prstGeom prst="rect">
            <a:avLst/>
          </a:prstGeom>
          <a:solidFill>
            <a:srgbClr val="5C99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70747" y="398784"/>
            <a:ext cx="66006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</a:rPr>
              <a:t>TACTICS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747" y="1439092"/>
            <a:ext cx="6779139" cy="262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 an online pledging form to track participation </a:t>
            </a:r>
          </a:p>
          <a:p>
            <a:pPr marL="380990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Utilize various marketing channels </a:t>
            </a:r>
          </a:p>
          <a:p>
            <a:pPr marL="838190" lvl="1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Digital</a:t>
            </a:r>
          </a:p>
          <a:p>
            <a:pPr marL="838190" lvl="1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Social Media (including animated gif ads)</a:t>
            </a:r>
          </a:p>
          <a:p>
            <a:pPr marL="838190" lvl="1" indent="-38099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Email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860" y="6493077"/>
            <a:ext cx="262867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00" i="1" dirty="0">
                <a:solidFill>
                  <a:schemeClr val="bg1"/>
                </a:solidFill>
              </a:rPr>
              <a:t>Updated </a:t>
            </a:r>
            <a:fld id="{82CBA0F6-6690-49C9-8E8E-D4E8CB83A67A}" type="datetime1">
              <a:rPr lang="en-US" sz="1000" i="1" smtClean="0">
                <a:solidFill>
                  <a:schemeClr val="bg1"/>
                </a:solidFill>
              </a:rPr>
              <a:t>9/9/2020</a:t>
            </a:fld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37A6E-C54A-4B64-AB7F-BC80B258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893" y="3034519"/>
            <a:ext cx="3924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843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1999" cy="1199037"/>
          </a:xfrm>
          <a:prstGeom prst="rect">
            <a:avLst/>
          </a:prstGeom>
          <a:solidFill>
            <a:srgbClr val="5C99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70747" y="398784"/>
            <a:ext cx="66006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</a:rPr>
              <a:t>SOCIAL MEDIA GIFS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860" y="6493077"/>
            <a:ext cx="262867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00" i="1" dirty="0">
                <a:solidFill>
                  <a:schemeClr val="bg1"/>
                </a:solidFill>
              </a:rPr>
              <a:t>Updated </a:t>
            </a:r>
            <a:fld id="{82CBA0F6-6690-49C9-8E8E-D4E8CB83A67A}" type="datetime1">
              <a:rPr lang="en-US" sz="1000" i="1" smtClean="0">
                <a:solidFill>
                  <a:schemeClr val="bg1"/>
                </a:solidFill>
              </a:rPr>
              <a:t>9/9/2020</a:t>
            </a:fld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11" name="ED96276A">
            <a:hlinkClick r:id="" action="ppaction://media"/>
            <a:extLst>
              <a:ext uri="{FF2B5EF4-FFF2-40B4-BE49-F238E27FC236}">
                <a16:creationId xmlns:a16="http://schemas.microsoft.com/office/drawing/2014/main" id="{92EAD2A5-77DF-46C5-8E3F-10D7743738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0960" y="1582416"/>
            <a:ext cx="9753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88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1999" cy="1199037"/>
          </a:xfrm>
          <a:prstGeom prst="rect">
            <a:avLst/>
          </a:prstGeom>
          <a:solidFill>
            <a:srgbClr val="5C99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70747" y="398784"/>
            <a:ext cx="66006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</a:rPr>
              <a:t>PLEDGE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860" y="6493077"/>
            <a:ext cx="262867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00" i="1" dirty="0">
                <a:solidFill>
                  <a:schemeClr val="bg1"/>
                </a:solidFill>
              </a:rPr>
              <a:t>Updated </a:t>
            </a:r>
            <a:fld id="{82CBA0F6-6690-49C9-8E8E-D4E8CB83A67A}" type="datetime1">
              <a:rPr lang="en-US" sz="1000" i="1" smtClean="0">
                <a:solidFill>
                  <a:schemeClr val="bg1"/>
                </a:solidFill>
              </a:rPr>
              <a:t>9/9/2020</a:t>
            </a:fld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B7A00-4AF4-4D08-B898-349BF488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8" y="1531176"/>
            <a:ext cx="10744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106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1999" cy="1199037"/>
          </a:xfrm>
          <a:prstGeom prst="rect">
            <a:avLst/>
          </a:prstGeom>
          <a:solidFill>
            <a:srgbClr val="5C99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14476" y="326516"/>
            <a:ext cx="66006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</a:rPr>
              <a:t>MAIN CHALLENGE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860" y="6493077"/>
            <a:ext cx="262867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00" i="1" dirty="0">
                <a:solidFill>
                  <a:schemeClr val="bg1"/>
                </a:solidFill>
              </a:rPr>
              <a:t>Updated </a:t>
            </a:r>
            <a:fld id="{82CBA0F6-6690-49C9-8E8E-D4E8CB83A67A}" type="datetime1">
              <a:rPr lang="en-US" sz="1000" i="1" smtClean="0">
                <a:solidFill>
                  <a:schemeClr val="bg1"/>
                </a:solidFill>
              </a:rPr>
              <a:t>9/9/2020</a:t>
            </a:fld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C89C1-5808-4DDC-A0D8-BA44B9D30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5" y="1454352"/>
            <a:ext cx="53054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29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1999" cy="1199037"/>
          </a:xfrm>
          <a:prstGeom prst="rect">
            <a:avLst/>
          </a:prstGeom>
          <a:solidFill>
            <a:srgbClr val="5C99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14476" y="326516"/>
            <a:ext cx="66006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</a:rPr>
              <a:t>ALTERNATE CHALLENGES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860" y="6493077"/>
            <a:ext cx="262867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00" i="1" dirty="0">
                <a:solidFill>
                  <a:schemeClr val="bg1"/>
                </a:solidFill>
              </a:rPr>
              <a:t>Updated </a:t>
            </a:r>
            <a:fld id="{82CBA0F6-6690-49C9-8E8E-D4E8CB83A67A}" type="datetime1">
              <a:rPr lang="en-US" sz="1000" i="1" smtClean="0">
                <a:solidFill>
                  <a:schemeClr val="bg1"/>
                </a:solidFill>
              </a:rPr>
              <a:t>9/9/2020</a:t>
            </a:fld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07A9C-895F-4D11-9A7E-00D9E76E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977" y="1531562"/>
            <a:ext cx="5257800" cy="510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579AA5-FAFD-4836-9AE0-6C4DEE56B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1" y="1536104"/>
            <a:ext cx="5257799" cy="51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46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194</Words>
  <Application>Microsoft Office PowerPoint</Application>
  <PresentationFormat>Widescreen</PresentationFormat>
  <Paragraphs>44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Kylie Swope</dc:creator>
  <cp:lastModifiedBy>Kristopher Hewkin</cp:lastModifiedBy>
  <cp:revision>47</cp:revision>
  <dcterms:created xsi:type="dcterms:W3CDTF">2018-03-14T16:39:50Z</dcterms:created>
  <dcterms:modified xsi:type="dcterms:W3CDTF">2020-09-09T21:19:48Z</dcterms:modified>
</cp:coreProperties>
</file>