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6" r:id="rId4"/>
  </p:sldMasterIdLst>
  <p:notesMasterIdLst>
    <p:notesMasterId r:id="rId14"/>
  </p:notesMasterIdLst>
  <p:handoutMasterIdLst>
    <p:handoutMasterId r:id="rId15"/>
  </p:handoutMasterIdLst>
  <p:sldIdLst>
    <p:sldId id="289" r:id="rId5"/>
    <p:sldId id="1051" r:id="rId6"/>
    <p:sldId id="267" r:id="rId7"/>
    <p:sldId id="1050" r:id="rId8"/>
    <p:sldId id="297" r:id="rId9"/>
    <p:sldId id="1046" r:id="rId10"/>
    <p:sldId id="1045" r:id="rId11"/>
    <p:sldId id="1052" r:id="rId12"/>
    <p:sldId id="27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a Warren" initials="TW" lastIdx="2" clrIdx="0"/>
  <p:cmAuthor id="2" name="Stephanie Chhan" initials="SC" lastIdx="4" clrIdx="1">
    <p:extLst>
      <p:ext uri="{19B8F6BF-5375-455C-9EA6-DF929625EA0E}">
        <p15:presenceInfo xmlns:p15="http://schemas.microsoft.com/office/powerpoint/2012/main" userId="S-1-5-21-3633736460-2878077899-1025941259-13308" providerId="AD"/>
      </p:ext>
    </p:extLst>
  </p:cmAuthor>
  <p:cmAuthor id="3" name="Keane Wong" initials="KW" lastIdx="1" clrIdx="2">
    <p:extLst>
      <p:ext uri="{19B8F6BF-5375-455C-9EA6-DF929625EA0E}">
        <p15:presenceInfo xmlns:p15="http://schemas.microsoft.com/office/powerpoint/2012/main" userId="S-1-5-21-3633736460-2878077899-1025941259-25355" providerId="AD"/>
      </p:ext>
    </p:extLst>
  </p:cmAuthor>
  <p:cmAuthor id="4" name="Nereida Villasenor" initials="NV" lastIdx="5" clrIdx="3">
    <p:extLst>
      <p:ext uri="{19B8F6BF-5375-455C-9EA6-DF929625EA0E}">
        <p15:presenceInfo xmlns:p15="http://schemas.microsoft.com/office/powerpoint/2012/main" userId="S-1-5-21-3633736460-2878077899-1025941259-3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00"/>
    <a:srgbClr val="018D1C"/>
    <a:srgbClr val="01AF22"/>
    <a:srgbClr val="006600"/>
    <a:srgbClr val="595959"/>
    <a:srgbClr val="5B9BD5"/>
    <a:srgbClr val="FFC585"/>
    <a:srgbClr val="DA7200"/>
    <a:srgbClr val="E2AC00"/>
    <a:srgbClr val="F8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74" autoAdjust="0"/>
    <p:restoredTop sz="82139" autoAdjust="0"/>
  </p:normalViewPr>
  <p:slideViewPr>
    <p:cSldViewPr snapToGrid="0" snapToObjects="1">
      <p:cViewPr varScale="1">
        <p:scale>
          <a:sx n="90" d="100"/>
          <a:sy n="90" d="100"/>
        </p:scale>
        <p:origin x="87" y="4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2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38475" cy="466725"/>
          </a:xfrm>
          <a:prstGeom prst="rect">
            <a:avLst/>
          </a:prstGeom>
        </p:spPr>
        <p:txBody>
          <a:bodyPr vert="horz" lIns="91436" tIns="45716" rIns="91436" bIns="45716" rtlCol="0"/>
          <a:lstStyle>
            <a:lvl1pPr algn="l">
              <a:defRPr sz="1200"/>
            </a:lvl1pPr>
          </a:lstStyle>
          <a:p>
            <a:endParaRPr lang="en-US"/>
          </a:p>
        </p:txBody>
      </p:sp>
      <p:sp>
        <p:nvSpPr>
          <p:cNvPr id="3" name="Date Placeholder 2"/>
          <p:cNvSpPr>
            <a:spLocks noGrp="1"/>
          </p:cNvSpPr>
          <p:nvPr>
            <p:ph type="dt" sz="quarter" idx="1"/>
          </p:nvPr>
        </p:nvSpPr>
        <p:spPr>
          <a:xfrm>
            <a:off x="3970342" y="4"/>
            <a:ext cx="3038475" cy="466725"/>
          </a:xfrm>
          <a:prstGeom prst="rect">
            <a:avLst/>
          </a:prstGeom>
        </p:spPr>
        <p:txBody>
          <a:bodyPr vert="horz" lIns="91436" tIns="45716" rIns="91436" bIns="45716" rtlCol="0"/>
          <a:lstStyle>
            <a:lvl1pPr algn="r">
              <a:defRPr sz="1200"/>
            </a:lvl1pPr>
          </a:lstStyle>
          <a:p>
            <a:fld id="{74B1A950-C805-46D9-9013-1DAC3988DE26}" type="datetimeFigureOut">
              <a:rPr lang="en-US" smtClean="0"/>
              <a:t>2/10/2020</a:t>
            </a:fld>
            <a:endParaRPr lang="en-US"/>
          </a:p>
        </p:txBody>
      </p:sp>
      <p:sp>
        <p:nvSpPr>
          <p:cNvPr id="4" name="Footer Placeholder 3"/>
          <p:cNvSpPr>
            <a:spLocks noGrp="1"/>
          </p:cNvSpPr>
          <p:nvPr>
            <p:ph type="ftr" sz="quarter" idx="2"/>
          </p:nvPr>
        </p:nvSpPr>
        <p:spPr>
          <a:xfrm>
            <a:off x="4" y="8829679"/>
            <a:ext cx="3038475" cy="466725"/>
          </a:xfrm>
          <a:prstGeom prst="rect">
            <a:avLst/>
          </a:prstGeom>
        </p:spPr>
        <p:txBody>
          <a:bodyPr vert="horz" lIns="91436" tIns="45716" rIns="91436"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42" y="8829679"/>
            <a:ext cx="3038475" cy="466725"/>
          </a:xfrm>
          <a:prstGeom prst="rect">
            <a:avLst/>
          </a:prstGeom>
        </p:spPr>
        <p:txBody>
          <a:bodyPr vert="horz" lIns="91436" tIns="45716" rIns="91436" bIns="45716" rtlCol="0" anchor="b"/>
          <a:lstStyle>
            <a:lvl1pPr algn="r">
              <a:defRPr sz="1200"/>
            </a:lvl1pPr>
          </a:lstStyle>
          <a:p>
            <a:fld id="{901FE1E8-729E-4CD6-9E42-C324BF418CDE}" type="slidenum">
              <a:rPr lang="en-US" smtClean="0"/>
              <a:t>‹#›</a:t>
            </a:fld>
            <a:endParaRPr lang="en-US"/>
          </a:p>
        </p:txBody>
      </p:sp>
    </p:spTree>
    <p:extLst>
      <p:ext uri="{BB962C8B-B14F-4D97-AF65-F5344CB8AC3E}">
        <p14:creationId xmlns:p14="http://schemas.microsoft.com/office/powerpoint/2010/main" val="37048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3037840" cy="466435"/>
          </a:xfrm>
          <a:prstGeom prst="rect">
            <a:avLst/>
          </a:prstGeom>
        </p:spPr>
        <p:txBody>
          <a:bodyPr vert="horz" lIns="93161" tIns="46577" rIns="93161" bIns="46577" rtlCol="0"/>
          <a:lstStyle>
            <a:lvl1pPr algn="l">
              <a:defRPr sz="1200"/>
            </a:lvl1pPr>
          </a:lstStyle>
          <a:p>
            <a:endParaRPr lang="en-US"/>
          </a:p>
        </p:txBody>
      </p:sp>
      <p:sp>
        <p:nvSpPr>
          <p:cNvPr id="3" name="Date Placeholder 2"/>
          <p:cNvSpPr>
            <a:spLocks noGrp="1"/>
          </p:cNvSpPr>
          <p:nvPr>
            <p:ph type="dt" idx="1"/>
          </p:nvPr>
        </p:nvSpPr>
        <p:spPr>
          <a:xfrm>
            <a:off x="3970938" y="9"/>
            <a:ext cx="3037840" cy="466435"/>
          </a:xfrm>
          <a:prstGeom prst="rect">
            <a:avLst/>
          </a:prstGeom>
        </p:spPr>
        <p:txBody>
          <a:bodyPr vert="horz" lIns="93161" tIns="46577" rIns="93161" bIns="46577" rtlCol="0"/>
          <a:lstStyle>
            <a:lvl1pPr algn="r">
              <a:defRPr sz="1200"/>
            </a:lvl1pPr>
          </a:lstStyle>
          <a:p>
            <a:fld id="{D8CDBE4E-E4B4-5745-97E1-AB17BAA90549}" type="datetimeFigureOut">
              <a:rPr lang="en-US" smtClean="0"/>
              <a:t>2/10/2020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77" rIns="93161" bIns="46577"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61" tIns="46577" rIns="93161"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6"/>
            <a:ext cx="3037840" cy="466434"/>
          </a:xfrm>
          <a:prstGeom prst="rect">
            <a:avLst/>
          </a:prstGeom>
        </p:spPr>
        <p:txBody>
          <a:bodyPr vert="horz" lIns="93161" tIns="46577" rIns="93161"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6"/>
            <a:ext cx="3037840" cy="466434"/>
          </a:xfrm>
          <a:prstGeom prst="rect">
            <a:avLst/>
          </a:prstGeom>
        </p:spPr>
        <p:txBody>
          <a:bodyPr vert="horz" lIns="93161" tIns="46577" rIns="93161" bIns="46577" rtlCol="0" anchor="b"/>
          <a:lstStyle>
            <a:lvl1pPr algn="r">
              <a:defRPr sz="1200"/>
            </a:lvl1pPr>
          </a:lstStyle>
          <a:p>
            <a:fld id="{385B56B9-487F-D746-82F7-C47BF21AEF15}" type="slidenum">
              <a:rPr lang="en-US" smtClean="0"/>
              <a:t>‹#›</a:t>
            </a:fld>
            <a:endParaRPr lang="en-US"/>
          </a:p>
        </p:txBody>
      </p:sp>
    </p:spTree>
    <p:extLst>
      <p:ext uri="{BB962C8B-B14F-4D97-AF65-F5344CB8AC3E}">
        <p14:creationId xmlns:p14="http://schemas.microsoft.com/office/powerpoint/2010/main" val="87111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1</a:t>
            </a:fld>
            <a:endParaRPr lang="en-US"/>
          </a:p>
        </p:txBody>
      </p:sp>
    </p:spTree>
    <p:extLst>
      <p:ext uri="{BB962C8B-B14F-4D97-AF65-F5344CB8AC3E}">
        <p14:creationId xmlns:p14="http://schemas.microsoft.com/office/powerpoint/2010/main" val="209382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2</a:t>
            </a:fld>
            <a:endParaRPr lang="en-US"/>
          </a:p>
        </p:txBody>
      </p:sp>
    </p:spTree>
    <p:extLst>
      <p:ext uri="{BB962C8B-B14F-4D97-AF65-F5344CB8AC3E}">
        <p14:creationId xmlns:p14="http://schemas.microsoft.com/office/powerpoint/2010/main" val="73410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4178617"/>
          </a:xfrm>
        </p:spPr>
        <p:txBody>
          <a:bodyPr/>
          <a:lstStyle/>
          <a:p>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3</a:t>
            </a:fld>
            <a:endParaRPr lang="en-US"/>
          </a:p>
        </p:txBody>
      </p:sp>
    </p:spTree>
    <p:extLst>
      <p:ext uri="{BB962C8B-B14F-4D97-AF65-F5344CB8AC3E}">
        <p14:creationId xmlns:p14="http://schemas.microsoft.com/office/powerpoint/2010/main" val="294622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4</a:t>
            </a:fld>
            <a:endParaRPr lang="en-US"/>
          </a:p>
        </p:txBody>
      </p:sp>
    </p:spTree>
    <p:extLst>
      <p:ext uri="{BB962C8B-B14F-4D97-AF65-F5344CB8AC3E}">
        <p14:creationId xmlns:p14="http://schemas.microsoft.com/office/powerpoint/2010/main" val="16798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B56B9-487F-D746-82F7-C47BF21AEF15}" type="slidenum">
              <a:rPr lang="en-US" smtClean="0"/>
              <a:t>5</a:t>
            </a:fld>
            <a:endParaRPr lang="en-US"/>
          </a:p>
        </p:txBody>
      </p:sp>
    </p:spTree>
    <p:extLst>
      <p:ext uri="{BB962C8B-B14F-4D97-AF65-F5344CB8AC3E}">
        <p14:creationId xmlns:p14="http://schemas.microsoft.com/office/powerpoint/2010/main" val="333325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deliverables are for the freeway program.  Deliverable one specifically identified or named the projects to be delivered in the Next 10 Timeframe.  </a:t>
            </a:r>
          </a:p>
          <a:p>
            <a:r>
              <a:rPr lang="en-US" dirty="0"/>
              <a:t>Deliverable 1 included the Nine –prior completed projects and also included 12 additional projects specifically named to be completed or in progress during the Next 10 timeframe.  </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6</a:t>
            </a:fld>
            <a:endParaRPr lang="en-US"/>
          </a:p>
        </p:txBody>
      </p:sp>
    </p:spTree>
    <p:extLst>
      <p:ext uri="{BB962C8B-B14F-4D97-AF65-F5344CB8AC3E}">
        <p14:creationId xmlns:p14="http://schemas.microsoft.com/office/powerpoint/2010/main" val="18270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Deliverable 2 is different in that it identified a commitment of $715 million more bringing the total funding commitment to $4.3 billion, but didn't identify the projects.  </a:t>
            </a:r>
          </a:p>
          <a:p>
            <a:r>
              <a:rPr lang="en-US" sz="1200" dirty="0"/>
              <a:t>All of the projects were identified to be cleared environmentally but projects to move forward following environmental clearance were not named since the environmental phase is necessary to know what project improvements are ultimately able to be built and to refine the actual project cost for the selected alternative.  </a:t>
            </a:r>
          </a:p>
          <a:p>
            <a:pPr marL="171450" indent="-171450">
              <a:buFont typeface="Arial" panose="020B0604020202020204" pitchFamily="34" charset="0"/>
              <a:buChar char="•"/>
            </a:pPr>
            <a:r>
              <a:rPr lang="en-US" sz="1200" dirty="0"/>
              <a:t>Looking at the nine remaining projects.  Five of these (top table) are recommended to be included for completion or near completion in the Next 10 Time Frame.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The four remaining in the bottom table are not ready to move forward at this time for various reasons such as project sequencing, connectivity, readiness, public support, but are still slated for completion by 2041. </a:t>
            </a:r>
          </a:p>
          <a:p>
            <a:pPr marL="0" indent="0">
              <a:buFont typeface="Arial" panose="020B0604020202020204" pitchFamily="34" charset="0"/>
              <a:buNone/>
            </a:pPr>
            <a:endParaRPr lang="en-US" sz="1200" dirty="0"/>
          </a:p>
          <a:p>
            <a:r>
              <a:rPr lang="en-US" sz="1200" b="1" u="sng" dirty="0"/>
              <a:t>Project L</a:t>
            </a:r>
            <a:r>
              <a:rPr lang="en-US" sz="1200" dirty="0"/>
              <a:t> on the 405 between the 5 and the 55 is a parallel facility to Project B. These projects need to be staggered to avoid creating excessive inconvenience to the traveling public.  Utilizing Board approved Guiding Principles – project sequencing and connectivity and project congestion relieve and demand - Project B is designated a higher priority project.  Congestion levels on I-5 in the Project B project area are more than twice that of the in the Project L - I-405 project area .  The I-5 project area is highly constrained due to right of way  and is therefore technically challenging, requiring design variations.  The I-5 project is also a higher cost project (twice as high) and therefore delay can lead to a high risk of cost escalation.  </a:t>
            </a:r>
          </a:p>
          <a:p>
            <a:r>
              <a:rPr lang="en-US" sz="1200" b="1" u="sng" dirty="0"/>
              <a:t>Project D</a:t>
            </a:r>
            <a:r>
              <a:rPr lang="en-US" sz="1200" dirty="0"/>
              <a:t> is in the environmental phase and is experiencing challenges determining a build alternative that has local support. This project will need more time to come to consensus on an alternative that can be agreed to from the stakeholder cities, (Guiding Principles - readiness and public support) </a:t>
            </a:r>
          </a:p>
          <a:p>
            <a:r>
              <a:rPr lang="en-US" sz="1200" b="1" u="sng" dirty="0"/>
              <a:t>Project G</a:t>
            </a:r>
            <a:r>
              <a:rPr lang="en-US" sz="1200" dirty="0"/>
              <a:t> – is scheduled to be environmentally cleared during the Next 10 timeframe.  Through SB1 funding Trade Corridor Enhancement Program - An initial phase of the project is currently in construction which includes reconstruction of the Lambert Interchange. The next phase of the project will build on those improvements and staff will be seeking additional trade corridor funding to advance this project.  </a:t>
            </a:r>
          </a:p>
          <a:p>
            <a:r>
              <a:rPr lang="en-US" sz="1200" b="1" u="sng" dirty="0"/>
              <a:t>Project J </a:t>
            </a:r>
            <a:r>
              <a:rPr lang="en-US" sz="1200" dirty="0"/>
              <a:t>– is part of a bigger package of improvements in the 91 corridor that has been designated and coordinated with RCTC.  The westbound portion of this project is being accelerated and will be implemented to add but the eastbound lanes will require additional study to navigate some engineering challenges in the project area.  The feasibility study will take place next year and until completed this project will need to wait.  </a:t>
            </a:r>
          </a:p>
        </p:txBody>
      </p:sp>
      <p:sp>
        <p:nvSpPr>
          <p:cNvPr id="4" name="Slide Number Placeholder 3"/>
          <p:cNvSpPr>
            <a:spLocks noGrp="1"/>
          </p:cNvSpPr>
          <p:nvPr>
            <p:ph type="sldNum" sz="quarter" idx="5"/>
          </p:nvPr>
        </p:nvSpPr>
        <p:spPr/>
        <p:txBody>
          <a:bodyPr/>
          <a:lstStyle/>
          <a:p>
            <a:fld id="{385B56B9-487F-D746-82F7-C47BF21AEF15}" type="slidenum">
              <a:rPr lang="en-US" smtClean="0"/>
              <a:t>7</a:t>
            </a:fld>
            <a:endParaRPr lang="en-US"/>
          </a:p>
        </p:txBody>
      </p:sp>
    </p:spTree>
    <p:extLst>
      <p:ext uri="{BB962C8B-B14F-4D97-AF65-F5344CB8AC3E}">
        <p14:creationId xmlns:p14="http://schemas.microsoft.com/office/powerpoint/2010/main" val="205940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Deliverables</a:t>
            </a:r>
          </a:p>
          <a:p>
            <a:r>
              <a:rPr lang="en-US" b="1" u="sng" dirty="0"/>
              <a:t>1 and 2 Freeway </a:t>
            </a:r>
            <a:r>
              <a:rPr lang="en-US" dirty="0"/>
              <a:t>– with 9 of the 30 segments completed prior to the Next 10 – current progress is as follows </a:t>
            </a:r>
          </a:p>
          <a:p>
            <a:r>
              <a:rPr lang="en-US" b="1" u="sng" dirty="0"/>
              <a:t>3 – Streets and Roads </a:t>
            </a:r>
            <a:r>
              <a:rPr lang="en-US" dirty="0"/>
              <a:t>– To date – 7 </a:t>
            </a:r>
            <a:r>
              <a:rPr lang="en-US" b="1" u="sng" dirty="0"/>
              <a:t>all </a:t>
            </a:r>
            <a:r>
              <a:rPr lang="en-US" b="0" u="none" dirty="0"/>
              <a:t>of the OC bridges projects are complete</a:t>
            </a:r>
          </a:p>
          <a:p>
            <a:r>
              <a:rPr lang="en-US" b="0" u="none" dirty="0"/>
              <a:t>	</a:t>
            </a:r>
          </a:p>
          <a:p>
            <a:endParaRPr lang="en-US" b="0" u="none" dirty="0"/>
          </a:p>
          <a:p>
            <a:r>
              <a:rPr lang="en-US" b="1" u="sng" dirty="0"/>
              <a:t>4, 5, 6, 7 and 8 are Transit Deliverables</a:t>
            </a:r>
          </a:p>
          <a:p>
            <a:r>
              <a:rPr lang="en-US" b="1" u="sng" dirty="0"/>
              <a:t>9 and 10 focus on the environmental programs</a:t>
            </a:r>
            <a:r>
              <a:rPr lang="en-US" dirty="0"/>
              <a:t>. </a:t>
            </a:r>
          </a:p>
          <a:p>
            <a:endParaRPr lang="en-US" dirty="0"/>
          </a:p>
          <a:p>
            <a:r>
              <a:rPr lang="en-US" dirty="0"/>
              <a:t>$31 million for U</a:t>
            </a:r>
          </a:p>
          <a:p>
            <a:r>
              <a:rPr lang="en-US" dirty="0"/>
              <a:t>$21 million for V available</a:t>
            </a:r>
          </a:p>
          <a:p>
            <a:r>
              <a:rPr lang="en-US" dirty="0"/>
              <a:t>$3 million for W</a:t>
            </a:r>
          </a:p>
          <a:p>
            <a:r>
              <a:rPr lang="en-US" dirty="0"/>
              <a:t>20 currently active</a:t>
            </a:r>
          </a:p>
          <a:p>
            <a:endParaRPr lang="en-US" dirty="0"/>
          </a:p>
        </p:txBody>
      </p:sp>
      <p:sp>
        <p:nvSpPr>
          <p:cNvPr id="4" name="Slide Number Placeholder 3"/>
          <p:cNvSpPr>
            <a:spLocks noGrp="1"/>
          </p:cNvSpPr>
          <p:nvPr>
            <p:ph type="sldNum" sz="quarter" idx="5"/>
          </p:nvPr>
        </p:nvSpPr>
        <p:spPr/>
        <p:txBody>
          <a:bodyPr/>
          <a:lstStyle/>
          <a:p>
            <a:fld id="{385B56B9-487F-D746-82F7-C47BF21AEF15}" type="slidenum">
              <a:rPr lang="en-US" smtClean="0"/>
              <a:t>8</a:t>
            </a:fld>
            <a:endParaRPr lang="en-US"/>
          </a:p>
        </p:txBody>
      </p:sp>
    </p:spTree>
    <p:extLst>
      <p:ext uri="{BB962C8B-B14F-4D97-AF65-F5344CB8AC3E}">
        <p14:creationId xmlns:p14="http://schemas.microsoft.com/office/powerpoint/2010/main" val="245672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228600"/>
            <a:ext cx="6197600" cy="3486150"/>
          </a:xfrm>
        </p:spPr>
      </p:sp>
      <p:sp>
        <p:nvSpPr>
          <p:cNvPr id="3" name="Notes Placeholder 2"/>
          <p:cNvSpPr>
            <a:spLocks noGrp="1"/>
          </p:cNvSpPr>
          <p:nvPr>
            <p:ph type="body" idx="1"/>
          </p:nvPr>
        </p:nvSpPr>
        <p:spPr>
          <a:xfrm>
            <a:off x="304800" y="3886209"/>
            <a:ext cx="6248400" cy="5181600"/>
          </a:xfrm>
        </p:spPr>
        <p:txBody>
          <a:bodyPr>
            <a:normAutofit/>
          </a:bodyPr>
          <a:lstStyle/>
          <a:p>
            <a:pPr marL="285688" indent="-285688">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0018946-7C32-41E7-BDF5-C0085D5E843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6792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7" name="Picture 6">
            <a:extLst>
              <a:ext uri="{FF2B5EF4-FFF2-40B4-BE49-F238E27FC236}">
                <a16:creationId xmlns:a16="http://schemas.microsoft.com/office/drawing/2014/main" id="{9153B519-6854-432A-A97B-884BF9E062D0}"/>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229372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10" name="Picture 9">
            <a:extLst>
              <a:ext uri="{FF2B5EF4-FFF2-40B4-BE49-F238E27FC236}">
                <a16:creationId xmlns:a16="http://schemas.microsoft.com/office/drawing/2014/main" id="{58FF019A-BB77-4558-B2DB-2688228355CF}"/>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261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9" name="Picture 8">
            <a:extLst>
              <a:ext uri="{FF2B5EF4-FFF2-40B4-BE49-F238E27FC236}">
                <a16:creationId xmlns:a16="http://schemas.microsoft.com/office/drawing/2014/main" id="{92E0C462-5733-4490-A94B-86239D05847A}"/>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322837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9" name="Picture 8">
            <a:extLst>
              <a:ext uri="{FF2B5EF4-FFF2-40B4-BE49-F238E27FC236}">
                <a16:creationId xmlns:a16="http://schemas.microsoft.com/office/drawing/2014/main" id="{C0006471-E6CC-4449-9C7B-CFFCC1A3B61A}"/>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15002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Regula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91886" y="1253331"/>
            <a:ext cx="11376560"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7" name="Picture 6">
            <a:extLst>
              <a:ext uri="{FF2B5EF4-FFF2-40B4-BE49-F238E27FC236}">
                <a16:creationId xmlns:a16="http://schemas.microsoft.com/office/drawing/2014/main" id="{600EFEE1-DCD2-4E47-B36A-B1131E99690B}"/>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284688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Rectangle 3"/>
          <p:cNvSpPr/>
          <p:nvPr userDrawn="1"/>
        </p:nvSpPr>
        <p:spPr>
          <a:xfrm>
            <a:off x="0" y="2394722"/>
            <a:ext cx="12192000" cy="435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886" y="1253331"/>
            <a:ext cx="11376560" cy="4874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10" name="Picture 9">
            <a:extLst>
              <a:ext uri="{FF2B5EF4-FFF2-40B4-BE49-F238E27FC236}">
                <a16:creationId xmlns:a16="http://schemas.microsoft.com/office/drawing/2014/main" id="{4CFF5983-372D-4412-8DE2-47E075EF2945}"/>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129533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391885" y="1263797"/>
            <a:ext cx="5627915"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3797"/>
            <a:ext cx="5596246"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8" name="Picture 7">
            <a:extLst>
              <a:ext uri="{FF2B5EF4-FFF2-40B4-BE49-F238E27FC236}">
                <a16:creationId xmlns:a16="http://schemas.microsoft.com/office/drawing/2014/main" id="{3326B8E0-017B-4E81-9F5D-B3F3FD48E02E}"/>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28496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dirty="0"/>
          </a:p>
        </p:txBody>
      </p:sp>
      <p:pic>
        <p:nvPicPr>
          <p:cNvPr id="6" name="Picture 5">
            <a:extLst>
              <a:ext uri="{FF2B5EF4-FFF2-40B4-BE49-F238E27FC236}">
                <a16:creationId xmlns:a16="http://schemas.microsoft.com/office/drawing/2014/main" id="{17966158-66E8-4233-9874-C409ADA528AB}"/>
              </a:ext>
            </a:extLst>
          </p:cNvPr>
          <p:cNvPicPr>
            <a:picLocks noChangeAspect="1"/>
          </p:cNvPicPr>
          <p:nvPr userDrawn="1"/>
        </p:nvPicPr>
        <p:blipFill>
          <a:blip r:embed="rId3"/>
          <a:stretch>
            <a:fillRect/>
          </a:stretch>
        </p:blipFill>
        <p:spPr>
          <a:xfrm>
            <a:off x="10453623" y="104993"/>
            <a:ext cx="1590677" cy="710006"/>
          </a:xfrm>
          <a:prstGeom prst="rect">
            <a:avLst/>
          </a:prstGeom>
        </p:spPr>
      </p:pic>
    </p:spTree>
    <p:extLst>
      <p:ext uri="{BB962C8B-B14F-4D97-AF65-F5344CB8AC3E}">
        <p14:creationId xmlns:p14="http://schemas.microsoft.com/office/powerpoint/2010/main" val="115846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10" name="Picture 9">
            <a:extLst>
              <a:ext uri="{FF2B5EF4-FFF2-40B4-BE49-F238E27FC236}">
                <a16:creationId xmlns:a16="http://schemas.microsoft.com/office/drawing/2014/main" id="{E3A576C0-1B1E-4A5E-8296-A626DC18825D}"/>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23549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8361229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octa.net/About-OC-Go/next-10-delivery-pla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10515600" cy="914400"/>
          </a:xfrm>
        </p:spPr>
        <p:txBody>
          <a:bodyPr>
            <a:noAutofit/>
          </a:bodyPr>
          <a:lstStyle/>
          <a:p>
            <a:pPr>
              <a:lnSpc>
                <a:spcPct val="112000"/>
              </a:lnSpc>
            </a:pPr>
            <a:r>
              <a:rPr lang="en-US" dirty="0">
                <a:latin typeface="Arial" panose="020B0604020202020204" pitchFamily="34" charset="0"/>
                <a:cs typeface="Arial" panose="020B0604020202020204" pitchFamily="34" charset="0"/>
              </a:rPr>
              <a:t>Measure M2</a:t>
            </a:r>
          </a:p>
        </p:txBody>
      </p:sp>
      <p:pic>
        <p:nvPicPr>
          <p:cNvPr id="5" name="Content Placeholder 3" descr="A close up of a sign&#10;&#10;Description automatically generated">
            <a:extLst>
              <a:ext uri="{FF2B5EF4-FFF2-40B4-BE49-F238E27FC236}">
                <a16:creationId xmlns:a16="http://schemas.microsoft.com/office/drawing/2014/main" id="{43EC5CCB-CAED-4389-8690-837F3290B7CA}"/>
              </a:ext>
            </a:extLst>
          </p:cNvPr>
          <p:cNvPicPr>
            <a:picLocks noChangeAspect="1"/>
          </p:cNvPicPr>
          <p:nvPr/>
        </p:nvPicPr>
        <p:blipFill>
          <a:blip r:embed="rId3"/>
          <a:stretch>
            <a:fillRect/>
          </a:stretch>
        </p:blipFill>
        <p:spPr>
          <a:xfrm>
            <a:off x="1897355" y="2337954"/>
            <a:ext cx="8397290" cy="2682934"/>
          </a:xfrm>
          <a:prstGeom prst="rect">
            <a:avLst/>
          </a:prstGeom>
        </p:spPr>
      </p:pic>
    </p:spTree>
    <p:extLst>
      <p:ext uri="{BB962C8B-B14F-4D97-AF65-F5344CB8AC3E}">
        <p14:creationId xmlns:p14="http://schemas.microsoft.com/office/powerpoint/2010/main" val="294580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F7E1-13A5-43C3-BDB9-42EE40784E64}"/>
              </a:ext>
            </a:extLst>
          </p:cNvPr>
          <p:cNvSpPr>
            <a:spLocks noGrp="1"/>
          </p:cNvSpPr>
          <p:nvPr>
            <p:ph type="title"/>
          </p:nvPr>
        </p:nvSpPr>
        <p:spPr>
          <a:xfrm>
            <a:off x="94705" y="0"/>
            <a:ext cx="10123715" cy="997526"/>
          </a:xfrm>
        </p:spPr>
        <p:txBody>
          <a:bodyPr>
            <a:normAutofit/>
          </a:bodyPr>
          <a:lstStyle/>
          <a:p>
            <a:r>
              <a:rPr lang="en-US" sz="3600" dirty="0"/>
              <a:t>M2 - Balanced Plan 	</a:t>
            </a:r>
          </a:p>
        </p:txBody>
      </p:sp>
      <p:sp>
        <p:nvSpPr>
          <p:cNvPr id="4" name="Slide Number Placeholder 3">
            <a:extLst>
              <a:ext uri="{FF2B5EF4-FFF2-40B4-BE49-F238E27FC236}">
                <a16:creationId xmlns:a16="http://schemas.microsoft.com/office/drawing/2014/main" id="{4CF25E80-F72E-4671-83FD-973A681F13AA}"/>
              </a:ext>
            </a:extLst>
          </p:cNvPr>
          <p:cNvSpPr>
            <a:spLocks noGrp="1"/>
          </p:cNvSpPr>
          <p:nvPr>
            <p:ph type="sldNum" sz="quarter" idx="12"/>
          </p:nvPr>
        </p:nvSpPr>
        <p:spPr/>
        <p:txBody>
          <a:bodyPr/>
          <a:lstStyle/>
          <a:p>
            <a:fld id="{8F88728A-9E54-1B4F-A83C-486C5BF59F16}" type="slidenum">
              <a:rPr lang="en-US" smtClean="0"/>
              <a:pPr/>
              <a:t>2</a:t>
            </a:fld>
            <a:endParaRPr lang="en-US" dirty="0"/>
          </a:p>
        </p:txBody>
      </p:sp>
      <p:pic>
        <p:nvPicPr>
          <p:cNvPr id="5" name="Picture 4">
            <a:extLst>
              <a:ext uri="{FF2B5EF4-FFF2-40B4-BE49-F238E27FC236}">
                <a16:creationId xmlns:a16="http://schemas.microsoft.com/office/drawing/2014/main" id="{B0186BB9-AE02-4D33-8AF8-4BB60D05E12B}"/>
              </a:ext>
            </a:extLst>
          </p:cNvPr>
          <p:cNvPicPr>
            <a:picLocks noChangeAspect="1"/>
          </p:cNvPicPr>
          <p:nvPr/>
        </p:nvPicPr>
        <p:blipFill>
          <a:blip r:embed="rId3"/>
          <a:stretch>
            <a:fillRect/>
          </a:stretch>
        </p:blipFill>
        <p:spPr>
          <a:xfrm>
            <a:off x="8267437" y="1242864"/>
            <a:ext cx="3532678" cy="5087057"/>
          </a:xfrm>
          <a:prstGeom prst="rect">
            <a:avLst/>
          </a:prstGeom>
        </p:spPr>
      </p:pic>
      <p:sp>
        <p:nvSpPr>
          <p:cNvPr id="6" name="Content Placeholder 2">
            <a:extLst>
              <a:ext uri="{FF2B5EF4-FFF2-40B4-BE49-F238E27FC236}">
                <a16:creationId xmlns:a16="http://schemas.microsoft.com/office/drawing/2014/main" id="{B0121DCE-8A69-4D5B-9C7F-8EA1CB4C3984}"/>
              </a:ext>
            </a:extLst>
          </p:cNvPr>
          <p:cNvSpPr txBox="1">
            <a:spLocks/>
          </p:cNvSpPr>
          <p:nvPr/>
        </p:nvSpPr>
        <p:spPr>
          <a:xfrm>
            <a:off x="162296" y="1242864"/>
            <a:ext cx="8105141" cy="4874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959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9595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9595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r>
              <a:rPr lang="en-US" dirty="0"/>
              <a:t>Renewed by voters in 2006 for 30 years </a:t>
            </a:r>
          </a:p>
          <a:p>
            <a:pPr>
              <a:spcAft>
                <a:spcPts val="600"/>
              </a:spcAft>
            </a:pPr>
            <a:r>
              <a:rPr lang="en-US" dirty="0"/>
              <a:t>Began collection April 1, 2011</a:t>
            </a:r>
          </a:p>
          <a:p>
            <a:pPr>
              <a:spcAft>
                <a:spcPts val="600"/>
              </a:spcAft>
            </a:pPr>
            <a:r>
              <a:rPr lang="en-US" dirty="0"/>
              <a:t>Rebranded externally as OC Go in September 2017</a:t>
            </a:r>
          </a:p>
          <a:p>
            <a:pPr>
              <a:spcAft>
                <a:spcPts val="600"/>
              </a:spcAft>
            </a:pPr>
            <a:r>
              <a:rPr lang="en-US" dirty="0"/>
              <a:t>Includes a large suite of multi-modal transportation improvements</a:t>
            </a:r>
          </a:p>
          <a:p>
            <a:pPr>
              <a:spcAft>
                <a:spcPts val="600"/>
              </a:spcAft>
            </a:pPr>
            <a:r>
              <a:rPr lang="en-US" dirty="0"/>
              <a:t>More than 50 percent of M2 funds support</a:t>
            </a:r>
          </a:p>
          <a:p>
            <a:pPr lvl="1">
              <a:spcAft>
                <a:spcPts val="1200"/>
              </a:spcAft>
            </a:pPr>
            <a:r>
              <a:rPr lang="en-US" sz="2800" dirty="0"/>
              <a:t>rail and community transit options</a:t>
            </a:r>
          </a:p>
          <a:p>
            <a:pPr lvl="1">
              <a:spcAft>
                <a:spcPts val="1200"/>
              </a:spcAft>
            </a:pPr>
            <a:r>
              <a:rPr lang="en-US" sz="2800" dirty="0"/>
              <a:t>synchronizing signals across jurisdictions</a:t>
            </a:r>
          </a:p>
          <a:p>
            <a:pPr lvl="1">
              <a:spcAft>
                <a:spcPts val="1200"/>
              </a:spcAft>
            </a:pPr>
            <a:r>
              <a:rPr lang="en-US" sz="2800" dirty="0"/>
              <a:t>environmental enhancements</a:t>
            </a:r>
          </a:p>
          <a:p>
            <a:pPr lvl="1">
              <a:spcAft>
                <a:spcPts val="1200"/>
              </a:spcAft>
            </a:pPr>
            <a:r>
              <a:rPr lang="en-US" sz="2800" dirty="0"/>
              <a:t>infrastructure preservation goals</a:t>
            </a:r>
          </a:p>
        </p:txBody>
      </p:sp>
      <p:sp>
        <p:nvSpPr>
          <p:cNvPr id="3" name="TextBox 2">
            <a:extLst>
              <a:ext uri="{FF2B5EF4-FFF2-40B4-BE49-F238E27FC236}">
                <a16:creationId xmlns:a16="http://schemas.microsoft.com/office/drawing/2014/main" id="{BFDB4573-E453-4893-9504-3C5BF6EE154A}"/>
              </a:ext>
            </a:extLst>
          </p:cNvPr>
          <p:cNvSpPr txBox="1"/>
          <p:nvPr/>
        </p:nvSpPr>
        <p:spPr>
          <a:xfrm>
            <a:off x="463296" y="6127669"/>
            <a:ext cx="4852416" cy="261610"/>
          </a:xfrm>
          <a:prstGeom prst="rect">
            <a:avLst/>
          </a:prstGeom>
          <a:noFill/>
        </p:spPr>
        <p:txBody>
          <a:bodyPr wrap="square" rtlCol="0">
            <a:spAutoFit/>
          </a:bodyPr>
          <a:lstStyle/>
          <a:p>
            <a:r>
              <a:rPr lang="en-US" sz="1100" b="1" dirty="0"/>
              <a:t>M2 – Measure M2</a:t>
            </a:r>
          </a:p>
        </p:txBody>
      </p:sp>
    </p:spTree>
    <p:extLst>
      <p:ext uri="{BB962C8B-B14F-4D97-AF65-F5344CB8AC3E}">
        <p14:creationId xmlns:p14="http://schemas.microsoft.com/office/powerpoint/2010/main" val="333934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C0405-81FD-436B-BBFA-7A2B1C4950D5}"/>
              </a:ext>
            </a:extLst>
          </p:cNvPr>
          <p:cNvPicPr>
            <a:picLocks noChangeAspect="1"/>
          </p:cNvPicPr>
          <p:nvPr/>
        </p:nvPicPr>
        <p:blipFill>
          <a:blip r:embed="rId3"/>
          <a:stretch>
            <a:fillRect/>
          </a:stretch>
        </p:blipFill>
        <p:spPr>
          <a:xfrm>
            <a:off x="9024224" y="997528"/>
            <a:ext cx="2583906" cy="1422399"/>
          </a:xfrm>
          <a:prstGeom prst="rect">
            <a:avLst/>
          </a:prstGeom>
        </p:spPr>
      </p:pic>
      <p:sp>
        <p:nvSpPr>
          <p:cNvPr id="3" name="Content Placeholder 2"/>
          <p:cNvSpPr>
            <a:spLocks noGrp="1"/>
          </p:cNvSpPr>
          <p:nvPr>
            <p:ph idx="1"/>
          </p:nvPr>
        </p:nvSpPr>
        <p:spPr>
          <a:xfrm>
            <a:off x="646803" y="1217797"/>
            <a:ext cx="11376560" cy="3726647"/>
          </a:xfrm>
        </p:spPr>
        <p:txBody>
          <a:bodyPr>
            <a:normAutofit/>
          </a:bodyPr>
          <a:lstStyle/>
          <a:p>
            <a:pPr marL="457200" indent="-342900">
              <a:lnSpc>
                <a:spcPct val="110000"/>
              </a:lnSpc>
              <a:spcBef>
                <a:spcPts val="1200"/>
              </a:spcBef>
              <a:spcAft>
                <a:spcPts val="1200"/>
              </a:spcAft>
              <a:buSzPct val="100000"/>
              <a:buFont typeface="Arial" panose="020B0604020202020204" pitchFamily="34" charset="0"/>
              <a:buChar char="•"/>
            </a:pPr>
            <a:r>
              <a:rPr lang="en-US" sz="3000" dirty="0"/>
              <a:t>Accelerates projects and programs</a:t>
            </a:r>
          </a:p>
          <a:p>
            <a:pPr marL="457200" indent="-342900">
              <a:lnSpc>
                <a:spcPct val="110000"/>
              </a:lnSpc>
              <a:spcBef>
                <a:spcPts val="1200"/>
              </a:spcBef>
              <a:spcAft>
                <a:spcPts val="1200"/>
              </a:spcAft>
              <a:buSzPct val="100000"/>
              <a:buFont typeface="Arial" panose="020B0604020202020204" pitchFamily="34" charset="0"/>
              <a:buChar char="•"/>
            </a:pPr>
            <a:r>
              <a:rPr lang="en-US" sz="3000" dirty="0"/>
              <a:t>Delivers improvements sooner and realizes savings</a:t>
            </a:r>
          </a:p>
          <a:p>
            <a:pPr marL="457200" indent="-342900">
              <a:lnSpc>
                <a:spcPct val="110000"/>
              </a:lnSpc>
              <a:spcBef>
                <a:spcPts val="1200"/>
              </a:spcBef>
              <a:spcAft>
                <a:spcPts val="1200"/>
              </a:spcAft>
              <a:buSzPct val="100000"/>
              <a:buFont typeface="Arial" panose="020B0604020202020204" pitchFamily="34" charset="0"/>
              <a:buChar char="•"/>
            </a:pPr>
            <a:r>
              <a:rPr lang="en-US" sz="3000" dirty="0"/>
              <a:t>Utilizes debt financing to minimize escalation impacts</a:t>
            </a:r>
          </a:p>
          <a:p>
            <a:pPr marL="457200" indent="-342900">
              <a:lnSpc>
                <a:spcPct val="110000"/>
              </a:lnSpc>
              <a:spcBef>
                <a:spcPts val="1200"/>
              </a:spcBef>
              <a:spcAft>
                <a:spcPts val="1200"/>
              </a:spcAft>
              <a:buSzPct val="100000"/>
              <a:buFont typeface="Arial" panose="020B0604020202020204" pitchFamily="34" charset="0"/>
              <a:buChar char="•"/>
            </a:pPr>
            <a:r>
              <a:rPr lang="en-US" sz="3000" dirty="0"/>
              <a:t>Readies projects to capture external funding </a:t>
            </a:r>
          </a:p>
          <a:p>
            <a:pPr marL="114300" indent="0">
              <a:lnSpc>
                <a:spcPct val="110000"/>
              </a:lnSpc>
              <a:spcBef>
                <a:spcPts val="0"/>
              </a:spcBef>
              <a:spcAft>
                <a:spcPts val="1200"/>
              </a:spcAft>
              <a:buSzPct val="100000"/>
              <a:buNone/>
            </a:pPr>
            <a:endParaRPr lang="en-US" sz="2800" dirty="0"/>
          </a:p>
        </p:txBody>
      </p:sp>
      <p:sp>
        <p:nvSpPr>
          <p:cNvPr id="4" name="Slide Number Placeholder 3"/>
          <p:cNvSpPr>
            <a:spLocks noGrp="1"/>
          </p:cNvSpPr>
          <p:nvPr>
            <p:ph type="sldNum" sz="quarter" idx="12"/>
          </p:nvPr>
        </p:nvSpPr>
        <p:spPr/>
        <p:txBody>
          <a:bodyPr/>
          <a:lstStyle/>
          <a:p>
            <a:fld id="{8F88728A-9E54-1B4F-A83C-486C5BF59F16}" type="slidenum">
              <a:rPr lang="en-US" smtClean="0"/>
              <a:pPr/>
              <a:t>3</a:t>
            </a:fld>
            <a:endParaRPr lang="en-US" dirty="0"/>
          </a:p>
        </p:txBody>
      </p:sp>
      <p:sp>
        <p:nvSpPr>
          <p:cNvPr id="9" name="Title 1">
            <a:extLst>
              <a:ext uri="{FF2B5EF4-FFF2-40B4-BE49-F238E27FC236}">
                <a16:creationId xmlns:a16="http://schemas.microsoft.com/office/drawing/2014/main" id="{1F65D165-6EB0-4514-AF77-313011FF6345}"/>
              </a:ext>
            </a:extLst>
          </p:cNvPr>
          <p:cNvSpPr>
            <a:spLocks noGrp="1"/>
          </p:cNvSpPr>
          <p:nvPr>
            <p:ph type="title"/>
          </p:nvPr>
        </p:nvSpPr>
        <p:spPr>
          <a:xfrm>
            <a:off x="391885" y="2"/>
            <a:ext cx="11376561" cy="997526"/>
          </a:xfrm>
        </p:spPr>
        <p:txBody>
          <a:bodyPr/>
          <a:lstStyle/>
          <a:p>
            <a:r>
              <a:rPr lang="en-US" dirty="0"/>
              <a:t>M2 Delivery Plan - Goals</a:t>
            </a:r>
          </a:p>
        </p:txBody>
      </p:sp>
      <p:pic>
        <p:nvPicPr>
          <p:cNvPr id="6" name="Picture 5" descr="A picture containing outdoor, photo, colorful, riding&#10;&#10;Description automatically generated">
            <a:extLst>
              <a:ext uri="{FF2B5EF4-FFF2-40B4-BE49-F238E27FC236}">
                <a16:creationId xmlns:a16="http://schemas.microsoft.com/office/drawing/2014/main" id="{DC7DA6CA-BA8D-439D-8890-6362FF7731AB}"/>
              </a:ext>
            </a:extLst>
          </p:cNvPr>
          <p:cNvPicPr>
            <a:picLocks noChangeAspect="1"/>
          </p:cNvPicPr>
          <p:nvPr/>
        </p:nvPicPr>
        <p:blipFill>
          <a:blip r:embed="rId4"/>
          <a:stretch>
            <a:fillRect/>
          </a:stretch>
        </p:blipFill>
        <p:spPr>
          <a:xfrm>
            <a:off x="2471743" y="4285448"/>
            <a:ext cx="6866567" cy="2371919"/>
          </a:xfrm>
          <a:prstGeom prst="rect">
            <a:avLst/>
          </a:prstGeom>
        </p:spPr>
      </p:pic>
    </p:spTree>
    <p:extLst>
      <p:ext uri="{BB962C8B-B14F-4D97-AF65-F5344CB8AC3E}">
        <p14:creationId xmlns:p14="http://schemas.microsoft.com/office/powerpoint/2010/main" val="393055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799496-F006-45B1-9F50-40123CE31DFC}"/>
              </a:ext>
            </a:extLst>
          </p:cNvPr>
          <p:cNvSpPr/>
          <p:nvPr/>
        </p:nvSpPr>
        <p:spPr>
          <a:xfrm>
            <a:off x="158053" y="3881742"/>
            <a:ext cx="1721031" cy="1328397"/>
          </a:xfrm>
          <a:prstGeom prst="roundRect">
            <a:avLst/>
          </a:prstGeom>
          <a:blipFill rotWithShape="1">
            <a:blip r:embed="rId3"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6CACC475-10F6-481F-9B3E-39854073765B}"/>
              </a:ext>
            </a:extLst>
          </p:cNvPr>
          <p:cNvSpPr>
            <a:spLocks noGrp="1"/>
          </p:cNvSpPr>
          <p:nvPr>
            <p:ph type="title"/>
          </p:nvPr>
        </p:nvSpPr>
        <p:spPr/>
        <p:txBody>
          <a:bodyPr/>
          <a:lstStyle/>
          <a:p>
            <a:r>
              <a:rPr lang="en-US" dirty="0"/>
              <a:t>Next 10 Delivery Plan - 2026</a:t>
            </a:r>
          </a:p>
        </p:txBody>
      </p:sp>
      <p:sp>
        <p:nvSpPr>
          <p:cNvPr id="4" name="Slide Number Placeholder 3">
            <a:extLst>
              <a:ext uri="{FF2B5EF4-FFF2-40B4-BE49-F238E27FC236}">
                <a16:creationId xmlns:a16="http://schemas.microsoft.com/office/drawing/2014/main" id="{9C7314CE-7589-41A5-8ECF-9386F0012CF4}"/>
              </a:ext>
            </a:extLst>
          </p:cNvPr>
          <p:cNvSpPr>
            <a:spLocks noGrp="1"/>
          </p:cNvSpPr>
          <p:nvPr>
            <p:ph type="sldNum" sz="quarter" idx="12"/>
          </p:nvPr>
        </p:nvSpPr>
        <p:spPr/>
        <p:txBody>
          <a:bodyPr/>
          <a:lstStyle/>
          <a:p>
            <a:fld id="{8F88728A-9E54-1B4F-A83C-486C5BF59F16}" type="slidenum">
              <a:rPr lang="en-US" smtClean="0"/>
              <a:pPr/>
              <a:t>4</a:t>
            </a:fld>
            <a:endParaRPr lang="en-US" dirty="0"/>
          </a:p>
        </p:txBody>
      </p:sp>
      <p:sp>
        <p:nvSpPr>
          <p:cNvPr id="7" name="Rectangle: Rounded Corners 6">
            <a:extLst>
              <a:ext uri="{FF2B5EF4-FFF2-40B4-BE49-F238E27FC236}">
                <a16:creationId xmlns:a16="http://schemas.microsoft.com/office/drawing/2014/main" id="{E3E17E81-6369-4C4F-BC83-3C816E257A69}"/>
              </a:ext>
            </a:extLst>
          </p:cNvPr>
          <p:cNvSpPr/>
          <p:nvPr/>
        </p:nvSpPr>
        <p:spPr>
          <a:xfrm>
            <a:off x="186580" y="5282309"/>
            <a:ext cx="1721032" cy="1328396"/>
          </a:xfrm>
          <a:prstGeom prst="roundRect">
            <a:avLst/>
          </a:prstGeom>
          <a:blipFill dpi="0" rotWithShape="1">
            <a:blip r:embed="rId4" cstate="screen">
              <a:extLst>
                <a:ext uri="{28A0092B-C50C-407E-A947-70E740481C1C}">
                  <a14:useLocalDpi xmlns:a14="http://schemas.microsoft.com/office/drawing/2010/main" val="0"/>
                </a:ext>
              </a:extLst>
            </a:blip>
            <a:srcRect/>
            <a:stretch>
              <a:fillRect b="8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9">
            <a:extLst>
              <a:ext uri="{FF2B5EF4-FFF2-40B4-BE49-F238E27FC236}">
                <a16:creationId xmlns:a16="http://schemas.microsoft.com/office/drawing/2014/main" id="{52F0E6D7-2D18-4AE8-80AA-D8B3CD6B46EE}"/>
              </a:ext>
            </a:extLst>
          </p:cNvPr>
          <p:cNvSpPr/>
          <p:nvPr/>
        </p:nvSpPr>
        <p:spPr>
          <a:xfrm>
            <a:off x="158052" y="2476633"/>
            <a:ext cx="1721032" cy="1308584"/>
          </a:xfrm>
          <a:prstGeom prst="roundRect">
            <a:avLst/>
          </a:prstGeom>
          <a:blipFill rotWithShape="1">
            <a:blip r:embed="rId5"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078F2923-A55B-4F74-8C1E-A82475DF9383}"/>
              </a:ext>
            </a:extLst>
          </p:cNvPr>
          <p:cNvSpPr txBox="1"/>
          <p:nvPr/>
        </p:nvSpPr>
        <p:spPr>
          <a:xfrm>
            <a:off x="58555" y="5410290"/>
            <a:ext cx="1844901" cy="369332"/>
          </a:xfrm>
          <a:prstGeom prst="rect">
            <a:avLst/>
          </a:prstGeom>
          <a:noFill/>
        </p:spPr>
        <p:txBody>
          <a:bodyPr wrap="square" rtlCol="0">
            <a:spAutoFit/>
          </a:bodyPr>
          <a:lstStyle/>
          <a:p>
            <a:pPr algn="ctr"/>
            <a:r>
              <a:rPr lang="en-US" b="1" dirty="0">
                <a:solidFill>
                  <a:schemeClr val="bg1"/>
                </a:solidFill>
              </a:rPr>
              <a:t>Freeway</a:t>
            </a:r>
          </a:p>
        </p:txBody>
      </p:sp>
      <p:sp>
        <p:nvSpPr>
          <p:cNvPr id="13" name="TextBox 12">
            <a:extLst>
              <a:ext uri="{FF2B5EF4-FFF2-40B4-BE49-F238E27FC236}">
                <a16:creationId xmlns:a16="http://schemas.microsoft.com/office/drawing/2014/main" id="{E4453D97-3220-4686-8888-F91C898D4B52}"/>
              </a:ext>
            </a:extLst>
          </p:cNvPr>
          <p:cNvSpPr txBox="1"/>
          <p:nvPr/>
        </p:nvSpPr>
        <p:spPr>
          <a:xfrm>
            <a:off x="100359" y="1199654"/>
            <a:ext cx="1988708" cy="369332"/>
          </a:xfrm>
          <a:prstGeom prst="rect">
            <a:avLst/>
          </a:prstGeom>
          <a:noFill/>
        </p:spPr>
        <p:txBody>
          <a:bodyPr wrap="square" rtlCol="0">
            <a:spAutoFit/>
          </a:bodyPr>
          <a:lstStyle/>
          <a:p>
            <a:r>
              <a:rPr lang="en-US" b="1" dirty="0">
                <a:solidFill>
                  <a:schemeClr val="bg1"/>
                </a:solidFill>
              </a:rPr>
              <a:t>Streets and Roads</a:t>
            </a:r>
          </a:p>
        </p:txBody>
      </p:sp>
      <p:sp>
        <p:nvSpPr>
          <p:cNvPr id="14" name="TextBox 13">
            <a:extLst>
              <a:ext uri="{FF2B5EF4-FFF2-40B4-BE49-F238E27FC236}">
                <a16:creationId xmlns:a16="http://schemas.microsoft.com/office/drawing/2014/main" id="{DD9C4CDE-A635-489B-9055-60D97E894DFB}"/>
              </a:ext>
            </a:extLst>
          </p:cNvPr>
          <p:cNvSpPr txBox="1"/>
          <p:nvPr/>
        </p:nvSpPr>
        <p:spPr>
          <a:xfrm>
            <a:off x="96116" y="2596150"/>
            <a:ext cx="1844901" cy="369332"/>
          </a:xfrm>
          <a:prstGeom prst="rect">
            <a:avLst/>
          </a:prstGeom>
          <a:noFill/>
        </p:spPr>
        <p:txBody>
          <a:bodyPr wrap="square" rtlCol="0">
            <a:spAutoFit/>
          </a:bodyPr>
          <a:lstStyle/>
          <a:p>
            <a:pPr algn="ctr"/>
            <a:r>
              <a:rPr lang="en-US" b="1" dirty="0">
                <a:solidFill>
                  <a:schemeClr val="bg1"/>
                </a:solidFill>
              </a:rPr>
              <a:t>Transit</a:t>
            </a:r>
          </a:p>
        </p:txBody>
      </p:sp>
      <p:sp>
        <p:nvSpPr>
          <p:cNvPr id="15" name="TextBox 14">
            <a:extLst>
              <a:ext uri="{FF2B5EF4-FFF2-40B4-BE49-F238E27FC236}">
                <a16:creationId xmlns:a16="http://schemas.microsoft.com/office/drawing/2014/main" id="{CC6A9AFB-3BFE-42B4-883B-9CCC62F4662B}"/>
              </a:ext>
            </a:extLst>
          </p:cNvPr>
          <p:cNvSpPr txBox="1"/>
          <p:nvPr/>
        </p:nvSpPr>
        <p:spPr>
          <a:xfrm>
            <a:off x="93289" y="4016912"/>
            <a:ext cx="2031482" cy="369332"/>
          </a:xfrm>
          <a:prstGeom prst="rect">
            <a:avLst/>
          </a:prstGeom>
          <a:noFill/>
        </p:spPr>
        <p:txBody>
          <a:bodyPr wrap="square" rtlCol="0">
            <a:spAutoFit/>
          </a:bodyPr>
          <a:lstStyle/>
          <a:p>
            <a:r>
              <a:rPr lang="en-US" b="1" dirty="0">
                <a:solidFill>
                  <a:schemeClr val="bg1"/>
                </a:solidFill>
              </a:rPr>
              <a:t>Streets and Roads</a:t>
            </a:r>
          </a:p>
        </p:txBody>
      </p:sp>
      <p:sp>
        <p:nvSpPr>
          <p:cNvPr id="17" name="TextBox 16">
            <a:extLst>
              <a:ext uri="{FF2B5EF4-FFF2-40B4-BE49-F238E27FC236}">
                <a16:creationId xmlns:a16="http://schemas.microsoft.com/office/drawing/2014/main" id="{12CF4BFC-CDC5-4C51-B3C3-44CA58C7CF35}"/>
              </a:ext>
            </a:extLst>
          </p:cNvPr>
          <p:cNvSpPr txBox="1"/>
          <p:nvPr/>
        </p:nvSpPr>
        <p:spPr>
          <a:xfrm>
            <a:off x="2089067" y="5198780"/>
            <a:ext cx="8932041" cy="1341906"/>
          </a:xfrm>
          <a:prstGeom prst="rect">
            <a:avLst/>
          </a:prstGeom>
          <a:noFill/>
        </p:spPr>
        <p:txBody>
          <a:bodyPr wrap="square" rtlCol="0">
            <a:spAutoFit/>
          </a:bodyPr>
          <a:lstStyle/>
          <a:p>
            <a:pPr marL="228600" indent="-228600">
              <a:lnSpc>
                <a:spcPct val="110000"/>
              </a:lnSpc>
              <a:spcBef>
                <a:spcPts val="0"/>
              </a:spcBef>
              <a:buFont typeface="Arial" panose="020B0604020202020204" pitchFamily="34" charset="0"/>
              <a:buChar char="•"/>
            </a:pPr>
            <a:r>
              <a:rPr lang="en-US" sz="2800" dirty="0">
                <a:solidFill>
                  <a:srgbClr val="595959"/>
                </a:solidFill>
                <a:latin typeface="Arial" charset="0"/>
                <a:cs typeface="Arial" charset="0"/>
              </a:rPr>
              <a:t>26 of 30 total freeway projects complete</a:t>
            </a:r>
          </a:p>
          <a:p>
            <a:pPr marL="228600" indent="-228600">
              <a:lnSpc>
                <a:spcPct val="90000"/>
              </a:lnSpc>
              <a:buFont typeface="Arial"/>
              <a:buChar char="•"/>
            </a:pPr>
            <a:r>
              <a:rPr lang="en-US" sz="2800" dirty="0">
                <a:solidFill>
                  <a:srgbClr val="595959"/>
                </a:solidFill>
                <a:latin typeface="Arial" charset="0"/>
                <a:cs typeface="Arial" charset="0"/>
              </a:rPr>
              <a:t>Ensures ongoing preservation of open space and comprehensive mitigation of environmental impacts </a:t>
            </a:r>
          </a:p>
        </p:txBody>
      </p:sp>
      <p:sp>
        <p:nvSpPr>
          <p:cNvPr id="19" name="TextBox 18">
            <a:extLst>
              <a:ext uri="{FF2B5EF4-FFF2-40B4-BE49-F238E27FC236}">
                <a16:creationId xmlns:a16="http://schemas.microsoft.com/office/drawing/2014/main" id="{DE50F2E7-F3CD-4E9B-9A66-C90897EA8417}"/>
              </a:ext>
            </a:extLst>
          </p:cNvPr>
          <p:cNvSpPr txBox="1"/>
          <p:nvPr/>
        </p:nvSpPr>
        <p:spPr>
          <a:xfrm>
            <a:off x="2031481" y="2368974"/>
            <a:ext cx="10414592" cy="1384995"/>
          </a:xfrm>
          <a:prstGeom prst="rect">
            <a:avLst/>
          </a:prstGeom>
          <a:noFill/>
        </p:spPr>
        <p:txBody>
          <a:bodyPr wrap="square" rtlCol="0">
            <a:spAutoFit/>
          </a:bodyPr>
          <a:lstStyle/>
          <a:p>
            <a:pPr marL="228600" indent="-228600">
              <a:spcBef>
                <a:spcPts val="0"/>
              </a:spcBef>
              <a:buFont typeface="Arial" panose="020B0604020202020204" pitchFamily="34" charset="0"/>
              <a:buChar char="•"/>
            </a:pPr>
            <a:r>
              <a:rPr lang="en-US" sz="2800" dirty="0">
                <a:solidFill>
                  <a:srgbClr val="595959"/>
                </a:solidFill>
                <a:latin typeface="Arial" charset="0"/>
                <a:cs typeface="Arial" charset="0"/>
              </a:rPr>
              <a:t>Metrolink service expansion </a:t>
            </a:r>
          </a:p>
          <a:p>
            <a:pPr marL="228600" indent="-228600">
              <a:spcBef>
                <a:spcPts val="0"/>
              </a:spcBef>
              <a:buFont typeface="Arial" panose="020B0604020202020204" pitchFamily="34" charset="0"/>
              <a:buChar char="•"/>
            </a:pPr>
            <a:r>
              <a:rPr lang="en-US" sz="2800" dirty="0">
                <a:solidFill>
                  <a:srgbClr val="595959"/>
                </a:solidFill>
                <a:latin typeface="Arial" charset="0"/>
                <a:cs typeface="Arial" charset="0"/>
              </a:rPr>
              <a:t>Implementation of the OC Streetcar </a:t>
            </a:r>
          </a:p>
          <a:p>
            <a:pPr marL="228600" indent="-228600">
              <a:spcBef>
                <a:spcPts val="0"/>
              </a:spcBef>
              <a:buFont typeface="Arial" panose="020B0604020202020204" pitchFamily="34" charset="0"/>
              <a:buChar char="•"/>
            </a:pPr>
            <a:r>
              <a:rPr lang="en-US" sz="2800" dirty="0">
                <a:solidFill>
                  <a:srgbClr val="595959"/>
                </a:solidFill>
                <a:latin typeface="Arial" charset="0"/>
                <a:cs typeface="Arial" charset="0"/>
              </a:rPr>
              <a:t>Expand mobility choices and enhance bus stops</a:t>
            </a:r>
          </a:p>
        </p:txBody>
      </p:sp>
      <p:sp>
        <p:nvSpPr>
          <p:cNvPr id="5" name="TextBox 4">
            <a:extLst>
              <a:ext uri="{FF2B5EF4-FFF2-40B4-BE49-F238E27FC236}">
                <a16:creationId xmlns:a16="http://schemas.microsoft.com/office/drawing/2014/main" id="{EE925B29-5FB6-4D5D-8E20-2659BFD94FD8}"/>
              </a:ext>
            </a:extLst>
          </p:cNvPr>
          <p:cNvSpPr txBox="1"/>
          <p:nvPr/>
        </p:nvSpPr>
        <p:spPr>
          <a:xfrm>
            <a:off x="1941018" y="6450894"/>
            <a:ext cx="9422468" cy="261610"/>
          </a:xfrm>
          <a:prstGeom prst="rect">
            <a:avLst/>
          </a:prstGeom>
          <a:noFill/>
        </p:spPr>
        <p:txBody>
          <a:bodyPr wrap="square" rtlCol="0">
            <a:spAutoFit/>
          </a:bodyPr>
          <a:lstStyle/>
          <a:p>
            <a:r>
              <a:rPr lang="en-US" sz="1100" b="1" dirty="0"/>
              <a:t>Calls – Call for Projects</a:t>
            </a:r>
          </a:p>
        </p:txBody>
      </p:sp>
      <p:sp>
        <p:nvSpPr>
          <p:cNvPr id="21" name="Rectangle: Rounded Corners 20">
            <a:extLst>
              <a:ext uri="{FF2B5EF4-FFF2-40B4-BE49-F238E27FC236}">
                <a16:creationId xmlns:a16="http://schemas.microsoft.com/office/drawing/2014/main" id="{987DBB4B-AB8A-45B2-B035-E7940B84E929}"/>
              </a:ext>
            </a:extLst>
          </p:cNvPr>
          <p:cNvSpPr/>
          <p:nvPr/>
        </p:nvSpPr>
        <p:spPr>
          <a:xfrm>
            <a:off x="123870" y="1091413"/>
            <a:ext cx="1721031" cy="1308585"/>
          </a:xfrm>
          <a:prstGeom prst="roundRect">
            <a:avLst/>
          </a:prstGeom>
          <a:blipFill rotWithShape="1">
            <a:blip r:embed="rId6"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ontent Placeholder 2">
            <a:extLst>
              <a:ext uri="{FF2B5EF4-FFF2-40B4-BE49-F238E27FC236}">
                <a16:creationId xmlns:a16="http://schemas.microsoft.com/office/drawing/2014/main" id="{270FC9E0-17E5-437F-BB69-BB3F93244628}"/>
              </a:ext>
            </a:extLst>
          </p:cNvPr>
          <p:cNvSpPr txBox="1">
            <a:spLocks/>
          </p:cNvSpPr>
          <p:nvPr/>
        </p:nvSpPr>
        <p:spPr>
          <a:xfrm>
            <a:off x="2031481" y="1044960"/>
            <a:ext cx="8989627" cy="1180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959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9595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9595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endParaRPr lang="en-US" sz="900" dirty="0"/>
          </a:p>
          <a:p>
            <a:pPr>
              <a:spcBef>
                <a:spcPts val="0"/>
              </a:spcBef>
            </a:pPr>
            <a:r>
              <a:rPr lang="en-US" dirty="0"/>
              <a:t>Annual calls for water cleanup projects intended to prevent the flow of trash and debris into waterways</a:t>
            </a:r>
          </a:p>
          <a:p>
            <a:endParaRPr lang="en-US" dirty="0">
              <a:ea typeface="+mn-ea"/>
            </a:endParaRPr>
          </a:p>
        </p:txBody>
      </p:sp>
      <p:sp>
        <p:nvSpPr>
          <p:cNvPr id="25" name="TextBox 24">
            <a:extLst>
              <a:ext uri="{FF2B5EF4-FFF2-40B4-BE49-F238E27FC236}">
                <a16:creationId xmlns:a16="http://schemas.microsoft.com/office/drawing/2014/main" id="{08B0D9F5-FF1C-4C20-B98C-4CFF5BC7FAC6}"/>
              </a:ext>
            </a:extLst>
          </p:cNvPr>
          <p:cNvSpPr txBox="1"/>
          <p:nvPr/>
        </p:nvSpPr>
        <p:spPr>
          <a:xfrm>
            <a:off x="2064888" y="3969480"/>
            <a:ext cx="10414592" cy="954107"/>
          </a:xfrm>
          <a:prstGeom prst="rect">
            <a:avLst/>
          </a:prstGeom>
          <a:noFill/>
        </p:spPr>
        <p:txBody>
          <a:bodyPr wrap="square" rtlCol="0">
            <a:spAutoFit/>
          </a:bodyPr>
          <a:lstStyle/>
          <a:p>
            <a:pPr marL="228600" indent="-228600">
              <a:buFont typeface="Arial" panose="020B0604020202020204" pitchFamily="34" charset="0"/>
              <a:buChar char="•"/>
            </a:pPr>
            <a:r>
              <a:rPr lang="en-US" sz="2800" dirty="0">
                <a:solidFill>
                  <a:srgbClr val="595959"/>
                </a:solidFill>
                <a:latin typeface="Arial" charset="0"/>
                <a:cs typeface="Arial" charset="0"/>
              </a:rPr>
              <a:t>Annual calls for road improvements &amp; signal synchronization</a:t>
            </a:r>
          </a:p>
          <a:p>
            <a:pPr marL="228600" indent="-228600">
              <a:buFont typeface="Arial" panose="020B0604020202020204" pitchFamily="34" charset="0"/>
              <a:buChar char="•"/>
            </a:pPr>
            <a:r>
              <a:rPr lang="en-US" sz="2800" dirty="0">
                <a:solidFill>
                  <a:srgbClr val="595959"/>
                </a:solidFill>
                <a:latin typeface="Arial" charset="0"/>
                <a:cs typeface="Arial" charset="0"/>
              </a:rPr>
              <a:t>Flexible funding for transportation to local agencies  </a:t>
            </a:r>
          </a:p>
        </p:txBody>
      </p:sp>
      <p:sp>
        <p:nvSpPr>
          <p:cNvPr id="26" name="TextBox 25">
            <a:extLst>
              <a:ext uri="{FF2B5EF4-FFF2-40B4-BE49-F238E27FC236}">
                <a16:creationId xmlns:a16="http://schemas.microsoft.com/office/drawing/2014/main" id="{3F9DC5A4-B68E-4F77-928A-4C9BF01AC14B}"/>
              </a:ext>
            </a:extLst>
          </p:cNvPr>
          <p:cNvSpPr txBox="1"/>
          <p:nvPr/>
        </p:nvSpPr>
        <p:spPr>
          <a:xfrm>
            <a:off x="186580" y="1109079"/>
            <a:ext cx="1844901" cy="369332"/>
          </a:xfrm>
          <a:prstGeom prst="rect">
            <a:avLst/>
          </a:prstGeom>
          <a:noFill/>
        </p:spPr>
        <p:txBody>
          <a:bodyPr wrap="square" rtlCol="0">
            <a:spAutoFit/>
          </a:bodyPr>
          <a:lstStyle/>
          <a:p>
            <a:r>
              <a:rPr lang="en-US" b="1" dirty="0">
                <a:solidFill>
                  <a:schemeClr val="bg1"/>
                </a:solidFill>
              </a:rPr>
              <a:t>Environmental</a:t>
            </a:r>
          </a:p>
        </p:txBody>
      </p:sp>
    </p:spTree>
    <p:extLst>
      <p:ext uri="{BB962C8B-B14F-4D97-AF65-F5344CB8AC3E}">
        <p14:creationId xmlns:p14="http://schemas.microsoft.com/office/powerpoint/2010/main" val="219383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 Sales Tax Revenue Forecast</a:t>
            </a:r>
          </a:p>
        </p:txBody>
      </p:sp>
      <p:sp>
        <p:nvSpPr>
          <p:cNvPr id="3" name="Content Placeholder 2"/>
          <p:cNvSpPr>
            <a:spLocks noGrp="1"/>
          </p:cNvSpPr>
          <p:nvPr>
            <p:ph idx="1"/>
          </p:nvPr>
        </p:nvSpPr>
        <p:spPr>
          <a:xfrm>
            <a:off x="289016" y="1283653"/>
            <a:ext cx="6897913" cy="4874338"/>
          </a:xfrm>
        </p:spPr>
        <p:txBody>
          <a:bodyPr>
            <a:normAutofit/>
          </a:bodyPr>
          <a:lstStyle/>
          <a:p>
            <a:pPr marL="461963" indent="-347663">
              <a:lnSpc>
                <a:spcPct val="100000"/>
              </a:lnSpc>
              <a:spcBef>
                <a:spcPts val="0"/>
              </a:spcBef>
              <a:buSzPct val="100000"/>
            </a:pPr>
            <a:r>
              <a:rPr lang="en-US" dirty="0">
                <a:solidFill>
                  <a:schemeClr val="tx1">
                    <a:lumMod val="65000"/>
                    <a:lumOff val="35000"/>
                  </a:schemeClr>
                </a:solidFill>
              </a:rPr>
              <a:t>Updated 2019 forecast is $13.4 billion</a:t>
            </a:r>
          </a:p>
          <a:p>
            <a:pPr marL="1031875" lvl="1" indent="-574675">
              <a:lnSpc>
                <a:spcPct val="120000"/>
              </a:lnSpc>
              <a:spcBef>
                <a:spcPts val="0"/>
              </a:spcBef>
              <a:buSzPct val="70000"/>
              <a:buFont typeface="Wingdings" panose="05000000000000000000" pitchFamily="2" charset="2"/>
              <a:buChar char="Ø"/>
            </a:pPr>
            <a:r>
              <a:rPr lang="en-US" dirty="0">
                <a:solidFill>
                  <a:schemeClr val="tx1">
                    <a:lumMod val="65000"/>
                    <a:lumOff val="35000"/>
                  </a:schemeClr>
                </a:solidFill>
                <a:cs typeface="Helvetica Neue"/>
              </a:rPr>
              <a:t>$300 million more than the 2018 forecast </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r>
              <a:rPr lang="en-US" dirty="0">
                <a:solidFill>
                  <a:schemeClr val="tx1">
                    <a:lumMod val="65000"/>
                    <a:lumOff val="35000"/>
                  </a:schemeClr>
                </a:solidFill>
              </a:rPr>
              <a:t>First increase in M2 sales tax revenue since 2014</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r>
              <a:rPr lang="en-US" dirty="0">
                <a:solidFill>
                  <a:schemeClr val="tx1">
                    <a:lumMod val="65000"/>
                    <a:lumOff val="35000"/>
                  </a:schemeClr>
                </a:solidFill>
              </a:rPr>
              <a:t>Great news for all M2 programs</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r>
              <a:rPr lang="en-US" dirty="0">
                <a:solidFill>
                  <a:schemeClr val="tx1">
                    <a:lumMod val="65000"/>
                    <a:lumOff val="35000"/>
                  </a:schemeClr>
                </a:solidFill>
              </a:rPr>
              <a:t>Most programs scale to available revenue</a:t>
            </a:r>
          </a:p>
          <a:p>
            <a:pPr marL="461963" indent="-347663">
              <a:lnSpc>
                <a:spcPct val="100000"/>
              </a:lnSpc>
              <a:spcBef>
                <a:spcPts val="0"/>
              </a:spcBef>
              <a:buSzPct val="100000"/>
            </a:pPr>
            <a:endParaRPr lang="en-US" dirty="0">
              <a:solidFill>
                <a:schemeClr val="tx1">
                  <a:lumMod val="65000"/>
                  <a:lumOff val="35000"/>
                </a:schemeClr>
              </a:solidFill>
            </a:endParaRPr>
          </a:p>
          <a:p>
            <a:pPr marL="461963" indent="-347663">
              <a:lnSpc>
                <a:spcPct val="100000"/>
              </a:lnSpc>
              <a:spcBef>
                <a:spcPts val="0"/>
              </a:spcBef>
              <a:buSzPct val="100000"/>
            </a:pP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F88728A-9E54-1B4F-A83C-486C5BF59F16}" type="slidenum">
              <a:rPr lang="en-US" smtClean="0"/>
              <a:pPr/>
              <a:t>5</a:t>
            </a:fld>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9" b="5291"/>
          <a:stretch/>
        </p:blipFill>
        <p:spPr bwMode="auto">
          <a:xfrm>
            <a:off x="7944249" y="1253331"/>
            <a:ext cx="3663881" cy="487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52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6B5-65D7-4178-8B15-74240E97FC2F}"/>
              </a:ext>
            </a:extLst>
          </p:cNvPr>
          <p:cNvSpPr>
            <a:spLocks noGrp="1"/>
          </p:cNvSpPr>
          <p:nvPr>
            <p:ph type="title"/>
          </p:nvPr>
        </p:nvSpPr>
        <p:spPr/>
        <p:txBody>
          <a:bodyPr/>
          <a:lstStyle/>
          <a:p>
            <a:r>
              <a:rPr lang="en-US" dirty="0"/>
              <a:t>Freeway Deliverable Breakdown	</a:t>
            </a:r>
          </a:p>
        </p:txBody>
      </p:sp>
      <p:sp>
        <p:nvSpPr>
          <p:cNvPr id="3" name="Content Placeholder 2">
            <a:extLst>
              <a:ext uri="{FF2B5EF4-FFF2-40B4-BE49-F238E27FC236}">
                <a16:creationId xmlns:a16="http://schemas.microsoft.com/office/drawing/2014/main" id="{727FFE94-D07B-4BB6-A96D-162043B5E0B4}"/>
              </a:ext>
            </a:extLst>
          </p:cNvPr>
          <p:cNvSpPr>
            <a:spLocks noGrp="1"/>
          </p:cNvSpPr>
          <p:nvPr>
            <p:ph idx="1"/>
          </p:nvPr>
        </p:nvSpPr>
        <p:spPr/>
        <p:txBody>
          <a:bodyPr/>
          <a:lstStyle/>
          <a:p>
            <a:r>
              <a:rPr lang="en-US" b="1" dirty="0"/>
              <a:t>Deliverable 1 – $3.5 billion of freeway improvements</a:t>
            </a:r>
            <a:endParaRPr lang="en-US" dirty="0"/>
          </a:p>
        </p:txBody>
      </p:sp>
      <p:sp>
        <p:nvSpPr>
          <p:cNvPr id="4" name="Slide Number Placeholder 3">
            <a:extLst>
              <a:ext uri="{FF2B5EF4-FFF2-40B4-BE49-F238E27FC236}">
                <a16:creationId xmlns:a16="http://schemas.microsoft.com/office/drawing/2014/main" id="{5478C5F4-A03E-4082-8AEA-8A6F93EEBB12}"/>
              </a:ext>
            </a:extLst>
          </p:cNvPr>
          <p:cNvSpPr>
            <a:spLocks noGrp="1"/>
          </p:cNvSpPr>
          <p:nvPr>
            <p:ph type="sldNum" sz="quarter" idx="12"/>
          </p:nvPr>
        </p:nvSpPr>
        <p:spPr/>
        <p:txBody>
          <a:bodyPr/>
          <a:lstStyle/>
          <a:p>
            <a:fld id="{8F88728A-9E54-1B4F-A83C-486C5BF59F16}" type="slidenum">
              <a:rPr lang="en-US" smtClean="0"/>
              <a:pPr/>
              <a:t>6</a:t>
            </a:fld>
            <a:endParaRPr lang="en-US" dirty="0"/>
          </a:p>
        </p:txBody>
      </p:sp>
      <p:pic>
        <p:nvPicPr>
          <p:cNvPr id="5" name="Picture 4">
            <a:extLst>
              <a:ext uri="{FF2B5EF4-FFF2-40B4-BE49-F238E27FC236}">
                <a16:creationId xmlns:a16="http://schemas.microsoft.com/office/drawing/2014/main" id="{DD7E5E13-FB4F-4DDD-BB0B-752196BBFFC0}"/>
              </a:ext>
            </a:extLst>
          </p:cNvPr>
          <p:cNvPicPr>
            <a:picLocks noChangeAspect="1"/>
          </p:cNvPicPr>
          <p:nvPr/>
        </p:nvPicPr>
        <p:blipFill>
          <a:blip r:embed="rId3"/>
          <a:stretch>
            <a:fillRect/>
          </a:stretch>
        </p:blipFill>
        <p:spPr>
          <a:xfrm>
            <a:off x="1943100" y="1824401"/>
            <a:ext cx="9034046" cy="4897073"/>
          </a:xfrm>
          <a:prstGeom prst="rect">
            <a:avLst/>
          </a:prstGeom>
        </p:spPr>
      </p:pic>
      <p:cxnSp>
        <p:nvCxnSpPr>
          <p:cNvPr id="7" name="Straight Connector 6">
            <a:extLst>
              <a:ext uri="{FF2B5EF4-FFF2-40B4-BE49-F238E27FC236}">
                <a16:creationId xmlns:a16="http://schemas.microsoft.com/office/drawing/2014/main" id="{563C3526-01F1-4B25-9E50-B059CC015C79}"/>
              </a:ext>
            </a:extLst>
          </p:cNvPr>
          <p:cNvCxnSpPr>
            <a:cxnSpLocks/>
          </p:cNvCxnSpPr>
          <p:nvPr/>
        </p:nvCxnSpPr>
        <p:spPr>
          <a:xfrm>
            <a:off x="1943100" y="2111708"/>
            <a:ext cx="0" cy="4346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2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6B91-9E24-49BF-8C1B-B3FA906CC2ED}"/>
              </a:ext>
            </a:extLst>
          </p:cNvPr>
          <p:cNvSpPr>
            <a:spLocks noGrp="1"/>
          </p:cNvSpPr>
          <p:nvPr>
            <p:ph type="title"/>
          </p:nvPr>
        </p:nvSpPr>
        <p:spPr/>
        <p:txBody>
          <a:bodyPr/>
          <a:lstStyle/>
          <a:p>
            <a:r>
              <a:rPr lang="en-US" dirty="0"/>
              <a:t>Freeway Deliverable Breakdown</a:t>
            </a:r>
          </a:p>
        </p:txBody>
      </p:sp>
      <p:sp>
        <p:nvSpPr>
          <p:cNvPr id="3" name="Content Placeholder 2">
            <a:extLst>
              <a:ext uri="{FF2B5EF4-FFF2-40B4-BE49-F238E27FC236}">
                <a16:creationId xmlns:a16="http://schemas.microsoft.com/office/drawing/2014/main" id="{CDEC8163-2BDF-4F9A-BDEC-3DEF5846D870}"/>
              </a:ext>
            </a:extLst>
          </p:cNvPr>
          <p:cNvSpPr>
            <a:spLocks noGrp="1"/>
          </p:cNvSpPr>
          <p:nvPr>
            <p:ph idx="1"/>
          </p:nvPr>
        </p:nvSpPr>
        <p:spPr>
          <a:xfrm>
            <a:off x="391886" y="1253332"/>
            <a:ext cx="11376560" cy="629898"/>
          </a:xfrm>
        </p:spPr>
        <p:txBody>
          <a:bodyPr/>
          <a:lstStyle/>
          <a:p>
            <a:r>
              <a:rPr lang="en-US" b="1" dirty="0"/>
              <a:t>Deliverable 2 - $715 million more, bringing total to $4.3 billion</a:t>
            </a:r>
            <a:endParaRPr lang="en-US" dirty="0"/>
          </a:p>
        </p:txBody>
      </p:sp>
      <p:sp>
        <p:nvSpPr>
          <p:cNvPr id="4" name="Slide Number Placeholder 3">
            <a:extLst>
              <a:ext uri="{FF2B5EF4-FFF2-40B4-BE49-F238E27FC236}">
                <a16:creationId xmlns:a16="http://schemas.microsoft.com/office/drawing/2014/main" id="{1AE34F54-2393-4F63-8D17-EF799F4DEB6A}"/>
              </a:ext>
            </a:extLst>
          </p:cNvPr>
          <p:cNvSpPr>
            <a:spLocks noGrp="1"/>
          </p:cNvSpPr>
          <p:nvPr>
            <p:ph type="sldNum" sz="quarter" idx="12"/>
          </p:nvPr>
        </p:nvSpPr>
        <p:spPr/>
        <p:txBody>
          <a:bodyPr/>
          <a:lstStyle/>
          <a:p>
            <a:fld id="{8F88728A-9E54-1B4F-A83C-486C5BF59F16}" type="slidenum">
              <a:rPr lang="en-US" smtClean="0"/>
              <a:pPr/>
              <a:t>7</a:t>
            </a:fld>
            <a:endParaRPr lang="en-US" dirty="0"/>
          </a:p>
        </p:txBody>
      </p:sp>
      <p:graphicFrame>
        <p:nvGraphicFramePr>
          <p:cNvPr id="8" name="Table 7">
            <a:extLst>
              <a:ext uri="{FF2B5EF4-FFF2-40B4-BE49-F238E27FC236}">
                <a16:creationId xmlns:a16="http://schemas.microsoft.com/office/drawing/2014/main" id="{EF673AB7-4CBC-4AD8-BE86-15A59CF2B045}"/>
              </a:ext>
            </a:extLst>
          </p:cNvPr>
          <p:cNvGraphicFramePr>
            <a:graphicFrameLocks noGrp="1"/>
          </p:cNvGraphicFramePr>
          <p:nvPr>
            <p:extLst>
              <p:ext uri="{D42A27DB-BD31-4B8C-83A1-F6EECF244321}">
                <p14:modId xmlns:p14="http://schemas.microsoft.com/office/powerpoint/2010/main" val="2347323129"/>
              </p:ext>
            </p:extLst>
          </p:nvPr>
        </p:nvGraphicFramePr>
        <p:xfrm>
          <a:off x="880106" y="1823984"/>
          <a:ext cx="10306451" cy="2011680"/>
        </p:xfrm>
        <a:graphic>
          <a:graphicData uri="http://schemas.openxmlformats.org/drawingml/2006/table">
            <a:tbl>
              <a:tblPr firstRow="1" firstCol="1" bandRow="1"/>
              <a:tblGrid>
                <a:gridCol w="1562370">
                  <a:extLst>
                    <a:ext uri="{9D8B030D-6E8A-4147-A177-3AD203B41FA5}">
                      <a16:colId xmlns:a16="http://schemas.microsoft.com/office/drawing/2014/main" val="1471688773"/>
                    </a:ext>
                  </a:extLst>
                </a:gridCol>
                <a:gridCol w="5689153">
                  <a:extLst>
                    <a:ext uri="{9D8B030D-6E8A-4147-A177-3AD203B41FA5}">
                      <a16:colId xmlns:a16="http://schemas.microsoft.com/office/drawing/2014/main" val="259199828"/>
                    </a:ext>
                  </a:extLst>
                </a:gridCol>
                <a:gridCol w="1915341">
                  <a:extLst>
                    <a:ext uri="{9D8B030D-6E8A-4147-A177-3AD203B41FA5}">
                      <a16:colId xmlns:a16="http://schemas.microsoft.com/office/drawing/2014/main" val="2411177971"/>
                    </a:ext>
                  </a:extLst>
                </a:gridCol>
                <a:gridCol w="1139587">
                  <a:extLst>
                    <a:ext uri="{9D8B030D-6E8A-4147-A177-3AD203B41FA5}">
                      <a16:colId xmlns:a16="http://schemas.microsoft.com/office/drawing/2014/main" val="2618790846"/>
                    </a:ext>
                  </a:extLst>
                </a:gridCol>
              </a:tblGrid>
              <a:tr h="306183">
                <a:tc gridSpan="2">
                  <a:txBody>
                    <a:bodyPr/>
                    <a:lstStyle/>
                    <a:p>
                      <a:pPr marL="0" marR="0" algn="l">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Advance to Construction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8D1C"/>
                    </a:solidFill>
                  </a:tcPr>
                </a:tc>
                <a:tc hMerge="1">
                  <a:txBody>
                    <a:bodyPr/>
                    <a:lstStyle/>
                    <a:p>
                      <a:endParaRPr lang="en-US"/>
                    </a:p>
                  </a:txBody>
                  <a:tcPr/>
                </a:tc>
                <a:tc>
                  <a:txBody>
                    <a:bodyPr/>
                    <a:lstStyle/>
                    <a:p>
                      <a:pPr marL="0" marR="0" algn="ctr">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Construction</a:t>
                      </a:r>
                    </a:p>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Complete </a:t>
                      </a:r>
                      <a:endParaRPr lang="en-US" sz="1400" dirty="0"/>
                    </a:p>
                  </a:txBody>
                  <a:tcPr marL="26357" marR="2635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600"/>
                    </a:solidFill>
                  </a:tcPr>
                </a:tc>
                <a:tc>
                  <a:txBody>
                    <a:bodyPr/>
                    <a:lstStyle/>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Cost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600"/>
                    </a:solidFill>
                  </a:tcPr>
                </a:tc>
                <a:extLst>
                  <a:ext uri="{0D108BD9-81ED-4DB2-BD59-A6C34878D82A}">
                    <a16:rowId xmlns:a16="http://schemas.microsoft.com/office/drawing/2014/main" val="942998621"/>
                  </a:ext>
                </a:extLst>
              </a:tr>
              <a:tr h="274320">
                <a:tc>
                  <a:txBody>
                    <a:bodyPr/>
                    <a:lstStyle/>
                    <a:p>
                      <a:pPr marL="342900" marR="0" lvl="0" indent="-342900">
                        <a:spcBef>
                          <a:spcPts val="0"/>
                        </a:spcBef>
                        <a:spcAft>
                          <a:spcPts val="200"/>
                        </a:spcAft>
                        <a:buFont typeface="+mj-lt"/>
                        <a:buAutoNum type="arabicPeriod"/>
                      </a:pPr>
                      <a:r>
                        <a:rPr lang="en-US" sz="1400" dirty="0">
                          <a:solidFill>
                            <a:srgbClr val="000000"/>
                          </a:solidFill>
                          <a:effectLst/>
                          <a:latin typeface="Arial" panose="020B0604020202020204" pitchFamily="34" charset="0"/>
                          <a:cs typeface="Arial" panose="020B0604020202020204" pitchFamily="34" charset="0"/>
                        </a:rPr>
                        <a:t>Project M</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I-605 Katella Avenue Interchange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20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$ 28.6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65136785"/>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2.     Project G</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SR-57 NB Orangewood Avenue to Katella Avenue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$ 67.8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4734143"/>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3.     Project B</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I-5 between I-405 and Yale Avenue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$234.4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2709578"/>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4.     Project B</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I-5 between Yale Avenue and SR-55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$204.3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7706982"/>
                  </a:ext>
                </a:extLst>
              </a:tr>
              <a:tr h="274320">
                <a:tc>
                  <a:txBody>
                    <a:bodyPr/>
                    <a:lstStyle/>
                    <a:p>
                      <a:pPr marL="0" marR="0" lvl="0" indent="0">
                        <a:spcBef>
                          <a:spcPts val="0"/>
                        </a:spcBef>
                        <a:spcAft>
                          <a:spcPts val="200"/>
                        </a:spcAft>
                        <a:buFont typeface="+mj-lt"/>
                        <a:buNone/>
                      </a:pPr>
                      <a:r>
                        <a:rPr lang="en-US" sz="1400" dirty="0">
                          <a:solidFill>
                            <a:srgbClr val="000000"/>
                          </a:solidFill>
                          <a:effectLst/>
                          <a:latin typeface="Arial" panose="020B0604020202020204" pitchFamily="34" charset="0"/>
                          <a:cs typeface="Arial" panose="020B0604020202020204" pitchFamily="34" charset="0"/>
                        </a:rPr>
                        <a:t>5.     Project F</a:t>
                      </a:r>
                      <a:endParaRPr lang="en-US" sz="1400" dirty="0">
                        <a:effectLst/>
                        <a:latin typeface="Arial" panose="020B0604020202020204" pitchFamily="34"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SR-55 between I-5 and SR-91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ct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a:noFill/>
                    </a:lnR>
                    <a:lnT>
                      <a:noFill/>
                    </a:lnT>
                    <a:lnB>
                      <a:noFill/>
                    </a:lnB>
                  </a:tcPr>
                </a:tc>
                <a:tc>
                  <a:txBody>
                    <a:bodyPr/>
                    <a:lstStyle/>
                    <a:p>
                      <a:pPr marL="0" marR="0" algn="r">
                        <a:spcBef>
                          <a:spcPts val="0"/>
                        </a:spcBef>
                        <a:spcAft>
                          <a:spcPts val="20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$122.4</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505677"/>
                  </a:ext>
                </a:extLst>
              </a:tr>
              <a:tr h="153092">
                <a:tc gridSpan="4">
                  <a:txBody>
                    <a:bodyPr/>
                    <a:lstStyle/>
                    <a:p>
                      <a:pPr marL="3657600" marR="0" lvl="8" algn="r">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Deliverable 2 Total $657.5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357" marR="263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mpd="sng">
                      <a:noFill/>
                      <a:prstDash val="soli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84803304"/>
                  </a:ext>
                </a:extLst>
              </a:tr>
            </a:tbl>
          </a:graphicData>
        </a:graphic>
      </p:graphicFrame>
      <p:graphicFrame>
        <p:nvGraphicFramePr>
          <p:cNvPr id="14" name="Table 13">
            <a:extLst>
              <a:ext uri="{FF2B5EF4-FFF2-40B4-BE49-F238E27FC236}">
                <a16:creationId xmlns:a16="http://schemas.microsoft.com/office/drawing/2014/main" id="{465C1771-0AA0-4611-9B3A-921A503862BD}"/>
              </a:ext>
            </a:extLst>
          </p:cNvPr>
          <p:cNvGraphicFramePr>
            <a:graphicFrameLocks noGrp="1"/>
          </p:cNvGraphicFramePr>
          <p:nvPr>
            <p:extLst>
              <p:ext uri="{D42A27DB-BD31-4B8C-83A1-F6EECF244321}">
                <p14:modId xmlns:p14="http://schemas.microsoft.com/office/powerpoint/2010/main" val="4095876871"/>
              </p:ext>
            </p:extLst>
          </p:nvPr>
        </p:nvGraphicFramePr>
        <p:xfrm>
          <a:off x="880106" y="4095058"/>
          <a:ext cx="10306450" cy="1763157"/>
        </p:xfrm>
        <a:graphic>
          <a:graphicData uri="http://schemas.openxmlformats.org/drawingml/2006/table">
            <a:tbl>
              <a:tblPr firstRow="1" firstCol="1" bandRow="1"/>
              <a:tblGrid>
                <a:gridCol w="1508764">
                  <a:extLst>
                    <a:ext uri="{9D8B030D-6E8A-4147-A177-3AD203B41FA5}">
                      <a16:colId xmlns:a16="http://schemas.microsoft.com/office/drawing/2014/main" val="2983876435"/>
                    </a:ext>
                  </a:extLst>
                </a:gridCol>
                <a:gridCol w="5429250">
                  <a:extLst>
                    <a:ext uri="{9D8B030D-6E8A-4147-A177-3AD203B41FA5}">
                      <a16:colId xmlns:a16="http://schemas.microsoft.com/office/drawing/2014/main" val="2358274669"/>
                    </a:ext>
                  </a:extLst>
                </a:gridCol>
                <a:gridCol w="2457450">
                  <a:extLst>
                    <a:ext uri="{9D8B030D-6E8A-4147-A177-3AD203B41FA5}">
                      <a16:colId xmlns:a16="http://schemas.microsoft.com/office/drawing/2014/main" val="90109888"/>
                    </a:ext>
                  </a:extLst>
                </a:gridCol>
                <a:gridCol w="910986">
                  <a:extLst>
                    <a:ext uri="{9D8B030D-6E8A-4147-A177-3AD203B41FA5}">
                      <a16:colId xmlns:a16="http://schemas.microsoft.com/office/drawing/2014/main" val="69200416"/>
                    </a:ext>
                  </a:extLst>
                </a:gridCol>
              </a:tblGrid>
              <a:tr h="342515">
                <a:tc gridSpan="2">
                  <a:txBody>
                    <a:bodyPr/>
                    <a:lstStyle/>
                    <a:p>
                      <a:pPr marL="0" marR="0">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Remaining Projects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18D1C"/>
                    </a:solidFill>
                  </a:tcPr>
                </a:tc>
                <a:tc hMerge="1">
                  <a:txBody>
                    <a:bodyPr/>
                    <a:lstStyle/>
                    <a:p>
                      <a:endParaRPr lang="en-US"/>
                    </a:p>
                  </a:txBody>
                  <a:tcPr/>
                </a:tc>
                <a:tc>
                  <a:txBody>
                    <a:bodyPr/>
                    <a:lstStyle/>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Environmentally Clear  Shelf-Ready</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018D1C"/>
                    </a:solidFill>
                  </a:tcPr>
                </a:tc>
                <a:tc>
                  <a:txBody>
                    <a:bodyPr/>
                    <a:lstStyle/>
                    <a:p>
                      <a:pPr marL="0" marR="0" algn="ctr">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Cost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18D1C"/>
                    </a:solidFill>
                  </a:tcPr>
                </a:tc>
                <a:extLst>
                  <a:ext uri="{0D108BD9-81ED-4DB2-BD59-A6C34878D82A}">
                    <a16:rowId xmlns:a16="http://schemas.microsoft.com/office/drawing/2014/main" val="2366399935"/>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6.    Project L</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I-405 between I-5 and SR-55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$238.8</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67140984"/>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7.    Project D</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I-5 El Toro Road Interchange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i="1" dirty="0">
                          <a:effectLst/>
                          <a:latin typeface="Arial" panose="020B0604020202020204" pitchFamily="34" charset="0"/>
                          <a:ea typeface="Times New Roman" panose="02020603050405020304" pitchFamily="18" charset="0"/>
                          <a:cs typeface="Arial" panose="020B0604020202020204" pitchFamily="34" charset="0"/>
                        </a:rPr>
                        <a:t>$112.3</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25900"/>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8.    Project G</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SR-57 NB Lambert Road to County Line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i="1" dirty="0">
                          <a:effectLst/>
                          <a:latin typeface="Arial" panose="020B0604020202020204" pitchFamily="34" charset="0"/>
                          <a:ea typeface="Times New Roman" panose="02020603050405020304" pitchFamily="18" charset="0"/>
                          <a:cs typeface="Arial" panose="020B0604020202020204" pitchFamily="34" charset="0"/>
                        </a:rPr>
                        <a:t>$167.5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389297"/>
                  </a:ext>
                </a:extLst>
              </a:tr>
              <a:tr h="274320">
                <a:tc>
                  <a:txBody>
                    <a:bodyPr/>
                    <a:lstStyle/>
                    <a:p>
                      <a:pPr marL="0" lvl="0" indent="0">
                        <a:buFont typeface="+mj-lt"/>
                        <a:buNone/>
                      </a:pPr>
                      <a:r>
                        <a:rPr lang="en-US" sz="1400" dirty="0">
                          <a:solidFill>
                            <a:srgbClr val="000000"/>
                          </a:solidFill>
                          <a:effectLst/>
                          <a:latin typeface="Arial" panose="020B0604020202020204" pitchFamily="34" charset="0"/>
                          <a:cs typeface="Arial" panose="020B0604020202020204" pitchFamily="34" charset="0"/>
                        </a:rPr>
                        <a:t>9.    Project J</a:t>
                      </a:r>
                      <a:endParaRPr lang="en-US" sz="1400" dirty="0">
                        <a:effectLst/>
                        <a:latin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SR-91 between SR-241 and I-15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2026</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r">
                        <a:spcBef>
                          <a:spcPts val="0"/>
                        </a:spcBef>
                        <a:spcAft>
                          <a:spcPts val="0"/>
                        </a:spcAft>
                      </a:pPr>
                      <a:r>
                        <a:rPr lang="en-US" sz="1400" i="1" u="sng" dirty="0">
                          <a:effectLst/>
                          <a:latin typeface="Arial" panose="020B0604020202020204" pitchFamily="34" charset="0"/>
                          <a:ea typeface="Times New Roman" panose="02020603050405020304" pitchFamily="18" charset="0"/>
                          <a:cs typeface="Arial" panose="020B0604020202020204" pitchFamily="34" charset="0"/>
                        </a:rPr>
                        <a:t>$292.5</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5458452"/>
                  </a:ext>
                </a:extLst>
              </a:tr>
              <a:tr h="239157">
                <a:tc gridSpan="4">
                  <a:txBody>
                    <a:bodyPr/>
                    <a:lstStyle/>
                    <a:p>
                      <a:pPr marL="0" marR="0" algn="r">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Remaining M2 Freeway Projects Total $811.1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652500"/>
                  </a:ext>
                </a:extLst>
              </a:tr>
            </a:tbl>
          </a:graphicData>
        </a:graphic>
      </p:graphicFrame>
      <p:sp>
        <p:nvSpPr>
          <p:cNvPr id="5" name="TextBox 4">
            <a:extLst>
              <a:ext uri="{FF2B5EF4-FFF2-40B4-BE49-F238E27FC236}">
                <a16:creationId xmlns:a16="http://schemas.microsoft.com/office/drawing/2014/main" id="{0F35B739-A870-46F7-BC59-0609F3911B27}"/>
              </a:ext>
            </a:extLst>
          </p:cNvPr>
          <p:cNvSpPr txBox="1"/>
          <p:nvPr/>
        </p:nvSpPr>
        <p:spPr>
          <a:xfrm>
            <a:off x="1074420" y="6023785"/>
            <a:ext cx="9704070" cy="461665"/>
          </a:xfrm>
          <a:prstGeom prst="rect">
            <a:avLst/>
          </a:prstGeom>
          <a:noFill/>
          <a:ln w="9525">
            <a:solidFill>
              <a:schemeClr val="tx1"/>
            </a:solidFill>
          </a:ln>
        </p:spPr>
        <p:txBody>
          <a:bodyPr wrap="square" rtlCol="0">
            <a:spAutoFit/>
          </a:bodyPr>
          <a:lstStyle/>
          <a:p>
            <a:r>
              <a:rPr lang="en-US" sz="2400" dirty="0">
                <a:latin typeface="Arial" panose="020B0604020202020204" pitchFamily="34" charset="0"/>
                <a:cs typeface="Arial" panose="020B0604020202020204" pitchFamily="34" charset="0"/>
              </a:rPr>
              <a:t>Results in 26 of 30 total M2 freeway project segments completed</a:t>
            </a:r>
          </a:p>
        </p:txBody>
      </p:sp>
    </p:spTree>
    <p:extLst>
      <p:ext uri="{BB962C8B-B14F-4D97-AF65-F5344CB8AC3E}">
        <p14:creationId xmlns:p14="http://schemas.microsoft.com/office/powerpoint/2010/main" val="195352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84FC-EE9B-43FD-8F61-AC175E2EA253}"/>
              </a:ext>
            </a:extLst>
          </p:cNvPr>
          <p:cNvSpPr>
            <a:spLocks noGrp="1"/>
          </p:cNvSpPr>
          <p:nvPr>
            <p:ph type="title"/>
          </p:nvPr>
        </p:nvSpPr>
        <p:spPr/>
        <p:txBody>
          <a:bodyPr/>
          <a:lstStyle/>
          <a:p>
            <a:r>
              <a:rPr lang="en-US" dirty="0"/>
              <a:t>Next 10 Plan Progress</a:t>
            </a:r>
          </a:p>
        </p:txBody>
      </p:sp>
      <p:sp>
        <p:nvSpPr>
          <p:cNvPr id="3" name="Content Placeholder 2">
            <a:extLst>
              <a:ext uri="{FF2B5EF4-FFF2-40B4-BE49-F238E27FC236}">
                <a16:creationId xmlns:a16="http://schemas.microsoft.com/office/drawing/2014/main" id="{7693CC08-CC79-4421-AD2E-B4E6124F93B5}"/>
              </a:ext>
            </a:extLst>
          </p:cNvPr>
          <p:cNvSpPr>
            <a:spLocks noGrp="1"/>
          </p:cNvSpPr>
          <p:nvPr>
            <p:ph idx="1"/>
          </p:nvPr>
        </p:nvSpPr>
        <p:spPr>
          <a:xfrm>
            <a:off x="162296" y="1142148"/>
            <a:ext cx="11376560" cy="5593875"/>
          </a:xfrm>
        </p:spPr>
        <p:txBody>
          <a:bodyPr>
            <a:normAutofit lnSpcReduction="10000"/>
          </a:bodyPr>
          <a:lstStyle/>
          <a:p>
            <a:r>
              <a:rPr lang="en-US" dirty="0"/>
              <a:t>Freeways </a:t>
            </a:r>
          </a:p>
          <a:p>
            <a:pPr lvl="1"/>
            <a:r>
              <a:rPr lang="en-US" sz="2200" dirty="0"/>
              <a:t>3 projects complete, 3 in construction, 3 in design, 8 underway</a:t>
            </a:r>
          </a:p>
          <a:p>
            <a:r>
              <a:rPr lang="en-US" dirty="0"/>
              <a:t>Streets and Roads</a:t>
            </a:r>
          </a:p>
          <a:p>
            <a:pPr lvl="1"/>
            <a:r>
              <a:rPr lang="en-US" sz="2200" dirty="0"/>
              <a:t>$160 million made available through 4 calls</a:t>
            </a:r>
          </a:p>
          <a:p>
            <a:pPr lvl="1"/>
            <a:r>
              <a:rPr lang="en-US" sz="2200" dirty="0"/>
              <a:t>$162 million provided by formula to local jurisdictions</a:t>
            </a:r>
          </a:p>
          <a:p>
            <a:pPr lvl="1"/>
            <a:r>
              <a:rPr lang="en-US" sz="2200" dirty="0"/>
              <a:t>7 OC Bridges projects complete</a:t>
            </a:r>
          </a:p>
          <a:p>
            <a:r>
              <a:rPr lang="en-US" dirty="0"/>
              <a:t>Transit</a:t>
            </a:r>
          </a:p>
          <a:p>
            <a:pPr lvl="1"/>
            <a:r>
              <a:rPr lang="en-US" sz="2200" dirty="0"/>
              <a:t>Metrolink service expanded into Los Angeles</a:t>
            </a:r>
          </a:p>
          <a:p>
            <a:pPr lvl="1"/>
            <a:r>
              <a:rPr lang="en-US" sz="2200" dirty="0"/>
              <a:t>OC Streetcar in construction</a:t>
            </a:r>
          </a:p>
          <a:p>
            <a:pPr lvl="1"/>
            <a:r>
              <a:rPr lang="en-US" sz="2200" dirty="0"/>
              <a:t>4 of 6 Metrolink station improvements complete</a:t>
            </a:r>
          </a:p>
          <a:p>
            <a:pPr lvl="1"/>
            <a:r>
              <a:rPr lang="en-US" sz="2200" dirty="0"/>
              <a:t>$55 million made available to expand mobility choices and improve bus stops</a:t>
            </a:r>
          </a:p>
          <a:p>
            <a:r>
              <a:rPr lang="en-US" dirty="0"/>
              <a:t>Environmental</a:t>
            </a:r>
          </a:p>
          <a:p>
            <a:pPr lvl="1"/>
            <a:r>
              <a:rPr lang="en-US" sz="2200" dirty="0"/>
              <a:t>$8.4 million made available through 3 water quality calls</a:t>
            </a:r>
          </a:p>
          <a:p>
            <a:pPr lvl="1"/>
            <a:r>
              <a:rPr lang="en-US" sz="2200" dirty="0"/>
              <a:t>$9.5 million in endowment to protect open space and streamline permitting</a:t>
            </a:r>
          </a:p>
          <a:p>
            <a:endParaRPr lang="en-US" dirty="0"/>
          </a:p>
          <a:p>
            <a:endParaRPr lang="en-US" dirty="0"/>
          </a:p>
          <a:p>
            <a:pPr marL="457200" lvl="1"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DB9A2F-B5C9-43CD-9DDB-94B4A9FD6053}"/>
              </a:ext>
            </a:extLst>
          </p:cNvPr>
          <p:cNvSpPr>
            <a:spLocks noGrp="1"/>
          </p:cNvSpPr>
          <p:nvPr>
            <p:ph type="sldNum" sz="quarter" idx="12"/>
          </p:nvPr>
        </p:nvSpPr>
        <p:spPr/>
        <p:txBody>
          <a:bodyPr/>
          <a:lstStyle/>
          <a:p>
            <a:fld id="{8F88728A-9E54-1B4F-A83C-486C5BF59F16}" type="slidenum">
              <a:rPr lang="en-US" smtClean="0"/>
              <a:pPr/>
              <a:t>8</a:t>
            </a:fld>
            <a:endParaRPr lang="en-US" dirty="0"/>
          </a:p>
        </p:txBody>
      </p:sp>
      <p:pic>
        <p:nvPicPr>
          <p:cNvPr id="6" name="Picture 5">
            <a:extLst>
              <a:ext uri="{FF2B5EF4-FFF2-40B4-BE49-F238E27FC236}">
                <a16:creationId xmlns:a16="http://schemas.microsoft.com/office/drawing/2014/main" id="{29E00D5D-9A6E-42BD-AD94-678EBB58B383}"/>
              </a:ext>
            </a:extLst>
          </p:cNvPr>
          <p:cNvPicPr>
            <a:picLocks noChangeAspect="1"/>
          </p:cNvPicPr>
          <p:nvPr/>
        </p:nvPicPr>
        <p:blipFill>
          <a:blip r:embed="rId3"/>
          <a:stretch>
            <a:fillRect/>
          </a:stretch>
        </p:blipFill>
        <p:spPr>
          <a:xfrm>
            <a:off x="9202115" y="1360521"/>
            <a:ext cx="2406015" cy="3004585"/>
          </a:xfrm>
          <a:prstGeom prst="rect">
            <a:avLst/>
          </a:prstGeom>
        </p:spPr>
      </p:pic>
    </p:spTree>
    <p:extLst>
      <p:ext uri="{BB962C8B-B14F-4D97-AF65-F5344CB8AC3E}">
        <p14:creationId xmlns:p14="http://schemas.microsoft.com/office/powerpoint/2010/main" val="302797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246F09-7316-4E4D-AD11-C2B8D0CBF37B}"/>
              </a:ext>
            </a:extLst>
          </p:cNvPr>
          <p:cNvSpPr>
            <a:spLocks noGrp="1"/>
          </p:cNvSpPr>
          <p:nvPr>
            <p:ph type="title"/>
          </p:nvPr>
        </p:nvSpPr>
        <p:spPr/>
        <p:txBody>
          <a:bodyPr>
            <a:normAutofit/>
          </a:bodyPr>
          <a:lstStyle/>
          <a:p>
            <a:r>
              <a:rPr lang="en-US" dirty="0"/>
              <a:t>Next Steps</a:t>
            </a:r>
          </a:p>
        </p:txBody>
      </p:sp>
      <p:sp>
        <p:nvSpPr>
          <p:cNvPr id="3" name="Content Placeholder 2"/>
          <p:cNvSpPr>
            <a:spLocks noGrp="1"/>
          </p:cNvSpPr>
          <p:nvPr>
            <p:ph idx="1"/>
          </p:nvPr>
        </p:nvSpPr>
        <p:spPr>
          <a:xfrm>
            <a:off x="391886" y="1253331"/>
            <a:ext cx="10931788" cy="4874338"/>
          </a:xfrm>
        </p:spPr>
        <p:txBody>
          <a:bodyPr>
            <a:normAutofit/>
          </a:bodyPr>
          <a:lstStyle/>
          <a:p>
            <a:pPr marL="457200" lvl="2" indent="-342900">
              <a:lnSpc>
                <a:spcPct val="100000"/>
              </a:lnSpc>
              <a:spcBef>
                <a:spcPts val="0"/>
              </a:spcBef>
              <a:spcAft>
                <a:spcPts val="1800"/>
              </a:spcAft>
            </a:pPr>
            <a:r>
              <a:rPr lang="en-US" sz="2600" dirty="0"/>
              <a:t>A copy of the 2019 updated Next 10 Plan can be found online at : </a:t>
            </a:r>
            <a:r>
              <a:rPr lang="en-US" sz="2800" dirty="0">
                <a:hlinkClick r:id="rId3"/>
              </a:rPr>
              <a:t>https://www.octa.net/About-OC-Go/next-10-delivery-plan/</a:t>
            </a:r>
            <a:endParaRPr lang="en-US" sz="2800" dirty="0"/>
          </a:p>
          <a:p>
            <a:pPr marL="457200" lvl="2" indent="-342900">
              <a:lnSpc>
                <a:spcPct val="100000"/>
              </a:lnSpc>
              <a:spcBef>
                <a:spcPts val="0"/>
              </a:spcBef>
              <a:spcAft>
                <a:spcPts val="1800"/>
              </a:spcAft>
            </a:pPr>
            <a:r>
              <a:rPr lang="en-US" sz="2600" dirty="0"/>
              <a:t>Work with our transportation partners on delivery of the Next 10 Plan of projects and programs </a:t>
            </a:r>
          </a:p>
          <a:p>
            <a:pPr marL="457200" lvl="2" indent="-342900">
              <a:lnSpc>
                <a:spcPct val="100000"/>
              </a:lnSpc>
              <a:spcBef>
                <a:spcPts val="0"/>
              </a:spcBef>
              <a:spcAft>
                <a:spcPts val="1800"/>
              </a:spcAft>
            </a:pPr>
            <a:r>
              <a:rPr lang="en-US" sz="2600" dirty="0"/>
              <a:t>Monitor the risk associated with the changing environment and return with updates as appropriate</a:t>
            </a:r>
          </a:p>
        </p:txBody>
      </p:sp>
      <p:sp>
        <p:nvSpPr>
          <p:cNvPr id="2" name="Slide Number Placeholder 1"/>
          <p:cNvSpPr>
            <a:spLocks noGrp="1"/>
          </p:cNvSpPr>
          <p:nvPr>
            <p:ph type="sldNum" sz="quarter" idx="12"/>
          </p:nvPr>
        </p:nvSpPr>
        <p:spPr/>
        <p:txBody>
          <a:bodyPr/>
          <a:lstStyle/>
          <a:p>
            <a:fld id="{8F88728A-9E54-1B4F-A83C-486C5BF59F16}" type="slidenum">
              <a:rPr lang="en-US" smtClean="0"/>
              <a:pPr/>
              <a:t>9</a:t>
            </a:fld>
            <a:endParaRPr lang="en-US" dirty="0"/>
          </a:p>
        </p:txBody>
      </p:sp>
      <p:pic>
        <p:nvPicPr>
          <p:cNvPr id="6" name="Picture 5" descr="A close up of a sign&#10;&#10;Description automatically generated">
            <a:extLst>
              <a:ext uri="{FF2B5EF4-FFF2-40B4-BE49-F238E27FC236}">
                <a16:creationId xmlns:a16="http://schemas.microsoft.com/office/drawing/2014/main" id="{A93BD8F8-868E-4F79-93D6-1304E6CCD75A}"/>
              </a:ext>
            </a:extLst>
          </p:cNvPr>
          <p:cNvPicPr>
            <a:picLocks noChangeAspect="1"/>
          </p:cNvPicPr>
          <p:nvPr/>
        </p:nvPicPr>
        <p:blipFill>
          <a:blip r:embed="rId4"/>
          <a:stretch>
            <a:fillRect/>
          </a:stretch>
        </p:blipFill>
        <p:spPr>
          <a:xfrm>
            <a:off x="3219386" y="4617720"/>
            <a:ext cx="4882760" cy="1560042"/>
          </a:xfrm>
          <a:prstGeom prst="rect">
            <a:avLst/>
          </a:prstGeom>
        </p:spPr>
      </p:pic>
    </p:spTree>
    <p:extLst>
      <p:ext uri="{BB962C8B-B14F-4D97-AF65-F5344CB8AC3E}">
        <p14:creationId xmlns:p14="http://schemas.microsoft.com/office/powerpoint/2010/main" val="2519983837"/>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TA Template 2" id="{08507144-847C-D042-9B71-B971A185DA13}" vid="{144A424B-791F-E94F-91EE-BFA3773CC7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24E893086C744BF92879224846F92" ma:contentTypeVersion="8" ma:contentTypeDescription="Create a new document." ma:contentTypeScope="" ma:versionID="12fec934647c5b421ec665ea17cc2e1e">
  <xsd:schema xmlns:xsd="http://www.w3.org/2001/XMLSchema" xmlns:xs="http://www.w3.org/2001/XMLSchema" xmlns:p="http://schemas.microsoft.com/office/2006/metadata/properties" xmlns:ns3="5dcfd7a6-112f-48a3-ac46-068cca0841d6" targetNamespace="http://schemas.microsoft.com/office/2006/metadata/properties" ma:root="true" ma:fieldsID="30c5f4a72eb98e8586daae9e4098b88e" ns3:_="">
    <xsd:import namespace="5dcfd7a6-112f-48a3-ac46-068cca0841d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fd7a6-112f-48a3-ac46-068cca084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323D43-73C9-420A-83D6-EAE7AF50173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dcfd7a6-112f-48a3-ac46-068cca0841d6"/>
    <ds:schemaRef ds:uri="http://www.w3.org/XML/1998/namespace"/>
    <ds:schemaRef ds:uri="http://purl.org/dc/dcmitype/"/>
  </ds:schemaRefs>
</ds:datastoreItem>
</file>

<file path=customXml/itemProps2.xml><?xml version="1.0" encoding="utf-8"?>
<ds:datastoreItem xmlns:ds="http://schemas.openxmlformats.org/officeDocument/2006/customXml" ds:itemID="{F21F8E1E-A8A6-45B1-8F47-E53DE9571BAE}">
  <ds:schemaRefs>
    <ds:schemaRef ds:uri="http://schemas.microsoft.com/sharepoint/v3/contenttype/forms"/>
  </ds:schemaRefs>
</ds:datastoreItem>
</file>

<file path=customXml/itemProps3.xml><?xml version="1.0" encoding="utf-8"?>
<ds:datastoreItem xmlns:ds="http://schemas.openxmlformats.org/officeDocument/2006/customXml" ds:itemID="{BA2BE065-DCED-49A1-88C9-B4E456539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fd7a6-112f-48a3-ac46-068cca0841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February 2016 - New PowerPointTemplate</Template>
  <TotalTime>40107</TotalTime>
  <Words>1148</Words>
  <Application>Microsoft Office PowerPoint</Application>
  <PresentationFormat>Widescreen</PresentationFormat>
  <Paragraphs>156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1_Office Theme</vt:lpstr>
      <vt:lpstr>Measure M2</vt:lpstr>
      <vt:lpstr>M2 - Balanced Plan  </vt:lpstr>
      <vt:lpstr>M2 Delivery Plan - Goals</vt:lpstr>
      <vt:lpstr>Next 10 Delivery Plan - 2026</vt:lpstr>
      <vt:lpstr>M2 Sales Tax Revenue Forecast</vt:lpstr>
      <vt:lpstr>Freeway Deliverable Breakdown </vt:lpstr>
      <vt:lpstr>Freeway Deliverable Breakdown</vt:lpstr>
      <vt:lpstr>Next 10 Plan Progress</vt:lpstr>
      <vt:lpstr>Next Steps</vt:lpstr>
    </vt:vector>
  </TitlesOfParts>
  <Company>OCTA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Keith</dc:creator>
  <cp:lastModifiedBy>Francesca Ching</cp:lastModifiedBy>
  <cp:revision>503</cp:revision>
  <cp:lastPrinted>2020-01-20T17:56:38Z</cp:lastPrinted>
  <dcterms:created xsi:type="dcterms:W3CDTF">2016-03-23T18:26:58Z</dcterms:created>
  <dcterms:modified xsi:type="dcterms:W3CDTF">2020-02-11T01:47:10Z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0x01010068124E893086C744BF92879224846F92</vt:lpwstr>
  </property>
</Properties>
</file>