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8" r:id="rId2"/>
    <p:sldId id="316" r:id="rId3"/>
    <p:sldId id="360" r:id="rId4"/>
    <p:sldId id="350" r:id="rId5"/>
    <p:sldId id="333" r:id="rId6"/>
    <p:sldId id="356" r:id="rId7"/>
    <p:sldId id="357" r:id="rId8"/>
    <p:sldId id="355" r:id="rId9"/>
    <p:sldId id="344" r:id="rId10"/>
    <p:sldId id="354" r:id="rId11"/>
    <p:sldId id="336" r:id="rId12"/>
    <p:sldId id="358" r:id="rId13"/>
    <p:sldId id="348" r:id="rId14"/>
    <p:sldId id="359" r:id="rId15"/>
    <p:sldId id="332" r:id="rId16"/>
    <p:sldId id="340" r:id="rId17"/>
    <p:sldId id="352" r:id="rId18"/>
    <p:sldId id="260" r:id="rId19"/>
    <p:sldId id="257" r:id="rId20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AEFF7"/>
    <a:srgbClr val="595959"/>
    <a:srgbClr val="808381"/>
    <a:srgbClr val="1E6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73497" autoAdjust="0"/>
  </p:normalViewPr>
  <p:slideViewPr>
    <p:cSldViewPr snapToGrid="0" snapToObjects="1">
      <p:cViewPr varScale="1">
        <p:scale>
          <a:sx n="80" d="100"/>
          <a:sy n="80" d="100"/>
        </p:scale>
        <p:origin x="1692" y="90"/>
      </p:cViewPr>
      <p:guideLst/>
    </p:cSldViewPr>
  </p:slideViewPr>
  <p:notesTextViewPr>
    <p:cViewPr>
      <p:scale>
        <a:sx n="3" d="2"/>
        <a:sy n="3" d="2"/>
      </p:scale>
      <p:origin x="0" y="-486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A78BB-5554-407E-9F2A-F74DBFD68494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B3B8E5-C317-4A96-BAA9-72903CA243BA}">
      <dgm:prSet custT="1"/>
      <dgm:spPr/>
      <dgm:t>
        <a:bodyPr/>
        <a:lstStyle/>
        <a:p>
          <a:pPr rtl="0"/>
          <a:r>
            <a:rPr lang="en-US" sz="3200" b="1" u="none" dirty="0"/>
            <a:t>Construction</a:t>
          </a:r>
        </a:p>
      </dgm:t>
    </dgm:pt>
    <dgm:pt modelId="{191C95CA-4745-4537-9606-3FD648047364}" type="parTrans" cxnId="{93B30988-1B71-4CB7-8EDF-F5A904593A8C}">
      <dgm:prSet/>
      <dgm:spPr/>
      <dgm:t>
        <a:bodyPr/>
        <a:lstStyle/>
        <a:p>
          <a:endParaRPr lang="en-US"/>
        </a:p>
      </dgm:t>
    </dgm:pt>
    <dgm:pt modelId="{468D2A88-F806-4D8C-B6AA-38845F2227CF}" type="sibTrans" cxnId="{93B30988-1B71-4CB7-8EDF-F5A904593A8C}">
      <dgm:prSet/>
      <dgm:spPr/>
      <dgm:t>
        <a:bodyPr/>
        <a:lstStyle/>
        <a:p>
          <a:endParaRPr lang="en-US"/>
        </a:p>
      </dgm:t>
    </dgm:pt>
    <dgm:pt modelId="{D59C5FC6-1586-41DC-80D3-30FDDBF4173A}">
      <dgm:prSet/>
      <dgm:spPr/>
      <dgm:t>
        <a:bodyPr/>
        <a:lstStyle/>
        <a:p>
          <a:pPr rtl="0"/>
          <a:r>
            <a:rPr lang="en-US" dirty="0"/>
            <a:t>Construction approximately 25 percent complete</a:t>
          </a:r>
        </a:p>
      </dgm:t>
    </dgm:pt>
    <dgm:pt modelId="{F7971796-9651-4D5F-BAEE-D231DA0047BD}" type="parTrans" cxnId="{51A56676-61B6-45FA-9CE1-BC5753D94AA9}">
      <dgm:prSet/>
      <dgm:spPr/>
      <dgm:t>
        <a:bodyPr/>
        <a:lstStyle/>
        <a:p>
          <a:endParaRPr lang="en-US"/>
        </a:p>
      </dgm:t>
    </dgm:pt>
    <dgm:pt modelId="{7480D2CA-85B1-4EE7-ACD6-38EF69928EF7}" type="sibTrans" cxnId="{51A56676-61B6-45FA-9CE1-BC5753D94AA9}">
      <dgm:prSet/>
      <dgm:spPr/>
      <dgm:t>
        <a:bodyPr/>
        <a:lstStyle/>
        <a:p>
          <a:endParaRPr lang="en-US"/>
        </a:p>
      </dgm:t>
    </dgm:pt>
    <dgm:pt modelId="{8BC05F49-B6FC-4193-BC2E-84C0FEC81783}">
      <dgm:prSet custT="1"/>
      <dgm:spPr/>
      <dgm:t>
        <a:bodyPr/>
        <a:lstStyle/>
        <a:p>
          <a:pPr rtl="0"/>
          <a:r>
            <a:rPr lang="en-US" sz="3200" b="1" u="none" dirty="0"/>
            <a:t>Design</a:t>
          </a:r>
        </a:p>
      </dgm:t>
    </dgm:pt>
    <dgm:pt modelId="{9DF061C5-ECAE-476A-B85E-B4B929531FFE}" type="parTrans" cxnId="{0C03CAC2-8ABB-4723-B51D-32409C158BB4}">
      <dgm:prSet/>
      <dgm:spPr/>
      <dgm:t>
        <a:bodyPr/>
        <a:lstStyle/>
        <a:p>
          <a:endParaRPr lang="en-US"/>
        </a:p>
      </dgm:t>
    </dgm:pt>
    <dgm:pt modelId="{C0CC6153-6223-4B86-9150-C51A3859CFD2}" type="sibTrans" cxnId="{0C03CAC2-8ABB-4723-B51D-32409C158BB4}">
      <dgm:prSet/>
      <dgm:spPr/>
      <dgm:t>
        <a:bodyPr/>
        <a:lstStyle/>
        <a:p>
          <a:endParaRPr lang="en-US"/>
        </a:p>
      </dgm:t>
    </dgm:pt>
    <dgm:pt modelId="{3388DD4D-CC92-4628-AB56-D9560E771830}">
      <dgm:prSet/>
      <dgm:spPr/>
      <dgm:t>
        <a:bodyPr/>
        <a:lstStyle/>
        <a:p>
          <a:pPr rtl="0"/>
          <a:r>
            <a:rPr lang="en-US" dirty="0"/>
            <a:t>Project design approximately 95 percent complete</a:t>
          </a:r>
        </a:p>
      </dgm:t>
    </dgm:pt>
    <dgm:pt modelId="{0C1A8CEA-2531-4C4C-99A1-FC9365C8FDBE}" type="parTrans" cxnId="{70308996-5D5C-4CCC-ACFC-C4F333B4DD3E}">
      <dgm:prSet/>
      <dgm:spPr/>
      <dgm:t>
        <a:bodyPr/>
        <a:lstStyle/>
        <a:p>
          <a:endParaRPr lang="en-US"/>
        </a:p>
      </dgm:t>
    </dgm:pt>
    <dgm:pt modelId="{08B18AFB-AD3F-4835-A422-0F24DD0565D8}" type="sibTrans" cxnId="{70308996-5D5C-4CCC-ACFC-C4F333B4DD3E}">
      <dgm:prSet/>
      <dgm:spPr/>
      <dgm:t>
        <a:bodyPr/>
        <a:lstStyle/>
        <a:p>
          <a:endParaRPr lang="en-US"/>
        </a:p>
      </dgm:t>
    </dgm:pt>
    <dgm:pt modelId="{259DF451-1A5F-418E-AE99-ED9AA15273BF}">
      <dgm:prSet custT="1"/>
      <dgm:spPr/>
      <dgm:t>
        <a:bodyPr/>
        <a:lstStyle/>
        <a:p>
          <a:pPr rtl="0"/>
          <a:r>
            <a:rPr lang="en-US" sz="3200" b="1" u="none" dirty="0"/>
            <a:t>Right-of-Way </a:t>
          </a:r>
        </a:p>
      </dgm:t>
    </dgm:pt>
    <dgm:pt modelId="{6FC75C11-816C-414A-892E-6F671BDF75EF}" type="parTrans" cxnId="{E52A599C-EC0E-4B8E-B696-3F1B38954ABE}">
      <dgm:prSet/>
      <dgm:spPr/>
      <dgm:t>
        <a:bodyPr/>
        <a:lstStyle/>
        <a:p>
          <a:endParaRPr lang="en-US"/>
        </a:p>
      </dgm:t>
    </dgm:pt>
    <dgm:pt modelId="{644A80F1-6241-4C8E-8C29-4C7524350D1D}" type="sibTrans" cxnId="{E52A599C-EC0E-4B8E-B696-3F1B38954ABE}">
      <dgm:prSet/>
      <dgm:spPr/>
      <dgm:t>
        <a:bodyPr/>
        <a:lstStyle/>
        <a:p>
          <a:endParaRPr lang="en-US"/>
        </a:p>
      </dgm:t>
    </dgm:pt>
    <dgm:pt modelId="{B8FE6759-D27F-4592-91A8-B6E745502588}">
      <dgm:prSet/>
      <dgm:spPr/>
      <dgm:t>
        <a:bodyPr/>
        <a:lstStyle/>
        <a:p>
          <a:pPr rtl="0"/>
          <a:r>
            <a:rPr lang="en-US" dirty="0"/>
            <a:t>288 parcels impacted – on schedule overall</a:t>
          </a:r>
        </a:p>
      </dgm:t>
    </dgm:pt>
    <dgm:pt modelId="{7824AAB1-9FBA-4FEA-B636-C806788CF97B}" type="parTrans" cxnId="{827230D4-4F61-4220-BB9A-7B8A7903006F}">
      <dgm:prSet/>
      <dgm:spPr/>
      <dgm:t>
        <a:bodyPr/>
        <a:lstStyle/>
        <a:p>
          <a:endParaRPr lang="en-US"/>
        </a:p>
      </dgm:t>
    </dgm:pt>
    <dgm:pt modelId="{FE9BD128-B337-4A55-85FE-724BB6A65B80}" type="sibTrans" cxnId="{827230D4-4F61-4220-BB9A-7B8A7903006F}">
      <dgm:prSet/>
      <dgm:spPr/>
      <dgm:t>
        <a:bodyPr/>
        <a:lstStyle/>
        <a:p>
          <a:endParaRPr lang="en-US"/>
        </a:p>
      </dgm:t>
    </dgm:pt>
    <dgm:pt modelId="{2A315C3C-2551-451C-9773-3E00A7066422}">
      <dgm:prSet/>
      <dgm:spPr/>
      <dgm:t>
        <a:bodyPr/>
        <a:lstStyle/>
        <a:p>
          <a:pPr rtl="0"/>
          <a:r>
            <a:rPr lang="en-US" dirty="0"/>
            <a:t>281 parcels in possession (98 percent of total parcels needed)</a:t>
          </a:r>
        </a:p>
      </dgm:t>
    </dgm:pt>
    <dgm:pt modelId="{08FF1001-A7B2-47D2-8DDD-CA6DC93F9D4F}" type="parTrans" cxnId="{0BE99474-E54D-4423-A152-29C83427F9F3}">
      <dgm:prSet/>
      <dgm:spPr/>
      <dgm:t>
        <a:bodyPr/>
        <a:lstStyle/>
        <a:p>
          <a:endParaRPr lang="en-US"/>
        </a:p>
      </dgm:t>
    </dgm:pt>
    <dgm:pt modelId="{7F80CC65-1FE4-4391-9783-72CD41A3E13C}" type="sibTrans" cxnId="{0BE99474-E54D-4423-A152-29C83427F9F3}">
      <dgm:prSet/>
      <dgm:spPr/>
      <dgm:t>
        <a:bodyPr/>
        <a:lstStyle/>
        <a:p>
          <a:endParaRPr lang="en-US"/>
        </a:p>
      </dgm:t>
    </dgm:pt>
    <dgm:pt modelId="{0A3D272E-6384-4A3B-8D4B-652E1176D87C}">
      <dgm:prSet/>
      <dgm:spPr/>
      <dgm:t>
        <a:bodyPr/>
        <a:lstStyle/>
        <a:p>
          <a:pPr rtl="0"/>
          <a:r>
            <a:rPr lang="en-US" dirty="0"/>
            <a:t>288 offers presented</a:t>
          </a:r>
        </a:p>
      </dgm:t>
    </dgm:pt>
    <dgm:pt modelId="{14C69FB5-A5F6-434C-81AC-E576C6508828}" type="parTrans" cxnId="{7EF9D6BA-3FF9-4BFD-B524-6E40FC28AAE5}">
      <dgm:prSet/>
      <dgm:spPr/>
      <dgm:t>
        <a:bodyPr/>
        <a:lstStyle/>
        <a:p>
          <a:endParaRPr lang="en-US"/>
        </a:p>
      </dgm:t>
    </dgm:pt>
    <dgm:pt modelId="{0E118D5F-CEE1-431B-AFA3-A96FE057099D}" type="sibTrans" cxnId="{7EF9D6BA-3FF9-4BFD-B524-6E40FC28AAE5}">
      <dgm:prSet/>
      <dgm:spPr/>
      <dgm:t>
        <a:bodyPr/>
        <a:lstStyle/>
        <a:p>
          <a:endParaRPr lang="en-US"/>
        </a:p>
      </dgm:t>
    </dgm:pt>
    <dgm:pt modelId="{EDBBBA10-4905-436B-B0C5-9EAD1EF3E3F4}">
      <dgm:prSet/>
      <dgm:spPr/>
      <dgm:t>
        <a:bodyPr/>
        <a:lstStyle/>
        <a:p>
          <a:pPr rtl="0"/>
          <a:r>
            <a:rPr lang="en-US" dirty="0"/>
            <a:t>60 resolutions of necessity adopted by the Board</a:t>
          </a:r>
        </a:p>
      </dgm:t>
    </dgm:pt>
    <dgm:pt modelId="{C7647648-BADA-469F-993F-C83350DAA15D}" type="parTrans" cxnId="{B4A4BBB5-AD73-41DE-9A2F-83CA67A4AB20}">
      <dgm:prSet/>
      <dgm:spPr/>
      <dgm:t>
        <a:bodyPr/>
        <a:lstStyle/>
        <a:p>
          <a:endParaRPr lang="en-US"/>
        </a:p>
      </dgm:t>
    </dgm:pt>
    <dgm:pt modelId="{7A8D4B9C-8ADC-41F6-A893-FEB8E6700A0C}" type="sibTrans" cxnId="{B4A4BBB5-AD73-41DE-9A2F-83CA67A4AB20}">
      <dgm:prSet/>
      <dgm:spPr/>
      <dgm:t>
        <a:bodyPr/>
        <a:lstStyle/>
        <a:p>
          <a:endParaRPr lang="en-US"/>
        </a:p>
      </dgm:t>
    </dgm:pt>
    <dgm:pt modelId="{69FCFEC6-29B2-4050-AB9B-22B6D573C635}">
      <dgm:prSet/>
      <dgm:spPr/>
      <dgm:t>
        <a:bodyPr/>
        <a:lstStyle/>
        <a:p>
          <a:pPr rtl="0"/>
          <a:r>
            <a:rPr lang="en-US" dirty="0"/>
            <a:t>Wall design to be complete in 2020</a:t>
          </a:r>
        </a:p>
      </dgm:t>
    </dgm:pt>
    <dgm:pt modelId="{92C6C098-D630-4F5E-8010-24A078B7641C}" type="parTrans" cxnId="{9659C712-E005-4C48-99B4-E1338426D63D}">
      <dgm:prSet/>
      <dgm:spPr/>
      <dgm:t>
        <a:bodyPr/>
        <a:lstStyle/>
        <a:p>
          <a:endParaRPr lang="en-US"/>
        </a:p>
      </dgm:t>
    </dgm:pt>
    <dgm:pt modelId="{B7305B9B-9CC9-4C25-B718-11B3C043FB39}" type="sibTrans" cxnId="{9659C712-E005-4C48-99B4-E1338426D63D}">
      <dgm:prSet/>
      <dgm:spPr/>
      <dgm:t>
        <a:bodyPr/>
        <a:lstStyle/>
        <a:p>
          <a:endParaRPr lang="en-US"/>
        </a:p>
      </dgm:t>
    </dgm:pt>
    <dgm:pt modelId="{42A62C98-5178-4CCF-B8F8-2CC7021968DA}">
      <dgm:prSet/>
      <dgm:spPr/>
      <dgm:t>
        <a:bodyPr/>
        <a:lstStyle/>
        <a:p>
          <a:pPr rtl="0"/>
          <a:r>
            <a:rPr lang="en-US" dirty="0"/>
            <a:t>Design-builder has approximately 700 workers involved in Project</a:t>
          </a:r>
        </a:p>
      </dgm:t>
    </dgm:pt>
    <dgm:pt modelId="{4044045C-0208-441A-80C5-83ED3B28B200}" type="parTrans" cxnId="{5330CA9C-0025-4A8A-A6A3-87AE668153E4}">
      <dgm:prSet/>
      <dgm:spPr/>
      <dgm:t>
        <a:bodyPr/>
        <a:lstStyle/>
        <a:p>
          <a:endParaRPr lang="en-US"/>
        </a:p>
      </dgm:t>
    </dgm:pt>
    <dgm:pt modelId="{C29A4F4D-FB04-442E-9F59-FDA4A3117F9B}" type="sibTrans" cxnId="{5330CA9C-0025-4A8A-A6A3-87AE668153E4}">
      <dgm:prSet/>
      <dgm:spPr/>
      <dgm:t>
        <a:bodyPr/>
        <a:lstStyle/>
        <a:p>
          <a:endParaRPr lang="en-US"/>
        </a:p>
      </dgm:t>
    </dgm:pt>
    <dgm:pt modelId="{33D8216B-1239-4616-835E-8D2744389370}">
      <dgm:prSet/>
      <dgm:spPr/>
      <dgm:t>
        <a:bodyPr/>
        <a:lstStyle/>
        <a:p>
          <a:pPr rtl="0"/>
          <a:r>
            <a:rPr lang="en-US" dirty="0"/>
            <a:t>Roadway and bridge design complete</a:t>
          </a:r>
        </a:p>
      </dgm:t>
    </dgm:pt>
    <dgm:pt modelId="{7CEF7ED9-6782-4BA9-A2F5-CCE110299CA5}" type="parTrans" cxnId="{5543555A-E50F-4742-A6D0-1A2E129C5940}">
      <dgm:prSet/>
      <dgm:spPr/>
      <dgm:t>
        <a:bodyPr/>
        <a:lstStyle/>
        <a:p>
          <a:endParaRPr lang="en-US"/>
        </a:p>
      </dgm:t>
    </dgm:pt>
    <dgm:pt modelId="{F3C4C6BD-CF2F-405A-A55E-5EDFC28B7F2F}" type="sibTrans" cxnId="{5543555A-E50F-4742-A6D0-1A2E129C5940}">
      <dgm:prSet/>
      <dgm:spPr/>
      <dgm:t>
        <a:bodyPr/>
        <a:lstStyle/>
        <a:p>
          <a:endParaRPr lang="en-US"/>
        </a:p>
      </dgm:t>
    </dgm:pt>
    <dgm:pt modelId="{638F3ACC-C0B1-44E6-97E6-D629E4165B30}" type="pres">
      <dgm:prSet presAssocID="{986A78BB-5554-407E-9F2A-F74DBFD68494}" presName="Name0" presStyleCnt="0">
        <dgm:presLayoutVars>
          <dgm:dir/>
          <dgm:animLvl val="lvl"/>
          <dgm:resizeHandles val="exact"/>
        </dgm:presLayoutVars>
      </dgm:prSet>
      <dgm:spPr/>
    </dgm:pt>
    <dgm:pt modelId="{AED66C53-E35D-4790-AE66-252FD5D99207}" type="pres">
      <dgm:prSet presAssocID="{B4B3B8E5-C317-4A96-BAA9-72903CA243BA}" presName="linNode" presStyleCnt="0"/>
      <dgm:spPr/>
    </dgm:pt>
    <dgm:pt modelId="{E4C6B588-6194-4E3C-A01F-B006C85C095E}" type="pres">
      <dgm:prSet presAssocID="{B4B3B8E5-C317-4A96-BAA9-72903CA243BA}" presName="parentText" presStyleLbl="node1" presStyleIdx="0" presStyleCnt="3" custScaleX="66805" custLinFactY="100000" custLinFactNeighborX="-734" custLinFactNeighborY="110152">
        <dgm:presLayoutVars>
          <dgm:chMax val="1"/>
          <dgm:bulletEnabled val="1"/>
        </dgm:presLayoutVars>
      </dgm:prSet>
      <dgm:spPr/>
    </dgm:pt>
    <dgm:pt modelId="{09B0A54A-0B6D-4CD9-B661-7DA3D7B11185}" type="pres">
      <dgm:prSet presAssocID="{B4B3B8E5-C317-4A96-BAA9-72903CA243BA}" presName="descendantText" presStyleLbl="alignAccFollowNode1" presStyleIdx="0" presStyleCnt="3" custScaleY="120495" custLinFactY="100000" custLinFactNeighborX="-871" custLinFactNeighborY="164266">
        <dgm:presLayoutVars>
          <dgm:bulletEnabled val="1"/>
        </dgm:presLayoutVars>
      </dgm:prSet>
      <dgm:spPr>
        <a:prstGeom prst="roundRect">
          <a:avLst/>
        </a:prstGeom>
      </dgm:spPr>
    </dgm:pt>
    <dgm:pt modelId="{3C746A5D-8655-47FB-BAEA-7DA9BA579178}" type="pres">
      <dgm:prSet presAssocID="{468D2A88-F806-4D8C-B6AA-38845F2227CF}" presName="sp" presStyleCnt="0"/>
      <dgm:spPr/>
    </dgm:pt>
    <dgm:pt modelId="{3601D452-1E0A-4CD8-A0E0-C7D11E758400}" type="pres">
      <dgm:prSet presAssocID="{8BC05F49-B6FC-4193-BC2E-84C0FEC81783}" presName="linNode" presStyleCnt="0"/>
      <dgm:spPr/>
    </dgm:pt>
    <dgm:pt modelId="{2BB51F33-B5A0-4BC2-BDFD-DF8E4C3F0CD1}" type="pres">
      <dgm:prSet presAssocID="{8BC05F49-B6FC-4193-BC2E-84C0FEC81783}" presName="parentText" presStyleLbl="node1" presStyleIdx="1" presStyleCnt="3" custScaleX="67179" custLinFactNeighborX="-490" custLinFactNeighborY="-97657">
        <dgm:presLayoutVars>
          <dgm:chMax val="1"/>
          <dgm:bulletEnabled val="1"/>
        </dgm:presLayoutVars>
      </dgm:prSet>
      <dgm:spPr/>
    </dgm:pt>
    <dgm:pt modelId="{9B3421D1-070C-4B26-95C2-FFB5C3AE4236}" type="pres">
      <dgm:prSet presAssocID="{8BC05F49-B6FC-4193-BC2E-84C0FEC81783}" presName="descendantText" presStyleLbl="alignAccFollowNode1" presStyleIdx="1" presStyleCnt="3" custScaleY="120448" custLinFactY="-21644" custLinFactNeighborX="-436" custLinFactNeighborY="-100000">
        <dgm:presLayoutVars>
          <dgm:bulletEnabled val="1"/>
        </dgm:presLayoutVars>
      </dgm:prSet>
      <dgm:spPr>
        <a:prstGeom prst="roundRect">
          <a:avLst/>
        </a:prstGeom>
      </dgm:spPr>
    </dgm:pt>
    <dgm:pt modelId="{6F69E01F-A40E-4362-ABA6-2028F15B787B}" type="pres">
      <dgm:prSet presAssocID="{C0CC6153-6223-4B86-9150-C51A3859CFD2}" presName="sp" presStyleCnt="0"/>
      <dgm:spPr/>
    </dgm:pt>
    <dgm:pt modelId="{526A9315-CF9A-459D-B307-2895B16A4E11}" type="pres">
      <dgm:prSet presAssocID="{259DF451-1A5F-418E-AE99-ED9AA15273BF}" presName="linNode" presStyleCnt="0"/>
      <dgm:spPr/>
    </dgm:pt>
    <dgm:pt modelId="{6C5EBF79-4B77-44F2-B4FC-F0486D04D396}" type="pres">
      <dgm:prSet presAssocID="{259DF451-1A5F-418E-AE99-ED9AA15273BF}" presName="parentText" presStyleLbl="node1" presStyleIdx="2" presStyleCnt="3" custScaleX="67363" custLinFactY="-1077" custLinFactNeighborX="-613" custLinFactNeighborY="-100000">
        <dgm:presLayoutVars>
          <dgm:chMax val="1"/>
          <dgm:bulletEnabled val="1"/>
        </dgm:presLayoutVars>
      </dgm:prSet>
      <dgm:spPr/>
    </dgm:pt>
    <dgm:pt modelId="{5B2902EA-A872-4DB3-A14B-167327D4B6AD}" type="pres">
      <dgm:prSet presAssocID="{259DF451-1A5F-418E-AE99-ED9AA15273BF}" presName="descendantText" presStyleLbl="alignAccFollowNode1" presStyleIdx="2" presStyleCnt="3" custScaleY="120157" custLinFactY="-25670" custLinFactNeighborX="-871" custLinFactNeighborY="-10000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59C712-E005-4C48-99B4-E1338426D63D}" srcId="{8BC05F49-B6FC-4193-BC2E-84C0FEC81783}" destId="{69FCFEC6-29B2-4050-AB9B-22B6D573C635}" srcOrd="2" destOrd="0" parTransId="{92C6C098-D630-4F5E-8010-24A078B7641C}" sibTransId="{B7305B9B-9CC9-4C25-B718-11B3C043FB39}"/>
    <dgm:cxn modelId="{8E499E18-426C-451E-BF71-79249D0FA516}" type="presOf" srcId="{8BC05F49-B6FC-4193-BC2E-84C0FEC81783}" destId="{2BB51F33-B5A0-4BC2-BDFD-DF8E4C3F0CD1}" srcOrd="0" destOrd="0" presId="urn:microsoft.com/office/officeart/2005/8/layout/vList5"/>
    <dgm:cxn modelId="{A28CC929-7BB5-4127-A0BF-ECA7995DE8BD}" type="presOf" srcId="{3388DD4D-CC92-4628-AB56-D9560E771830}" destId="{9B3421D1-070C-4B26-95C2-FFB5C3AE4236}" srcOrd="0" destOrd="0" presId="urn:microsoft.com/office/officeart/2005/8/layout/vList5"/>
    <dgm:cxn modelId="{2AE6AF2D-B460-4F3A-A13A-C8A79A1D4A8A}" type="presOf" srcId="{D59C5FC6-1586-41DC-80D3-30FDDBF4173A}" destId="{09B0A54A-0B6D-4CD9-B661-7DA3D7B11185}" srcOrd="0" destOrd="0" presId="urn:microsoft.com/office/officeart/2005/8/layout/vList5"/>
    <dgm:cxn modelId="{04A7D033-CFB7-4879-A83F-3059B399E67A}" type="presOf" srcId="{B8FE6759-D27F-4592-91A8-B6E745502588}" destId="{5B2902EA-A872-4DB3-A14B-167327D4B6AD}" srcOrd="0" destOrd="0" presId="urn:microsoft.com/office/officeart/2005/8/layout/vList5"/>
    <dgm:cxn modelId="{E01A2A3B-8D43-463C-A85E-B4EE2985E008}" type="presOf" srcId="{2A315C3C-2551-451C-9773-3E00A7066422}" destId="{5B2902EA-A872-4DB3-A14B-167327D4B6AD}" srcOrd="0" destOrd="2" presId="urn:microsoft.com/office/officeart/2005/8/layout/vList5"/>
    <dgm:cxn modelId="{9F169673-613E-463B-AA41-CCF9D9A047BF}" type="presOf" srcId="{69FCFEC6-29B2-4050-AB9B-22B6D573C635}" destId="{9B3421D1-070C-4B26-95C2-FFB5C3AE4236}" srcOrd="0" destOrd="2" presId="urn:microsoft.com/office/officeart/2005/8/layout/vList5"/>
    <dgm:cxn modelId="{0BE99474-E54D-4423-A152-29C83427F9F3}" srcId="{259DF451-1A5F-418E-AE99-ED9AA15273BF}" destId="{2A315C3C-2551-451C-9773-3E00A7066422}" srcOrd="2" destOrd="0" parTransId="{08FF1001-A7B2-47D2-8DDD-CA6DC93F9D4F}" sibTransId="{7F80CC65-1FE4-4391-9783-72CD41A3E13C}"/>
    <dgm:cxn modelId="{51A56676-61B6-45FA-9CE1-BC5753D94AA9}" srcId="{B4B3B8E5-C317-4A96-BAA9-72903CA243BA}" destId="{D59C5FC6-1586-41DC-80D3-30FDDBF4173A}" srcOrd="0" destOrd="0" parTransId="{F7971796-9651-4D5F-BAEE-D231DA0047BD}" sibTransId="{7480D2CA-85B1-4EE7-ACD6-38EF69928EF7}"/>
    <dgm:cxn modelId="{5543555A-E50F-4742-A6D0-1A2E129C5940}" srcId="{8BC05F49-B6FC-4193-BC2E-84C0FEC81783}" destId="{33D8216B-1239-4616-835E-8D2744389370}" srcOrd="1" destOrd="0" parTransId="{7CEF7ED9-6782-4BA9-A2F5-CCE110299CA5}" sibTransId="{F3C4C6BD-CF2F-405A-A55E-5EDFC28B7F2F}"/>
    <dgm:cxn modelId="{93B30988-1B71-4CB7-8EDF-F5A904593A8C}" srcId="{986A78BB-5554-407E-9F2A-F74DBFD68494}" destId="{B4B3B8E5-C317-4A96-BAA9-72903CA243BA}" srcOrd="0" destOrd="0" parTransId="{191C95CA-4745-4537-9606-3FD648047364}" sibTransId="{468D2A88-F806-4D8C-B6AA-38845F2227CF}"/>
    <dgm:cxn modelId="{70308996-5D5C-4CCC-ACFC-C4F333B4DD3E}" srcId="{8BC05F49-B6FC-4193-BC2E-84C0FEC81783}" destId="{3388DD4D-CC92-4628-AB56-D9560E771830}" srcOrd="0" destOrd="0" parTransId="{0C1A8CEA-2531-4C4C-99A1-FC9365C8FDBE}" sibTransId="{08B18AFB-AD3F-4835-A422-0F24DD0565D8}"/>
    <dgm:cxn modelId="{E52A599C-EC0E-4B8E-B696-3F1B38954ABE}" srcId="{986A78BB-5554-407E-9F2A-F74DBFD68494}" destId="{259DF451-1A5F-418E-AE99-ED9AA15273BF}" srcOrd="2" destOrd="0" parTransId="{6FC75C11-816C-414A-892E-6F671BDF75EF}" sibTransId="{644A80F1-6241-4C8E-8C29-4C7524350D1D}"/>
    <dgm:cxn modelId="{5330CA9C-0025-4A8A-A6A3-87AE668153E4}" srcId="{B4B3B8E5-C317-4A96-BAA9-72903CA243BA}" destId="{42A62C98-5178-4CCF-B8F8-2CC7021968DA}" srcOrd="1" destOrd="0" parTransId="{4044045C-0208-441A-80C5-83ED3B28B200}" sibTransId="{C29A4F4D-FB04-442E-9F59-FDA4A3117F9B}"/>
    <dgm:cxn modelId="{6871E8B3-7CAD-4677-AF0C-F8524851102A}" type="presOf" srcId="{0A3D272E-6384-4A3B-8D4B-652E1176D87C}" destId="{5B2902EA-A872-4DB3-A14B-167327D4B6AD}" srcOrd="0" destOrd="1" presId="urn:microsoft.com/office/officeart/2005/8/layout/vList5"/>
    <dgm:cxn modelId="{B4A4BBB5-AD73-41DE-9A2F-83CA67A4AB20}" srcId="{259DF451-1A5F-418E-AE99-ED9AA15273BF}" destId="{EDBBBA10-4905-436B-B0C5-9EAD1EF3E3F4}" srcOrd="3" destOrd="0" parTransId="{C7647648-BADA-469F-993F-C83350DAA15D}" sibTransId="{7A8D4B9C-8ADC-41F6-A893-FEB8E6700A0C}"/>
    <dgm:cxn modelId="{D58AE3B9-6056-4F6A-8E13-304FDDB4109F}" type="presOf" srcId="{EDBBBA10-4905-436B-B0C5-9EAD1EF3E3F4}" destId="{5B2902EA-A872-4DB3-A14B-167327D4B6AD}" srcOrd="0" destOrd="3" presId="urn:microsoft.com/office/officeart/2005/8/layout/vList5"/>
    <dgm:cxn modelId="{7EF9D6BA-3FF9-4BFD-B524-6E40FC28AAE5}" srcId="{259DF451-1A5F-418E-AE99-ED9AA15273BF}" destId="{0A3D272E-6384-4A3B-8D4B-652E1176D87C}" srcOrd="1" destOrd="0" parTransId="{14C69FB5-A5F6-434C-81AC-E576C6508828}" sibTransId="{0E118D5F-CEE1-431B-AFA3-A96FE057099D}"/>
    <dgm:cxn modelId="{764CD2BB-FCDA-430C-8DDC-F82C727929AF}" type="presOf" srcId="{B4B3B8E5-C317-4A96-BAA9-72903CA243BA}" destId="{E4C6B588-6194-4E3C-A01F-B006C85C095E}" srcOrd="0" destOrd="0" presId="urn:microsoft.com/office/officeart/2005/8/layout/vList5"/>
    <dgm:cxn modelId="{0C03CAC2-8ABB-4723-B51D-32409C158BB4}" srcId="{986A78BB-5554-407E-9F2A-F74DBFD68494}" destId="{8BC05F49-B6FC-4193-BC2E-84C0FEC81783}" srcOrd="1" destOrd="0" parTransId="{9DF061C5-ECAE-476A-B85E-B4B929531FFE}" sibTransId="{C0CC6153-6223-4B86-9150-C51A3859CFD2}"/>
    <dgm:cxn modelId="{827230D4-4F61-4220-BB9A-7B8A7903006F}" srcId="{259DF451-1A5F-418E-AE99-ED9AA15273BF}" destId="{B8FE6759-D27F-4592-91A8-B6E745502588}" srcOrd="0" destOrd="0" parTransId="{7824AAB1-9FBA-4FEA-B636-C806788CF97B}" sibTransId="{FE9BD128-B337-4A55-85FE-724BB6A65B80}"/>
    <dgm:cxn modelId="{F72CE4D7-88C3-4CF0-A642-EBC056BD6EC0}" type="presOf" srcId="{986A78BB-5554-407E-9F2A-F74DBFD68494}" destId="{638F3ACC-C0B1-44E6-97E6-D629E4165B30}" srcOrd="0" destOrd="0" presId="urn:microsoft.com/office/officeart/2005/8/layout/vList5"/>
    <dgm:cxn modelId="{DBDC14DC-B4F0-4E9D-8299-4E1BB3FB4C07}" type="presOf" srcId="{259DF451-1A5F-418E-AE99-ED9AA15273BF}" destId="{6C5EBF79-4B77-44F2-B4FC-F0486D04D396}" srcOrd="0" destOrd="0" presId="urn:microsoft.com/office/officeart/2005/8/layout/vList5"/>
    <dgm:cxn modelId="{A981B3F6-5971-4976-AEEE-7F61B0703767}" type="presOf" srcId="{33D8216B-1239-4616-835E-8D2744389370}" destId="{9B3421D1-070C-4B26-95C2-FFB5C3AE4236}" srcOrd="0" destOrd="1" presId="urn:microsoft.com/office/officeart/2005/8/layout/vList5"/>
    <dgm:cxn modelId="{4EA5FCF8-50CF-46D7-8507-850B8FF70C68}" type="presOf" srcId="{42A62C98-5178-4CCF-B8F8-2CC7021968DA}" destId="{09B0A54A-0B6D-4CD9-B661-7DA3D7B11185}" srcOrd="0" destOrd="1" presId="urn:microsoft.com/office/officeart/2005/8/layout/vList5"/>
    <dgm:cxn modelId="{4E98BB06-2790-4DA0-B55F-3D42BB6A95B6}" type="presParOf" srcId="{638F3ACC-C0B1-44E6-97E6-D629E4165B30}" destId="{AED66C53-E35D-4790-AE66-252FD5D99207}" srcOrd="0" destOrd="0" presId="urn:microsoft.com/office/officeart/2005/8/layout/vList5"/>
    <dgm:cxn modelId="{328F8395-36B9-42A7-A8F6-7F3CDACA504B}" type="presParOf" srcId="{AED66C53-E35D-4790-AE66-252FD5D99207}" destId="{E4C6B588-6194-4E3C-A01F-B006C85C095E}" srcOrd="0" destOrd="0" presId="urn:microsoft.com/office/officeart/2005/8/layout/vList5"/>
    <dgm:cxn modelId="{C6FA021D-EAA6-4C9E-A666-4A248FB4DD6B}" type="presParOf" srcId="{AED66C53-E35D-4790-AE66-252FD5D99207}" destId="{09B0A54A-0B6D-4CD9-B661-7DA3D7B11185}" srcOrd="1" destOrd="0" presId="urn:microsoft.com/office/officeart/2005/8/layout/vList5"/>
    <dgm:cxn modelId="{A7151996-133B-41AD-BD3B-BF97E0B29342}" type="presParOf" srcId="{638F3ACC-C0B1-44E6-97E6-D629E4165B30}" destId="{3C746A5D-8655-47FB-BAEA-7DA9BA579178}" srcOrd="1" destOrd="0" presId="urn:microsoft.com/office/officeart/2005/8/layout/vList5"/>
    <dgm:cxn modelId="{4C7E8FD9-FCBA-4485-83B8-1095D0E1B38F}" type="presParOf" srcId="{638F3ACC-C0B1-44E6-97E6-D629E4165B30}" destId="{3601D452-1E0A-4CD8-A0E0-C7D11E758400}" srcOrd="2" destOrd="0" presId="urn:microsoft.com/office/officeart/2005/8/layout/vList5"/>
    <dgm:cxn modelId="{AE275C53-C35A-47D9-B514-7FFC61FF4233}" type="presParOf" srcId="{3601D452-1E0A-4CD8-A0E0-C7D11E758400}" destId="{2BB51F33-B5A0-4BC2-BDFD-DF8E4C3F0CD1}" srcOrd="0" destOrd="0" presId="urn:microsoft.com/office/officeart/2005/8/layout/vList5"/>
    <dgm:cxn modelId="{5BDB581F-C9B8-4CF5-B7DB-65E258473D31}" type="presParOf" srcId="{3601D452-1E0A-4CD8-A0E0-C7D11E758400}" destId="{9B3421D1-070C-4B26-95C2-FFB5C3AE4236}" srcOrd="1" destOrd="0" presId="urn:microsoft.com/office/officeart/2005/8/layout/vList5"/>
    <dgm:cxn modelId="{CA0C3053-6D9E-490A-94BE-B02D27B65A40}" type="presParOf" srcId="{638F3ACC-C0B1-44E6-97E6-D629E4165B30}" destId="{6F69E01F-A40E-4362-ABA6-2028F15B787B}" srcOrd="3" destOrd="0" presId="urn:microsoft.com/office/officeart/2005/8/layout/vList5"/>
    <dgm:cxn modelId="{77F06B90-5585-4F04-8E6E-B06EDEFED5E6}" type="presParOf" srcId="{638F3ACC-C0B1-44E6-97E6-D629E4165B30}" destId="{526A9315-CF9A-459D-B307-2895B16A4E11}" srcOrd="4" destOrd="0" presId="urn:microsoft.com/office/officeart/2005/8/layout/vList5"/>
    <dgm:cxn modelId="{1E6F7A34-69AD-4F13-9656-253FA480F116}" type="presParOf" srcId="{526A9315-CF9A-459D-B307-2895B16A4E11}" destId="{6C5EBF79-4B77-44F2-B4FC-F0486D04D396}" srcOrd="0" destOrd="0" presId="urn:microsoft.com/office/officeart/2005/8/layout/vList5"/>
    <dgm:cxn modelId="{C5D7AA24-43BE-4447-AA29-8C65D071D83C}" type="presParOf" srcId="{526A9315-CF9A-459D-B307-2895B16A4E11}" destId="{5B2902EA-A872-4DB3-A14B-167327D4B6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A78BB-5554-407E-9F2A-F74DBFD68494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C05F49-B6FC-4193-BC2E-84C0FEC81783}">
      <dgm:prSet custT="1"/>
      <dgm:spPr/>
      <dgm:t>
        <a:bodyPr/>
        <a:lstStyle/>
        <a:p>
          <a:pPr rtl="0"/>
          <a:r>
            <a:rPr lang="en-US" sz="3200" b="1" u="none" dirty="0"/>
            <a:t>July – December 2020 </a:t>
          </a:r>
        </a:p>
      </dgm:t>
    </dgm:pt>
    <dgm:pt modelId="{9DF061C5-ECAE-476A-B85E-B4B929531FFE}" type="parTrans" cxnId="{0C03CAC2-8ABB-4723-B51D-32409C158BB4}">
      <dgm:prSet/>
      <dgm:spPr/>
      <dgm:t>
        <a:bodyPr/>
        <a:lstStyle/>
        <a:p>
          <a:endParaRPr lang="en-US"/>
        </a:p>
      </dgm:t>
    </dgm:pt>
    <dgm:pt modelId="{C0CC6153-6223-4B86-9150-C51A3859CFD2}" type="sibTrans" cxnId="{0C03CAC2-8ABB-4723-B51D-32409C158BB4}">
      <dgm:prSet/>
      <dgm:spPr/>
      <dgm:t>
        <a:bodyPr/>
        <a:lstStyle/>
        <a:p>
          <a:endParaRPr lang="en-US"/>
        </a:p>
      </dgm:t>
    </dgm:pt>
    <dgm:pt modelId="{3388DD4D-CC92-4628-AB56-D9560E771830}">
      <dgm:prSet/>
      <dgm:spPr/>
      <dgm:t>
        <a:bodyPr/>
        <a:lstStyle/>
        <a:p>
          <a:pPr rtl="0"/>
          <a:r>
            <a:rPr lang="en-US" dirty="0"/>
            <a:t>Bolsa Chica Road bridge (first half) opens to traffic</a:t>
          </a:r>
        </a:p>
      </dgm:t>
    </dgm:pt>
    <dgm:pt modelId="{0C1A8CEA-2531-4C4C-99A1-FC9365C8FDBE}" type="parTrans" cxnId="{70308996-5D5C-4CCC-ACFC-C4F333B4DD3E}">
      <dgm:prSet/>
      <dgm:spPr/>
      <dgm:t>
        <a:bodyPr/>
        <a:lstStyle/>
        <a:p>
          <a:endParaRPr lang="en-US"/>
        </a:p>
      </dgm:t>
    </dgm:pt>
    <dgm:pt modelId="{08B18AFB-AD3F-4835-A422-0F24DD0565D8}" type="sibTrans" cxnId="{70308996-5D5C-4CCC-ACFC-C4F333B4DD3E}">
      <dgm:prSet/>
      <dgm:spPr/>
      <dgm:t>
        <a:bodyPr/>
        <a:lstStyle/>
        <a:p>
          <a:endParaRPr lang="en-US"/>
        </a:p>
      </dgm:t>
    </dgm:pt>
    <dgm:pt modelId="{259DF451-1A5F-418E-AE99-ED9AA15273BF}">
      <dgm:prSet custT="1"/>
      <dgm:spPr/>
      <dgm:t>
        <a:bodyPr/>
        <a:lstStyle/>
        <a:p>
          <a:pPr rtl="0"/>
          <a:r>
            <a:rPr lang="en-US" sz="3200" b="1" u="none" dirty="0"/>
            <a:t>January – June 2020</a:t>
          </a:r>
        </a:p>
      </dgm:t>
    </dgm:pt>
    <dgm:pt modelId="{6FC75C11-816C-414A-892E-6F671BDF75EF}" type="parTrans" cxnId="{E52A599C-EC0E-4B8E-B696-3F1B38954ABE}">
      <dgm:prSet/>
      <dgm:spPr/>
      <dgm:t>
        <a:bodyPr/>
        <a:lstStyle/>
        <a:p>
          <a:endParaRPr lang="en-US"/>
        </a:p>
      </dgm:t>
    </dgm:pt>
    <dgm:pt modelId="{644A80F1-6241-4C8E-8C29-4C7524350D1D}" type="sibTrans" cxnId="{E52A599C-EC0E-4B8E-B696-3F1B38954ABE}">
      <dgm:prSet/>
      <dgm:spPr/>
      <dgm:t>
        <a:bodyPr/>
        <a:lstStyle/>
        <a:p>
          <a:endParaRPr lang="en-US"/>
        </a:p>
      </dgm:t>
    </dgm:pt>
    <dgm:pt modelId="{B8FE6759-D27F-4592-91A8-B6E745502588}">
      <dgm:prSet/>
      <dgm:spPr/>
      <dgm:t>
        <a:bodyPr/>
        <a:lstStyle/>
        <a:p>
          <a:pPr rtl="0"/>
          <a:r>
            <a:rPr lang="en-US" dirty="0"/>
            <a:t>McFadden Avenue bridge fully opens to traffic</a:t>
          </a:r>
        </a:p>
      </dgm:t>
    </dgm:pt>
    <dgm:pt modelId="{7824AAB1-9FBA-4FEA-B636-C806788CF97B}" type="parTrans" cxnId="{827230D4-4F61-4220-BB9A-7B8A7903006F}">
      <dgm:prSet/>
      <dgm:spPr/>
      <dgm:t>
        <a:bodyPr/>
        <a:lstStyle/>
        <a:p>
          <a:endParaRPr lang="en-US"/>
        </a:p>
      </dgm:t>
    </dgm:pt>
    <dgm:pt modelId="{FE9BD128-B337-4A55-85FE-724BB6A65B80}" type="sibTrans" cxnId="{827230D4-4F61-4220-BB9A-7B8A7903006F}">
      <dgm:prSet/>
      <dgm:spPr/>
      <dgm:t>
        <a:bodyPr/>
        <a:lstStyle/>
        <a:p>
          <a:endParaRPr lang="en-US"/>
        </a:p>
      </dgm:t>
    </dgm:pt>
    <dgm:pt modelId="{191AEF10-2477-418F-A46E-7036F2AD3AB6}">
      <dgm:prSet/>
      <dgm:spPr/>
      <dgm:t>
        <a:bodyPr/>
        <a:lstStyle/>
        <a:p>
          <a:pPr rtl="0"/>
          <a:r>
            <a:rPr lang="en-US" dirty="0"/>
            <a:t>Magnolia Street bridge (first half) opens to traffic</a:t>
          </a:r>
        </a:p>
      </dgm:t>
    </dgm:pt>
    <dgm:pt modelId="{561CA01C-A1C7-4001-83B0-EE7CB42939F8}" type="parTrans" cxnId="{70215A43-10F6-4C78-A70B-D372B485E5AE}">
      <dgm:prSet/>
      <dgm:spPr/>
      <dgm:t>
        <a:bodyPr/>
        <a:lstStyle/>
        <a:p>
          <a:endParaRPr lang="en-US"/>
        </a:p>
      </dgm:t>
    </dgm:pt>
    <dgm:pt modelId="{D151FF56-4C90-4C96-9E9E-925CE1F12D6B}" type="sibTrans" cxnId="{70215A43-10F6-4C78-A70B-D372B485E5AE}">
      <dgm:prSet/>
      <dgm:spPr/>
      <dgm:t>
        <a:bodyPr/>
        <a:lstStyle/>
        <a:p>
          <a:endParaRPr lang="en-US"/>
        </a:p>
      </dgm:t>
    </dgm:pt>
    <dgm:pt modelId="{9E318517-67C4-4AB6-8233-66668E5EC850}">
      <dgm:prSet/>
      <dgm:spPr/>
      <dgm:t>
        <a:bodyPr/>
        <a:lstStyle/>
        <a:p>
          <a:pPr rtl="0"/>
          <a:r>
            <a:rPr lang="en-US" dirty="0"/>
            <a:t>Start Heil Avenue pedestrian overcrossing</a:t>
          </a:r>
        </a:p>
      </dgm:t>
    </dgm:pt>
    <dgm:pt modelId="{8F7CB0B5-CE6C-48ED-805F-BBC101FEDAAA}" type="parTrans" cxnId="{3E4A0694-34C2-4748-80D9-DAD7D9B05915}">
      <dgm:prSet/>
      <dgm:spPr/>
      <dgm:t>
        <a:bodyPr/>
        <a:lstStyle/>
        <a:p>
          <a:endParaRPr lang="en-US"/>
        </a:p>
      </dgm:t>
    </dgm:pt>
    <dgm:pt modelId="{4AE8F143-CDD8-4A69-8C28-36A525511768}" type="sibTrans" cxnId="{3E4A0694-34C2-4748-80D9-DAD7D9B05915}">
      <dgm:prSet/>
      <dgm:spPr/>
      <dgm:t>
        <a:bodyPr/>
        <a:lstStyle/>
        <a:p>
          <a:endParaRPr lang="en-US"/>
        </a:p>
      </dgm:t>
    </dgm:pt>
    <dgm:pt modelId="{2E063B0B-2EB8-4AFB-93C5-2199EB50B815}">
      <dgm:prSet/>
      <dgm:spPr/>
      <dgm:t>
        <a:bodyPr/>
        <a:lstStyle/>
        <a:p>
          <a:r>
            <a:rPr lang="en-US" dirty="0"/>
            <a:t>Westminster Boulevard bridge (first half) opens to traffic</a:t>
          </a:r>
        </a:p>
      </dgm:t>
    </dgm:pt>
    <dgm:pt modelId="{8F36F401-8984-44AB-A3F8-65D328D712F1}" type="parTrans" cxnId="{1F8BA2FA-2210-4C1A-B9BB-C1DDD78FF7D4}">
      <dgm:prSet/>
      <dgm:spPr/>
      <dgm:t>
        <a:bodyPr/>
        <a:lstStyle/>
        <a:p>
          <a:endParaRPr lang="en-US"/>
        </a:p>
      </dgm:t>
    </dgm:pt>
    <dgm:pt modelId="{5E15E639-B326-48CB-867E-E8BB292EF930}" type="sibTrans" cxnId="{1F8BA2FA-2210-4C1A-B9BB-C1DDD78FF7D4}">
      <dgm:prSet/>
      <dgm:spPr/>
      <dgm:t>
        <a:bodyPr/>
        <a:lstStyle/>
        <a:p>
          <a:endParaRPr lang="en-US"/>
        </a:p>
      </dgm:t>
    </dgm:pt>
    <dgm:pt modelId="{A15B3C9E-9575-4EC6-AF58-D1E243831649}">
      <dgm:prSet/>
      <dgm:spPr/>
      <dgm:t>
        <a:bodyPr/>
        <a:lstStyle/>
        <a:p>
          <a:r>
            <a:rPr lang="en-US" dirty="0"/>
            <a:t>Fairview Road bridge (first half) opens to traffic</a:t>
          </a:r>
        </a:p>
      </dgm:t>
    </dgm:pt>
    <dgm:pt modelId="{50D521A2-8988-455C-91D5-5D76364177DC}" type="parTrans" cxnId="{30EFE6CB-9AB0-4BD9-A314-65B4C16478EE}">
      <dgm:prSet/>
      <dgm:spPr/>
      <dgm:t>
        <a:bodyPr/>
        <a:lstStyle/>
        <a:p>
          <a:endParaRPr lang="en-US"/>
        </a:p>
      </dgm:t>
    </dgm:pt>
    <dgm:pt modelId="{09DF5478-03EE-4D60-9F4A-65D0C7BDFF7C}" type="sibTrans" cxnId="{30EFE6CB-9AB0-4BD9-A314-65B4C16478EE}">
      <dgm:prSet/>
      <dgm:spPr/>
      <dgm:t>
        <a:bodyPr/>
        <a:lstStyle/>
        <a:p>
          <a:endParaRPr lang="en-US"/>
        </a:p>
      </dgm:t>
    </dgm:pt>
    <dgm:pt modelId="{F08AEF8F-6C82-434E-921D-782D003F49C2}">
      <dgm:prSet/>
      <dgm:spPr/>
      <dgm:t>
        <a:bodyPr/>
        <a:lstStyle/>
        <a:p>
          <a:r>
            <a:rPr lang="en-US" dirty="0"/>
            <a:t>Freeway bridge widening over Harbor Boulevard complete</a:t>
          </a:r>
        </a:p>
      </dgm:t>
    </dgm:pt>
    <dgm:pt modelId="{5D4BAC61-FCA6-43B6-9396-91BBF0C5A1BB}" type="parTrans" cxnId="{83D37D23-A786-4543-89CF-AA4CE77ABE36}">
      <dgm:prSet/>
      <dgm:spPr/>
      <dgm:t>
        <a:bodyPr/>
        <a:lstStyle/>
        <a:p>
          <a:endParaRPr lang="en-US"/>
        </a:p>
      </dgm:t>
    </dgm:pt>
    <dgm:pt modelId="{C8194C23-04E6-4335-8BDF-E33ABEFB0AF9}" type="sibTrans" cxnId="{83D37D23-A786-4543-89CF-AA4CE77ABE36}">
      <dgm:prSet/>
      <dgm:spPr/>
      <dgm:t>
        <a:bodyPr/>
        <a:lstStyle/>
        <a:p>
          <a:endParaRPr lang="en-US"/>
        </a:p>
      </dgm:t>
    </dgm:pt>
    <dgm:pt modelId="{B16D28AD-B44D-4E72-885C-2463372146D0}">
      <dgm:prSet/>
      <dgm:spPr/>
      <dgm:t>
        <a:bodyPr/>
        <a:lstStyle/>
        <a:p>
          <a:r>
            <a:rPr lang="en-US" dirty="0" err="1"/>
            <a:t>Goldenwest</a:t>
          </a:r>
          <a:r>
            <a:rPr lang="en-US" dirty="0"/>
            <a:t> Street bridge (first half) opens to traffic</a:t>
          </a:r>
        </a:p>
      </dgm:t>
    </dgm:pt>
    <dgm:pt modelId="{B41696F8-2D12-445D-B3D9-078CABDAA8FD}" type="parTrans" cxnId="{3100FCBB-3519-43D6-9826-AA49BDFDD8EB}">
      <dgm:prSet/>
      <dgm:spPr/>
      <dgm:t>
        <a:bodyPr/>
        <a:lstStyle/>
        <a:p>
          <a:endParaRPr lang="en-US"/>
        </a:p>
      </dgm:t>
    </dgm:pt>
    <dgm:pt modelId="{1528C240-2A59-4BBF-9C51-3A19076F6264}" type="sibTrans" cxnId="{3100FCBB-3519-43D6-9826-AA49BDFDD8EB}">
      <dgm:prSet/>
      <dgm:spPr/>
      <dgm:t>
        <a:bodyPr/>
        <a:lstStyle/>
        <a:p>
          <a:endParaRPr lang="en-US"/>
        </a:p>
      </dgm:t>
    </dgm:pt>
    <dgm:pt modelId="{638F3ACC-C0B1-44E6-97E6-D629E4165B30}" type="pres">
      <dgm:prSet presAssocID="{986A78BB-5554-407E-9F2A-F74DBFD68494}" presName="Name0" presStyleCnt="0">
        <dgm:presLayoutVars>
          <dgm:dir/>
          <dgm:animLvl val="lvl"/>
          <dgm:resizeHandles val="exact"/>
        </dgm:presLayoutVars>
      </dgm:prSet>
      <dgm:spPr/>
    </dgm:pt>
    <dgm:pt modelId="{3601D452-1E0A-4CD8-A0E0-C7D11E758400}" type="pres">
      <dgm:prSet presAssocID="{8BC05F49-B6FC-4193-BC2E-84C0FEC81783}" presName="linNode" presStyleCnt="0"/>
      <dgm:spPr/>
    </dgm:pt>
    <dgm:pt modelId="{2BB51F33-B5A0-4BC2-BDFD-DF8E4C3F0CD1}" type="pres">
      <dgm:prSet presAssocID="{8BC05F49-B6FC-4193-BC2E-84C0FEC81783}" presName="parentText" presStyleLbl="node1" presStyleIdx="0" presStyleCnt="2" custScaleX="76657" custLinFactY="6514" custLinFactNeighborX="-367" custLinFactNeighborY="100000">
        <dgm:presLayoutVars>
          <dgm:chMax val="1"/>
          <dgm:bulletEnabled val="1"/>
        </dgm:presLayoutVars>
      </dgm:prSet>
      <dgm:spPr/>
    </dgm:pt>
    <dgm:pt modelId="{9B3421D1-070C-4B26-95C2-FFB5C3AE4236}" type="pres">
      <dgm:prSet presAssocID="{8BC05F49-B6FC-4193-BC2E-84C0FEC81783}" presName="descendantText" presStyleLbl="alignAccFollowNode1" presStyleIdx="0" presStyleCnt="2" custScaleY="117385" custLinFactNeighborX="-436" custLinFactNeighborY="2195">
        <dgm:presLayoutVars>
          <dgm:bulletEnabled val="1"/>
        </dgm:presLayoutVars>
      </dgm:prSet>
      <dgm:spPr>
        <a:prstGeom prst="roundRect">
          <a:avLst/>
        </a:prstGeom>
      </dgm:spPr>
    </dgm:pt>
    <dgm:pt modelId="{6F69E01F-A40E-4362-ABA6-2028F15B787B}" type="pres">
      <dgm:prSet presAssocID="{C0CC6153-6223-4B86-9150-C51A3859CFD2}" presName="sp" presStyleCnt="0"/>
      <dgm:spPr/>
    </dgm:pt>
    <dgm:pt modelId="{526A9315-CF9A-459D-B307-2895B16A4E11}" type="pres">
      <dgm:prSet presAssocID="{259DF451-1A5F-418E-AE99-ED9AA15273BF}" presName="linNode" presStyleCnt="0"/>
      <dgm:spPr/>
    </dgm:pt>
    <dgm:pt modelId="{6C5EBF79-4B77-44F2-B4FC-F0486D04D396}" type="pres">
      <dgm:prSet presAssocID="{259DF451-1A5F-418E-AE99-ED9AA15273BF}" presName="parentText" presStyleLbl="node1" presStyleIdx="1" presStyleCnt="2" custScaleX="76868" custScaleY="96544" custLinFactY="-1418" custLinFactNeighborX="-613" custLinFactNeighborY="-100000">
        <dgm:presLayoutVars>
          <dgm:chMax val="1"/>
          <dgm:bulletEnabled val="1"/>
        </dgm:presLayoutVars>
      </dgm:prSet>
      <dgm:spPr/>
    </dgm:pt>
    <dgm:pt modelId="{5B2902EA-A872-4DB3-A14B-167327D4B6AD}" type="pres">
      <dgm:prSet presAssocID="{259DF451-1A5F-418E-AE99-ED9AA15273BF}" presName="descendantText" presStyleLbl="alignAccFollowNode1" presStyleIdx="1" presStyleCnt="2" custScaleY="120157" custLinFactNeighborX="-653" custLinFactNeighborY="747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A338600-1BC7-474F-AF24-FADFD3B7DF67}" type="presOf" srcId="{191AEF10-2477-418F-A46E-7036F2AD3AB6}" destId="{9B3421D1-070C-4B26-95C2-FFB5C3AE4236}" srcOrd="0" destOrd="1" presId="urn:microsoft.com/office/officeart/2005/8/layout/vList5"/>
    <dgm:cxn modelId="{8E499E18-426C-451E-BF71-79249D0FA516}" type="presOf" srcId="{8BC05F49-B6FC-4193-BC2E-84C0FEC81783}" destId="{2BB51F33-B5A0-4BC2-BDFD-DF8E4C3F0CD1}" srcOrd="0" destOrd="0" presId="urn:microsoft.com/office/officeart/2005/8/layout/vList5"/>
    <dgm:cxn modelId="{83D37D23-A786-4543-89CF-AA4CE77ABE36}" srcId="{259DF451-1A5F-418E-AE99-ED9AA15273BF}" destId="{F08AEF8F-6C82-434E-921D-782D003F49C2}" srcOrd="5" destOrd="0" parTransId="{5D4BAC61-FCA6-43B6-9396-91BBF0C5A1BB}" sibTransId="{C8194C23-04E6-4335-8BDF-E33ABEFB0AF9}"/>
    <dgm:cxn modelId="{A28CC929-7BB5-4127-A0BF-ECA7995DE8BD}" type="presOf" srcId="{3388DD4D-CC92-4628-AB56-D9560E771830}" destId="{9B3421D1-070C-4B26-95C2-FFB5C3AE4236}" srcOrd="0" destOrd="0" presId="urn:microsoft.com/office/officeart/2005/8/layout/vList5"/>
    <dgm:cxn modelId="{04A7D033-CFB7-4879-A83F-3059B399E67A}" type="presOf" srcId="{B8FE6759-D27F-4592-91A8-B6E745502588}" destId="{5B2902EA-A872-4DB3-A14B-167327D4B6AD}" srcOrd="0" destOrd="0" presId="urn:microsoft.com/office/officeart/2005/8/layout/vList5"/>
    <dgm:cxn modelId="{70215A43-10F6-4C78-A70B-D372B485E5AE}" srcId="{8BC05F49-B6FC-4193-BC2E-84C0FEC81783}" destId="{191AEF10-2477-418F-A46E-7036F2AD3AB6}" srcOrd="1" destOrd="0" parTransId="{561CA01C-A1C7-4001-83B0-EE7CB42939F8}" sibTransId="{D151FF56-4C90-4C96-9E9E-925CE1F12D6B}"/>
    <dgm:cxn modelId="{3F9DB370-8C51-4CC0-9821-AAE823BDF43B}" type="presOf" srcId="{B16D28AD-B44D-4E72-885C-2463372146D0}" destId="{5B2902EA-A872-4DB3-A14B-167327D4B6AD}" srcOrd="0" destOrd="3" presId="urn:microsoft.com/office/officeart/2005/8/layout/vList5"/>
    <dgm:cxn modelId="{0E558856-DEDF-42B9-BFB6-010F0827DB4D}" type="presOf" srcId="{2E063B0B-2EB8-4AFB-93C5-2199EB50B815}" destId="{5B2902EA-A872-4DB3-A14B-167327D4B6AD}" srcOrd="0" destOrd="2" presId="urn:microsoft.com/office/officeart/2005/8/layout/vList5"/>
    <dgm:cxn modelId="{D3676A8C-202D-4ED6-BE4C-3089D4966F52}" type="presOf" srcId="{A15B3C9E-9575-4EC6-AF58-D1E243831649}" destId="{5B2902EA-A872-4DB3-A14B-167327D4B6AD}" srcOrd="0" destOrd="4" presId="urn:microsoft.com/office/officeart/2005/8/layout/vList5"/>
    <dgm:cxn modelId="{3E4A0694-34C2-4748-80D9-DAD7D9B05915}" srcId="{259DF451-1A5F-418E-AE99-ED9AA15273BF}" destId="{9E318517-67C4-4AB6-8233-66668E5EC850}" srcOrd="1" destOrd="0" parTransId="{8F7CB0B5-CE6C-48ED-805F-BBC101FEDAAA}" sibTransId="{4AE8F143-CDD8-4A69-8C28-36A525511768}"/>
    <dgm:cxn modelId="{70308996-5D5C-4CCC-ACFC-C4F333B4DD3E}" srcId="{8BC05F49-B6FC-4193-BC2E-84C0FEC81783}" destId="{3388DD4D-CC92-4628-AB56-D9560E771830}" srcOrd="0" destOrd="0" parTransId="{0C1A8CEA-2531-4C4C-99A1-FC9365C8FDBE}" sibTransId="{08B18AFB-AD3F-4835-A422-0F24DD0565D8}"/>
    <dgm:cxn modelId="{E52A599C-EC0E-4B8E-B696-3F1B38954ABE}" srcId="{986A78BB-5554-407E-9F2A-F74DBFD68494}" destId="{259DF451-1A5F-418E-AE99-ED9AA15273BF}" srcOrd="1" destOrd="0" parTransId="{6FC75C11-816C-414A-892E-6F671BDF75EF}" sibTransId="{644A80F1-6241-4C8E-8C29-4C7524350D1D}"/>
    <dgm:cxn modelId="{3100FCBB-3519-43D6-9826-AA49BDFDD8EB}" srcId="{259DF451-1A5F-418E-AE99-ED9AA15273BF}" destId="{B16D28AD-B44D-4E72-885C-2463372146D0}" srcOrd="3" destOrd="0" parTransId="{B41696F8-2D12-445D-B3D9-078CABDAA8FD}" sibTransId="{1528C240-2A59-4BBF-9C51-3A19076F6264}"/>
    <dgm:cxn modelId="{0C03CAC2-8ABB-4723-B51D-32409C158BB4}" srcId="{986A78BB-5554-407E-9F2A-F74DBFD68494}" destId="{8BC05F49-B6FC-4193-BC2E-84C0FEC81783}" srcOrd="0" destOrd="0" parTransId="{9DF061C5-ECAE-476A-B85E-B4B929531FFE}" sibTransId="{C0CC6153-6223-4B86-9150-C51A3859CFD2}"/>
    <dgm:cxn modelId="{30EFE6CB-9AB0-4BD9-A314-65B4C16478EE}" srcId="{259DF451-1A5F-418E-AE99-ED9AA15273BF}" destId="{A15B3C9E-9575-4EC6-AF58-D1E243831649}" srcOrd="4" destOrd="0" parTransId="{50D521A2-8988-455C-91D5-5D76364177DC}" sibTransId="{09DF5478-03EE-4D60-9F4A-65D0C7BDFF7C}"/>
    <dgm:cxn modelId="{827230D4-4F61-4220-BB9A-7B8A7903006F}" srcId="{259DF451-1A5F-418E-AE99-ED9AA15273BF}" destId="{B8FE6759-D27F-4592-91A8-B6E745502588}" srcOrd="0" destOrd="0" parTransId="{7824AAB1-9FBA-4FEA-B636-C806788CF97B}" sibTransId="{FE9BD128-B337-4A55-85FE-724BB6A65B80}"/>
    <dgm:cxn modelId="{F72CE4D7-88C3-4CF0-A642-EBC056BD6EC0}" type="presOf" srcId="{986A78BB-5554-407E-9F2A-F74DBFD68494}" destId="{638F3ACC-C0B1-44E6-97E6-D629E4165B30}" srcOrd="0" destOrd="0" presId="urn:microsoft.com/office/officeart/2005/8/layout/vList5"/>
    <dgm:cxn modelId="{DBDC14DC-B4F0-4E9D-8299-4E1BB3FB4C07}" type="presOf" srcId="{259DF451-1A5F-418E-AE99-ED9AA15273BF}" destId="{6C5EBF79-4B77-44F2-B4FC-F0486D04D396}" srcOrd="0" destOrd="0" presId="urn:microsoft.com/office/officeart/2005/8/layout/vList5"/>
    <dgm:cxn modelId="{1BCC8FE1-DAC7-4948-AC98-218370FD857B}" type="presOf" srcId="{F08AEF8F-6C82-434E-921D-782D003F49C2}" destId="{5B2902EA-A872-4DB3-A14B-167327D4B6AD}" srcOrd="0" destOrd="5" presId="urn:microsoft.com/office/officeart/2005/8/layout/vList5"/>
    <dgm:cxn modelId="{05AFB5F9-E125-4550-8E2B-0CB2776F0400}" type="presOf" srcId="{9E318517-67C4-4AB6-8233-66668E5EC850}" destId="{5B2902EA-A872-4DB3-A14B-167327D4B6AD}" srcOrd="0" destOrd="1" presId="urn:microsoft.com/office/officeart/2005/8/layout/vList5"/>
    <dgm:cxn modelId="{1F8BA2FA-2210-4C1A-B9BB-C1DDD78FF7D4}" srcId="{259DF451-1A5F-418E-AE99-ED9AA15273BF}" destId="{2E063B0B-2EB8-4AFB-93C5-2199EB50B815}" srcOrd="2" destOrd="0" parTransId="{8F36F401-8984-44AB-A3F8-65D328D712F1}" sibTransId="{5E15E639-B326-48CB-867E-E8BB292EF930}"/>
    <dgm:cxn modelId="{4C7E8FD9-FCBA-4485-83B8-1095D0E1B38F}" type="presParOf" srcId="{638F3ACC-C0B1-44E6-97E6-D629E4165B30}" destId="{3601D452-1E0A-4CD8-A0E0-C7D11E758400}" srcOrd="0" destOrd="0" presId="urn:microsoft.com/office/officeart/2005/8/layout/vList5"/>
    <dgm:cxn modelId="{AE275C53-C35A-47D9-B514-7FFC61FF4233}" type="presParOf" srcId="{3601D452-1E0A-4CD8-A0E0-C7D11E758400}" destId="{2BB51F33-B5A0-4BC2-BDFD-DF8E4C3F0CD1}" srcOrd="0" destOrd="0" presId="urn:microsoft.com/office/officeart/2005/8/layout/vList5"/>
    <dgm:cxn modelId="{5BDB581F-C9B8-4CF5-B7DB-65E258473D31}" type="presParOf" srcId="{3601D452-1E0A-4CD8-A0E0-C7D11E758400}" destId="{9B3421D1-070C-4B26-95C2-FFB5C3AE4236}" srcOrd="1" destOrd="0" presId="urn:microsoft.com/office/officeart/2005/8/layout/vList5"/>
    <dgm:cxn modelId="{CA0C3053-6D9E-490A-94BE-B02D27B65A40}" type="presParOf" srcId="{638F3ACC-C0B1-44E6-97E6-D629E4165B30}" destId="{6F69E01F-A40E-4362-ABA6-2028F15B787B}" srcOrd="1" destOrd="0" presId="urn:microsoft.com/office/officeart/2005/8/layout/vList5"/>
    <dgm:cxn modelId="{77F06B90-5585-4F04-8E6E-B06EDEFED5E6}" type="presParOf" srcId="{638F3ACC-C0B1-44E6-97E6-D629E4165B30}" destId="{526A9315-CF9A-459D-B307-2895B16A4E11}" srcOrd="2" destOrd="0" presId="urn:microsoft.com/office/officeart/2005/8/layout/vList5"/>
    <dgm:cxn modelId="{1E6F7A34-69AD-4F13-9656-253FA480F116}" type="presParOf" srcId="{526A9315-CF9A-459D-B307-2895B16A4E11}" destId="{6C5EBF79-4B77-44F2-B4FC-F0486D04D396}" srcOrd="0" destOrd="0" presId="urn:microsoft.com/office/officeart/2005/8/layout/vList5"/>
    <dgm:cxn modelId="{C5D7AA24-43BE-4447-AA29-8C65D071D83C}" type="presParOf" srcId="{526A9315-CF9A-459D-B307-2895B16A4E11}" destId="{5B2902EA-A872-4DB3-A14B-167327D4B6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0A54A-0B6D-4CD9-B661-7DA3D7B11185}">
      <dsp:nvSpPr>
        <dsp:cNvPr id="0" name=""/>
        <dsp:cNvSpPr/>
      </dsp:nvSpPr>
      <dsp:spPr>
        <a:xfrm rot="5400000">
          <a:off x="6634618" y="722188"/>
          <a:ext cx="1698685" cy="7774168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Construction approximately 25 percent complete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Design-builder has approximately 700 workers involved in Project</a:t>
          </a:r>
        </a:p>
      </dsp:txBody>
      <dsp:txXfrm rot="-5400000">
        <a:off x="3679800" y="3842852"/>
        <a:ext cx="7608322" cy="1532839"/>
      </dsp:txXfrm>
    </dsp:sp>
    <dsp:sp modelId="{E4C6B588-6194-4E3C-A01F-B006C85C095E}">
      <dsp:nvSpPr>
        <dsp:cNvPr id="0" name=""/>
        <dsp:cNvSpPr/>
      </dsp:nvSpPr>
      <dsp:spPr>
        <a:xfrm>
          <a:off x="656540" y="3705949"/>
          <a:ext cx="2921362" cy="17621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/>
            <a:t>Construction</a:t>
          </a:r>
        </a:p>
      </dsp:txBody>
      <dsp:txXfrm>
        <a:off x="742563" y="3791972"/>
        <a:ext cx="2749316" cy="1590148"/>
      </dsp:txXfrm>
    </dsp:sp>
    <dsp:sp modelId="{9B3421D1-070C-4B26-95C2-FFB5C3AE4236}">
      <dsp:nvSpPr>
        <dsp:cNvPr id="0" name=""/>
        <dsp:cNvSpPr/>
      </dsp:nvSpPr>
      <dsp:spPr>
        <a:xfrm rot="5400000">
          <a:off x="6670327" y="-2867895"/>
          <a:ext cx="1698022" cy="7774168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Project design approximately 95 percent complete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Roadway and bridge design complete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Wall design to be complete in 2020</a:t>
          </a:r>
        </a:p>
      </dsp:txBody>
      <dsp:txXfrm rot="-5400000">
        <a:off x="3715145" y="253069"/>
        <a:ext cx="7608386" cy="1532240"/>
      </dsp:txXfrm>
    </dsp:sp>
    <dsp:sp modelId="{2BB51F33-B5A0-4BC2-BDFD-DF8E4C3F0CD1}">
      <dsp:nvSpPr>
        <dsp:cNvPr id="0" name=""/>
        <dsp:cNvSpPr/>
      </dsp:nvSpPr>
      <dsp:spPr>
        <a:xfrm>
          <a:off x="675509" y="132067"/>
          <a:ext cx="2937717" cy="17621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/>
            <a:t>Design</a:t>
          </a:r>
        </a:p>
      </dsp:txBody>
      <dsp:txXfrm>
        <a:off x="761532" y="218090"/>
        <a:ext cx="2765671" cy="1590148"/>
      </dsp:txXfrm>
    </dsp:sp>
    <dsp:sp modelId="{5B2902EA-A872-4DB3-A14B-167327D4B6AD}">
      <dsp:nvSpPr>
        <dsp:cNvPr id="0" name=""/>
        <dsp:cNvSpPr/>
      </dsp:nvSpPr>
      <dsp:spPr>
        <a:xfrm rot="5400000">
          <a:off x="6661402" y="-1074348"/>
          <a:ext cx="1693920" cy="7774168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288 parcels impacted – on schedule overall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288 offers presented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281 parcels in possession (98 percent of total parcels needed)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60 resolutions of necessity adopted by the Board</a:t>
          </a:r>
        </a:p>
      </dsp:txBody>
      <dsp:txXfrm rot="-5400000">
        <a:off x="3703968" y="2048466"/>
        <a:ext cx="7608788" cy="1528540"/>
      </dsp:txXfrm>
    </dsp:sp>
    <dsp:sp modelId="{6C5EBF79-4B77-44F2-B4FC-F0486D04D396}">
      <dsp:nvSpPr>
        <dsp:cNvPr id="0" name=""/>
        <dsp:cNvSpPr/>
      </dsp:nvSpPr>
      <dsp:spPr>
        <a:xfrm>
          <a:off x="665947" y="1922105"/>
          <a:ext cx="2945763" cy="17621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/>
            <a:t>Right-of-Way </a:t>
          </a:r>
        </a:p>
      </dsp:txBody>
      <dsp:txXfrm>
        <a:off x="751970" y="2008128"/>
        <a:ext cx="2773717" cy="1590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421D1-070C-4B26-95C2-FFB5C3AE4236}">
      <dsp:nvSpPr>
        <dsp:cNvPr id="0" name=""/>
        <dsp:cNvSpPr/>
      </dsp:nvSpPr>
      <dsp:spPr>
        <a:xfrm rot="5400000">
          <a:off x="6452265" y="-2499790"/>
          <a:ext cx="2490369" cy="7745457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Bolsa Chica Road bridge (first half) opens to traffic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Magnolia Street bridge (first half) opens to traffic</a:t>
          </a:r>
        </a:p>
      </dsp:txBody>
      <dsp:txXfrm rot="-5400000">
        <a:off x="3946291" y="249324"/>
        <a:ext cx="7502317" cy="2247229"/>
      </dsp:txXfrm>
    </dsp:sp>
    <dsp:sp modelId="{2BB51F33-B5A0-4BC2-BDFD-DF8E4C3F0CD1}">
      <dsp:nvSpPr>
        <dsp:cNvPr id="0" name=""/>
        <dsp:cNvSpPr/>
      </dsp:nvSpPr>
      <dsp:spPr>
        <a:xfrm>
          <a:off x="475483" y="2693687"/>
          <a:ext cx="3339807" cy="26519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/>
            <a:t>July – December 2020 </a:t>
          </a:r>
        </a:p>
      </dsp:txBody>
      <dsp:txXfrm>
        <a:off x="604939" y="2823143"/>
        <a:ext cx="3080895" cy="2393012"/>
      </dsp:txXfrm>
    </dsp:sp>
    <dsp:sp modelId="{5B2902EA-A872-4DB3-A14B-167327D4B6AD}">
      <dsp:nvSpPr>
        <dsp:cNvPr id="0" name=""/>
        <dsp:cNvSpPr/>
      </dsp:nvSpPr>
      <dsp:spPr>
        <a:xfrm rot="5400000">
          <a:off x="6422599" y="198293"/>
          <a:ext cx="2549178" cy="7745457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McFadden Avenue bridge fully opens to traffic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Start Heil Avenue pedestrian overcrossing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Westminster Boulevard bridge (first half) opens to traffic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 err="1"/>
            <a:t>Goldenwest</a:t>
          </a:r>
          <a:r>
            <a:rPr lang="en-US" sz="2300" kern="1200" dirty="0"/>
            <a:t> Street bridge (first half) opens to traffic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Fairview Road bridge (first half) opens to traffic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Freeway bridge widening over Harbor Boulevard complete</a:t>
          </a:r>
        </a:p>
      </dsp:txBody>
      <dsp:txXfrm rot="-5400000">
        <a:off x="3948901" y="2920873"/>
        <a:ext cx="7496575" cy="2300296"/>
      </dsp:txXfrm>
    </dsp:sp>
    <dsp:sp modelId="{6C5EBF79-4B77-44F2-B4FC-F0486D04D396}">
      <dsp:nvSpPr>
        <dsp:cNvPr id="0" name=""/>
        <dsp:cNvSpPr/>
      </dsp:nvSpPr>
      <dsp:spPr>
        <a:xfrm>
          <a:off x="456430" y="95400"/>
          <a:ext cx="3349000" cy="25602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/>
            <a:t>January – June 2020</a:t>
          </a:r>
        </a:p>
      </dsp:txBody>
      <dsp:txXfrm>
        <a:off x="581412" y="220382"/>
        <a:ext cx="3099036" cy="2310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3"/>
            <a:ext cx="2982744" cy="466725"/>
          </a:xfrm>
          <a:prstGeom prst="rect">
            <a:avLst/>
          </a:prstGeom>
        </p:spPr>
        <p:txBody>
          <a:bodyPr vert="horz" lIns="90409" tIns="45203" rIns="90409" bIns="45203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24" y="23"/>
            <a:ext cx="2982744" cy="466725"/>
          </a:xfrm>
          <a:prstGeom prst="rect">
            <a:avLst/>
          </a:prstGeom>
        </p:spPr>
        <p:txBody>
          <a:bodyPr vert="horz" lIns="90409" tIns="45203" rIns="90409" bIns="45203" rtlCol="0"/>
          <a:lstStyle>
            <a:lvl1pPr algn="r">
              <a:defRPr sz="1100"/>
            </a:lvl1pPr>
          </a:lstStyle>
          <a:p>
            <a:fld id="{B8B1D9BA-C5EA-4C38-85A8-60FEB1A744FB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29699"/>
            <a:ext cx="2982744" cy="466725"/>
          </a:xfrm>
          <a:prstGeom prst="rect">
            <a:avLst/>
          </a:prstGeom>
        </p:spPr>
        <p:txBody>
          <a:bodyPr vert="horz" lIns="90409" tIns="45203" rIns="90409" bIns="45203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24" y="8829699"/>
            <a:ext cx="2982744" cy="466725"/>
          </a:xfrm>
          <a:prstGeom prst="rect">
            <a:avLst/>
          </a:prstGeom>
        </p:spPr>
        <p:txBody>
          <a:bodyPr vert="horz" lIns="90409" tIns="45203" rIns="90409" bIns="45203" rtlCol="0" anchor="b"/>
          <a:lstStyle>
            <a:lvl1pPr algn="r">
              <a:defRPr sz="1100"/>
            </a:lvl1pPr>
          </a:lstStyle>
          <a:p>
            <a:fld id="{93685BD8-ED71-4C9A-91D2-153FABD312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06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2"/>
            <a:ext cx="2982120" cy="466435"/>
          </a:xfrm>
          <a:prstGeom prst="rect">
            <a:avLst/>
          </a:prstGeom>
        </p:spPr>
        <p:txBody>
          <a:bodyPr vert="horz" lIns="92124" tIns="46063" rIns="92124" bIns="46063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5" y="22"/>
            <a:ext cx="2982120" cy="466435"/>
          </a:xfrm>
          <a:prstGeom prst="rect">
            <a:avLst/>
          </a:prstGeom>
        </p:spPr>
        <p:txBody>
          <a:bodyPr vert="horz" lIns="92124" tIns="46063" rIns="92124" bIns="46063" rtlCol="0"/>
          <a:lstStyle>
            <a:lvl1pPr algn="r">
              <a:defRPr sz="1100"/>
            </a:lvl1pPr>
          </a:lstStyle>
          <a:p>
            <a:fld id="{D8CDBE4E-E4B4-5745-97E1-AB17BAA90549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62050"/>
            <a:ext cx="5576887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4" tIns="46063" rIns="92124" bIns="4606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6"/>
            <a:ext cx="5505450" cy="3660458"/>
          </a:xfrm>
          <a:prstGeom prst="rect">
            <a:avLst/>
          </a:prstGeom>
        </p:spPr>
        <p:txBody>
          <a:bodyPr vert="horz" lIns="92124" tIns="46063" rIns="92124" bIns="460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829974"/>
            <a:ext cx="2982120" cy="466434"/>
          </a:xfrm>
          <a:prstGeom prst="rect">
            <a:avLst/>
          </a:prstGeom>
        </p:spPr>
        <p:txBody>
          <a:bodyPr vert="horz" lIns="92124" tIns="46063" rIns="92124" bIns="46063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5" y="8829974"/>
            <a:ext cx="2982120" cy="466434"/>
          </a:xfrm>
          <a:prstGeom prst="rect">
            <a:avLst/>
          </a:prstGeom>
        </p:spPr>
        <p:txBody>
          <a:bodyPr vert="horz" lIns="92124" tIns="46063" rIns="92124" bIns="46063" rtlCol="0" anchor="b"/>
          <a:lstStyle>
            <a:lvl1pPr algn="r">
              <a:defRPr sz="1100"/>
            </a:lvl1pPr>
          </a:lstStyle>
          <a:p>
            <a:fld id="{385B56B9-487F-D746-82F7-C47BF21AE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1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6397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179025"/>
            <a:ext cx="5608320" cy="3660458"/>
          </a:xfrm>
        </p:spPr>
        <p:txBody>
          <a:bodyPr/>
          <a:lstStyle/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/>
              <a:t>Good evening.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/>
              <a:t>I’m Jeff Mills, OCTA’s program manager for the I-405 Improvement Project.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/>
              <a:t>Joining me is Chris </a:t>
            </a:r>
            <a:r>
              <a:rPr lang="en-US" sz="1400" dirty="0" err="1"/>
              <a:t>Boucly</a:t>
            </a:r>
            <a:r>
              <a:rPr lang="en-US" sz="1400" dirty="0"/>
              <a:t> from OCTA’s public outreach team.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We will provide an update regarding what has been recently accomplished on the project and also look forward to what is anticipated in 2020.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85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As you may recall, the Slater bridge was the first new bridge opened to traffic in late August of last year.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allowed OC405 to demolish and start reconstructing the Talbert and </a:t>
            </a:r>
            <a:r>
              <a:rPr lang="en-US" sz="1400" dirty="0" err="1">
                <a:solidFill>
                  <a:prstClr val="black"/>
                </a:solidFill>
              </a:rPr>
              <a:t>Bushard</a:t>
            </a:r>
            <a:r>
              <a:rPr lang="en-US" sz="1400" dirty="0">
                <a:solidFill>
                  <a:prstClr val="black"/>
                </a:solidFill>
              </a:rPr>
              <a:t> bridges.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photo on the left is the </a:t>
            </a:r>
            <a:r>
              <a:rPr lang="en-US" sz="1400" dirty="0" err="1">
                <a:solidFill>
                  <a:prstClr val="black"/>
                </a:solidFill>
              </a:rPr>
              <a:t>Bushard</a:t>
            </a:r>
            <a:r>
              <a:rPr lang="en-US" sz="1400" dirty="0">
                <a:solidFill>
                  <a:prstClr val="black"/>
                </a:solidFill>
              </a:rPr>
              <a:t> bridge being demolished.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 demolition viewing event for elected officials was held at the </a:t>
            </a:r>
            <a:r>
              <a:rPr lang="en-US" sz="1400" dirty="0" err="1">
                <a:solidFill>
                  <a:prstClr val="black"/>
                </a:solidFill>
              </a:rPr>
              <a:t>Bushard</a:t>
            </a:r>
            <a:r>
              <a:rPr lang="en-US" sz="1400" dirty="0">
                <a:solidFill>
                  <a:prstClr val="black"/>
                </a:solidFill>
              </a:rPr>
              <a:t> bridge where we had many City Council members from the corridor Cities in attendance, as well as Director </a:t>
            </a:r>
            <a:r>
              <a:rPr lang="en-US" sz="1400" dirty="0" err="1">
                <a:solidFill>
                  <a:prstClr val="black"/>
                </a:solidFill>
              </a:rPr>
              <a:t>Delgleize</a:t>
            </a:r>
            <a:r>
              <a:rPr lang="en-US" sz="1400" dirty="0">
                <a:solidFill>
                  <a:prstClr val="black"/>
                </a:solidFill>
              </a:rPr>
              <a:t> and Director Jones.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photo on the right is construction of one of the </a:t>
            </a:r>
            <a:r>
              <a:rPr lang="en-US" sz="1400" dirty="0" err="1">
                <a:solidFill>
                  <a:prstClr val="black"/>
                </a:solidFill>
              </a:rPr>
              <a:t>undergound</a:t>
            </a:r>
            <a:r>
              <a:rPr lang="en-US" sz="1400" dirty="0">
                <a:solidFill>
                  <a:prstClr val="black"/>
                </a:solidFill>
              </a:rPr>
              <a:t> bridge foundations that will support the new bridge.</a:t>
            </a:r>
          </a:p>
          <a:p>
            <a:pPr marL="736728" lvl="1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59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photo on the left shows the reinforcing steel that was placed in the Magnolia bridge prior to pouring the concrete for the bridge deck.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significant amount of reinforcing steel is in a bridge in large part to withstand an earthquake.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And on the right, the contractor is pouring the concrete bridge deck for the Magnolia bridge.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453372" lvl="1"/>
            <a:endParaRPr lang="en-US" sz="1400" dirty="0">
              <a:solidFill>
                <a:prstClr val="black"/>
              </a:solidFill>
            </a:endParaRPr>
          </a:p>
          <a:p>
            <a:pPr marL="736728" lvl="1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1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photo on the left on this slide shows the columns in the middle of the freeway that will support the new Westminster bridge.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And on the right, the contractor is constructing the bridge foundation that will ultimately be underground.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 this photo, you can see the existing bridge to the left that remains open to traffic during construction.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4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slide shows the construction of the Bolsa Chica bridge.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crane shown in these two photos is lifting the girders into place that will support the new bridge.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0032" indent="-17003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type of work is done at night under a full freeway closure.</a:t>
            </a:r>
          </a:p>
          <a:p>
            <a:pPr marL="170032" indent="-170032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453372" lvl="1"/>
            <a:endParaRPr lang="en-US" sz="1400" dirty="0">
              <a:solidFill>
                <a:prstClr val="black"/>
              </a:solidFill>
            </a:endParaRPr>
          </a:p>
          <a:p>
            <a:pPr marL="736728" lvl="1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37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5200" y="471488"/>
            <a:ext cx="4949825" cy="2784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2080" y="3560066"/>
            <a:ext cx="6055038" cy="5376285"/>
          </a:xfrm>
        </p:spPr>
        <p:txBody>
          <a:bodyPr/>
          <a:lstStyle/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Looking ahead, 2020 will continue to be a busy time for bridge, wall and pavement construction.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This slide shows some of the upcoming bridge milestones that we anticipate in 2020.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In the first two quarters of 2020, the first half of the bridges at Bolsa Chica and Magnolia will be opened to traffic.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This summer, we look forward to opening the McFadden bridge to traffic.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The McFadden bridge has faced many challenges that have resulted in a longer than expected construction duration – so it will be an important milestone to get this bridge back open to traffic.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Later this year, the first half of the bridges at Westminster,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Goldenwest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and Fairview will be opened to traffic.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In addition to the bridges noted on this slide, the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Bushard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and Talbert bridges are anticipated to open in late 2020 and early 2021, respectively.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20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6397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182" y="4022633"/>
            <a:ext cx="5505450" cy="4634004"/>
          </a:xfrm>
        </p:spPr>
        <p:txBody>
          <a:bodyPr/>
          <a:lstStyle/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graphic represents what year construction is anticipated to begin for each bridge within the project limits and whether that bridge will be open to traffic during construction.</a:t>
            </a:r>
          </a:p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 this point, we have begun construction on the bridges shown in blue and purple.</a:t>
            </a:r>
          </a:p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510097" lvl="1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Notes:</a:t>
            </a:r>
          </a:p>
          <a:p>
            <a:pPr marL="963518" lvl="2" indent="-283387">
              <a:spcBef>
                <a:spcPts val="595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13 that are blue and purple – 1 done (Slater) – Of 12 left, 3 are one stage, 3 are widenings and 6 are two stage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41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8050" y="557213"/>
            <a:ext cx="5065713" cy="2851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7068" y="3633219"/>
            <a:ext cx="5960046" cy="4971523"/>
          </a:xfrm>
        </p:spPr>
        <p:txBody>
          <a:bodyPr/>
          <a:lstStyle/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As would be expected on a project of this magnitude, certain challenges have been encountered.  </a:t>
            </a: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endParaRPr lang="en-US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Some of those challenges are included in the staff report and on this slide.</a:t>
            </a:r>
          </a:p>
          <a:p>
            <a:pPr algn="just">
              <a:tabLst>
                <a:tab pos="899773" algn="l"/>
              </a:tabLs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r>
              <a:rPr lang="en-US" sz="1400" dirty="0">
                <a:cs typeface="Times New Roman" panose="02020603050405020304" pitchFamily="18" charset="0"/>
              </a:rPr>
              <a:t>OCTA is focused on all of these project challenges, but for the purposes of today, I would like to focus on the last bullet regarding schedule impacts and mitigations.</a:t>
            </a: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endParaRPr 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endParaRPr 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2298" indent="-172298">
              <a:spcAft>
                <a:spcPts val="603"/>
              </a:spcAft>
              <a:buFont typeface="Arial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52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1250" y="463550"/>
            <a:ext cx="4657725" cy="2620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0881" y="3218688"/>
            <a:ext cx="5777039" cy="5611286"/>
          </a:xfrm>
        </p:spPr>
        <p:txBody>
          <a:bodyPr/>
          <a:lstStyle/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OCTA has worked closely with OC405 and our partners, particularly Caltrans and the Cities, to mitigate schedule delays when identified.</a:t>
            </a: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endParaRPr lang="en-US" sz="13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Previously implemented schedule mitigations include building the Slater and Edwards bridges in one stage instead of two stages, improvements to the construction staging at Oceanview Channel, and the long-term closure of one of the two off-ramps from northbound I-405 to Westminster Boulevard. 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3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More recent schedule mitigations that have been incorporated include longer ramp closure durations and extended nightly lane closure durations in order to increase the productivity of the contractor.  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3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The objectives of the schedule mitigations are to maintain the original Project completion date while balancing the minimization of traffic impacts.  </a:t>
            </a:r>
          </a:p>
          <a:p>
            <a:r>
              <a:rPr lang="en-US" sz="1300" dirty="0"/>
              <a:t> 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Additionally, in September 2019, there was a discovery of archeological resources within the Project site. 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3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OCTA is following established state procedures for this type of discovery and is working with the appropriate parties to ensure appropriate and respectful procedures are followed.  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3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This discovery has impacted construction at a specific location and mitigations are being explored to minimize the impacts to the overall Project schedule.</a:t>
            </a: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endParaRPr lang="en-US" sz="1300" dirty="0">
              <a:solidFill>
                <a:prstClr val="black"/>
              </a:solidFill>
            </a:endParaRPr>
          </a:p>
          <a:p>
            <a:pPr marL="281179" indent="-281179" algn="just">
              <a:buFont typeface="Arial" panose="020B0604020202020204" pitchFamily="34" charset="0"/>
              <a:buChar char="•"/>
              <a:tabLst>
                <a:tab pos="899773" algn="l"/>
              </a:tabLst>
            </a:pPr>
            <a:r>
              <a:rPr lang="en-US" sz="1300" dirty="0">
                <a:solidFill>
                  <a:prstClr val="black"/>
                </a:solidFill>
              </a:rPr>
              <a:t>Next, </a:t>
            </a:r>
            <a:r>
              <a:rPr lang="en-US" sz="1300" dirty="0">
                <a:cs typeface="Times New Roman" panose="02020603050405020304" pitchFamily="18" charset="0"/>
              </a:rPr>
              <a:t>Chris is going to discuss some of the ongoing public outreach efforts.</a:t>
            </a: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2298" indent="-172298">
              <a:spcAft>
                <a:spcPts val="603"/>
              </a:spcAft>
              <a:buFont typeface="Arial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057">
              <a:defRPr/>
            </a:pPr>
            <a:fld id="{385B56B9-487F-D746-82F7-C47BF21AEF1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7057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3940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573088"/>
            <a:ext cx="5259387" cy="2959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5993" y="3841677"/>
            <a:ext cx="5276057" cy="4575102"/>
          </a:xfrm>
        </p:spPr>
        <p:txBody>
          <a:bodyPr>
            <a:normAutofit/>
          </a:bodyPr>
          <a:lstStyle/>
          <a:p>
            <a:pPr marL="173736" lvl="1" indent="-173736"/>
            <a:r>
              <a:rPr lang="en-US" sz="1400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BB2EC-1E5C-4FAC-A13C-59B4E8C38FE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94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5025" y="630238"/>
            <a:ext cx="4927600" cy="277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9509" y="3841680"/>
            <a:ext cx="5276057" cy="4483115"/>
          </a:xfrm>
        </p:spPr>
        <p:txBody>
          <a:bodyPr>
            <a:normAutofit/>
          </a:bodyPr>
          <a:lstStyle/>
          <a:p>
            <a:r>
              <a:rPr lang="en-US" sz="1400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BB2EC-1E5C-4FAC-A13C-59B4E8C38FE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8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6397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2401" y="4026832"/>
            <a:ext cx="5608320" cy="3660458"/>
          </a:xfrm>
        </p:spPr>
        <p:txBody>
          <a:bodyPr/>
          <a:lstStyle/>
          <a:p>
            <a:pPr marL="168633" indent="-16863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As shown on the left, the project limits are from approximately SR-73 in Costa Mesa to I-605 in Seal Beach, a length of approximately 16 miles.</a:t>
            </a:r>
          </a:p>
          <a:p>
            <a:pPr marL="168633" indent="-168633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68633" indent="-16863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As shown on the right, one regular general purpose lane will be added in each direction of the 405, consistent with Measure M, as depicted in yellow.  </a:t>
            </a:r>
          </a:p>
          <a:p>
            <a:pPr marL="168633" indent="-168633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9894" indent="-1798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An additional lane will be added in each direction that will combine with the existing carpool lane to provide dual express lanes from SR-73 to I-605, as depicted in green.</a:t>
            </a:r>
          </a:p>
          <a:p>
            <a:pPr marL="179894" indent="-179894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9894" indent="-179894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The overall cost of the project is $1.9 billion.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1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slide represents the sources of funding for the project.</a:t>
            </a: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Approximately 60% of the funding for the project is local OC Go funds.</a:t>
            </a: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OCTA successfully obtained a loan from the federal government, called in TIFIA loan, in the amount of almost 629 million dollars.</a:t>
            </a: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TIFIA loan will be paid back solely using toll revenue from the 405 Express Lanes.</a:t>
            </a: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lastly, we have approximately 135 million dollars in other federal and State funding.  </a:t>
            </a: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633" marR="0" lvl="0" indent="-1686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do have firewalls in place to ensure no local funds are used to pay for the Express Lanes portion of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project.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639763"/>
            <a:ext cx="5576887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334" y="4026832"/>
            <a:ext cx="5505450" cy="3660458"/>
          </a:xfrm>
        </p:spPr>
        <p:txBody>
          <a:bodyPr/>
          <a:lstStyle/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The project was environmentally cleared in May 2015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In July, 2017, shortly after the TIFIA loan was executed, OCTA issued Notice to Proceed No. 2 to our design-builder, OC 405 Partners.  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NTP 2 was a full notice to proceed for all activities, including construction.</a:t>
            </a: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1055" indent="-281055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Construction began almost 2 years ago in March of 2018.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83356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2298" indent="-172298">
              <a:spcAft>
                <a:spcPts val="603"/>
              </a:spcAft>
              <a:buFont typeface="Arial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20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5200" y="471488"/>
            <a:ext cx="4949825" cy="2784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2080" y="3390783"/>
            <a:ext cx="6055038" cy="5545566"/>
          </a:xfrm>
        </p:spPr>
        <p:txBody>
          <a:bodyPr/>
          <a:lstStyle/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Overall, the design portion of this design-build project is approximately 95% complete.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The roadway and bridge design is generally complete and the design of the walls on the project is anticipated to be complete in 2020.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Regarding the status of right of way acquisition, 288 properties are impacted in some way by the project.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Offers have been presented to </a:t>
            </a:r>
            <a:r>
              <a:rPr lang="en-US" sz="1400" u="sng" dirty="0">
                <a:solidFill>
                  <a:prstClr val="black"/>
                </a:solidFill>
                <a:cs typeface="Arial" panose="020B0604020202020204" pitchFamily="34" charset="0"/>
              </a:rPr>
              <a:t>all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288 property owners.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OCTA is in possession of 281 properties, which is 98% of the total properties needed.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Acquisition of right of way, including the remaining 2% needed, continues to go well and is on schedule.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In mid-2020, OCTA will be in possession of all property needed for the project and this will eliminate a significant construction risk for OCTA.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Construction is approximately 25 percent complete and our design-builder has about 700 workers actively involved in the Project.</a:t>
            </a:r>
          </a:p>
          <a:p>
            <a:pPr marL="283356" indent="-283356">
              <a:spcAft>
                <a:spcPts val="595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4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next several slides show construction activities from the last few months.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1408" lvl="1" indent="-17140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To start, significant concrete paving is underway.</a:t>
            </a:r>
          </a:p>
          <a:p>
            <a:pPr marL="171408" lvl="1" indent="-171408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1408" lvl="1" indent="-17140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As we are generally adding two lanes in each direction for 16 miles and rebuilding on and off-ramps, you will see a lot of paving over the next few years.</a:t>
            </a:r>
          </a:p>
          <a:p>
            <a:pPr marL="736728" lvl="1" indent="-28335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2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Over 40 walls are under construction or complete.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 the photo on the left, a retaining wall is being constructed along one of the ramps.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You can see part of the aesthetic pattern on the left side of this wall.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And in the photo on the right, a sound wall is being built near a community at the Bolsa Chica bridge.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6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 the photo on the left, you can see the Fairview bridge in the background and temporary shoring is installed to hold up the existing northbound off-ramp while the bridge and freeway improvements are being constructed. 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 the photo on the right is the area on the other side of the northbound off-ramp, where improvements are being built while the existing drainage channel is protected.  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These types of measures reflect the efforts being undertaken to keep ramps open to traffic during construction as much as possible in order to minimize impacts to the traveling public.  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Would be much easier to close ramps for years, but we are trying to minimize impacts to the traveling public.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1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5635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522" y="3871372"/>
            <a:ext cx="5505450" cy="4896409"/>
          </a:xfrm>
        </p:spPr>
        <p:txBody>
          <a:bodyPr/>
          <a:lstStyle/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 this photo of the freeway bridge widening over the Santa Ana River, you can see the existing bridge on the right and you can get a sense of how much we are widening the freeway over the river.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 similar widening over the river is happening on the other side of the freeway.</a:t>
            </a:r>
          </a:p>
          <a:p>
            <a:pPr marL="173736" lvl="1" indent="-173736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73736" lvl="1" indent="-17373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Due to the rainy season, we are out of the river until April of this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56B9-487F-D746-82F7-C47BF21AEF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8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1E619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Regul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253331"/>
            <a:ext cx="11376560" cy="4351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5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2394722"/>
            <a:ext cx="12192000" cy="435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253331"/>
            <a:ext cx="11376560" cy="4874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5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5" y="1263797"/>
            <a:ext cx="5627915" cy="4351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3797"/>
            <a:ext cx="5596246" cy="4351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4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6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27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570" y="1363640"/>
            <a:ext cx="11550316" cy="2387600"/>
          </a:xfrm>
        </p:spPr>
        <p:txBody>
          <a:bodyPr>
            <a:normAutofit fontScale="90000"/>
          </a:bodyPr>
          <a:lstStyle/>
          <a:p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>
                <a:solidFill>
                  <a:schemeClr val="tx1"/>
                </a:solidFill>
              </a:rPr>
              <a:t>Interstate 405 Improvement Project Update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95" y="959267"/>
            <a:ext cx="1660209" cy="1651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188" y="4233981"/>
            <a:ext cx="818953" cy="818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286" y="4312775"/>
            <a:ext cx="939577" cy="724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83" y="4219154"/>
            <a:ext cx="891458" cy="891458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66" y="4067906"/>
            <a:ext cx="891458" cy="1116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58" y="5938345"/>
            <a:ext cx="131837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3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6693" y="6317191"/>
            <a:ext cx="354525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0151" y="5923592"/>
            <a:ext cx="969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Bushard</a:t>
            </a:r>
            <a:r>
              <a:rPr lang="en-US" sz="2800" b="1" dirty="0"/>
              <a:t> Street bridge demolition and construction</a:t>
            </a:r>
          </a:p>
        </p:txBody>
      </p:sp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4D5428C8-9B8F-414A-AC68-99EB4115C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5" y="1647824"/>
            <a:ext cx="5450753" cy="4088065"/>
          </a:xfrm>
          <a:prstGeom prst="rect">
            <a:avLst/>
          </a:prstGeom>
        </p:spPr>
      </p:pic>
      <p:pic>
        <p:nvPicPr>
          <p:cNvPr id="9" name="Picture 8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B979EDDC-6530-4F91-B7AE-218D0032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692" y="1647824"/>
            <a:ext cx="5450754" cy="40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551" y="6317191"/>
            <a:ext cx="531668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" y="6027006"/>
            <a:ext cx="1110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Magnolia Street bridge construction</a:t>
            </a:r>
          </a:p>
        </p:txBody>
      </p:sp>
      <p:pic>
        <p:nvPicPr>
          <p:cNvPr id="6" name="Picture 5" descr="A close up of a street&#10;&#10;Description automatically generated">
            <a:extLst>
              <a:ext uri="{FF2B5EF4-FFF2-40B4-BE49-F238E27FC236}">
                <a16:creationId xmlns:a16="http://schemas.microsoft.com/office/drawing/2014/main" id="{15B2AD44-89C2-47E1-9604-930B56D49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6" y="1657349"/>
            <a:ext cx="5637996" cy="4228497"/>
          </a:xfrm>
          <a:prstGeom prst="rect">
            <a:avLst/>
          </a:prstGeom>
        </p:spPr>
      </p:pic>
      <p:pic>
        <p:nvPicPr>
          <p:cNvPr id="7" name="Picture 6" descr="A picture containing outdoor, ship, water, man&#10;&#10;Description automatically generated">
            <a:extLst>
              <a:ext uri="{FF2B5EF4-FFF2-40B4-BE49-F238E27FC236}">
                <a16:creationId xmlns:a16="http://schemas.microsoft.com/office/drawing/2014/main" id="{0C598FFA-CE3A-4EB7-AA02-A074596CB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600" y="1656291"/>
            <a:ext cx="5640611" cy="42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43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0025" y="6317191"/>
            <a:ext cx="541193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5062" y="6198255"/>
            <a:ext cx="676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Westminster Boulevard bridge construction</a:t>
            </a:r>
          </a:p>
        </p:txBody>
      </p:sp>
      <p:pic>
        <p:nvPicPr>
          <p:cNvPr id="6" name="Picture 5" descr="A picture containing outdoor, fence, building, old&#10;&#10;Description automatically generated">
            <a:extLst>
              <a:ext uri="{FF2B5EF4-FFF2-40B4-BE49-F238E27FC236}">
                <a16:creationId xmlns:a16="http://schemas.microsoft.com/office/drawing/2014/main" id="{B5BE8A4E-A3E6-4331-811B-B88821F76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417" y="1480511"/>
            <a:ext cx="6165665" cy="4624249"/>
          </a:xfrm>
          <a:prstGeom prst="rect">
            <a:avLst/>
          </a:prstGeom>
        </p:spPr>
      </p:pic>
      <p:pic>
        <p:nvPicPr>
          <p:cNvPr id="10" name="Picture 9" descr="A picture containing outdoor, road, scene, side&#10;&#10;Description automatically generated">
            <a:extLst>
              <a:ext uri="{FF2B5EF4-FFF2-40B4-BE49-F238E27FC236}">
                <a16:creationId xmlns:a16="http://schemas.microsoft.com/office/drawing/2014/main" id="{6DCAA66E-3133-4FF2-B84B-69FF9BF2E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2" y="1169055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35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9551" y="6317191"/>
            <a:ext cx="531668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" y="6185311"/>
            <a:ext cx="1110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Bolsa Chica Road bridge construction</a:t>
            </a:r>
          </a:p>
        </p:txBody>
      </p:sp>
      <p:pic>
        <p:nvPicPr>
          <p:cNvPr id="13" name="Picture 12" descr="A picture containing outdoor, boat, building, black&#10;&#10;Description automatically generated">
            <a:extLst>
              <a:ext uri="{FF2B5EF4-FFF2-40B4-BE49-F238E27FC236}">
                <a16:creationId xmlns:a16="http://schemas.microsoft.com/office/drawing/2014/main" id="{4A685EB0-D670-4488-A173-1E3651973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3" y="1208110"/>
            <a:ext cx="4526077" cy="4977201"/>
          </a:xfrm>
          <a:prstGeom prst="rect">
            <a:avLst/>
          </a:prstGeom>
        </p:spPr>
      </p:pic>
      <p:pic>
        <p:nvPicPr>
          <p:cNvPr id="6" name="Picture 5" descr="A picture containing outdoor, track, snow, train&#10;&#10;Description automatically generated">
            <a:extLst>
              <a:ext uri="{FF2B5EF4-FFF2-40B4-BE49-F238E27FC236}">
                <a16:creationId xmlns:a16="http://schemas.microsoft.com/office/drawing/2014/main" id="{4FBC5208-B657-43C8-AFC8-993D8C97D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75" y="1578073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9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>
            <a:normAutofit/>
          </a:bodyPr>
          <a:lstStyle/>
          <a:p>
            <a:r>
              <a:rPr lang="en-US" dirty="0"/>
              <a:t>Look Ahead for Bridge Construction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555568"/>
              </p:ext>
            </p:extLst>
          </p:nvPr>
        </p:nvGraphicFramePr>
        <p:xfrm>
          <a:off x="44861" y="1268078"/>
          <a:ext cx="12102278" cy="534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3350" y="6315075"/>
            <a:ext cx="583789" cy="406400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1729" y="0"/>
            <a:ext cx="128027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00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6D18-A4BD-45B5-9E92-AD5F3645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Construction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F36DB-F194-4E21-95A3-201AF49F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974" y="6296025"/>
            <a:ext cx="581026" cy="425450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729" y="0"/>
            <a:ext cx="1280271" cy="1268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B2A23-EB47-4A2C-A4C1-169DFA7C1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32" y="1040851"/>
            <a:ext cx="8800408" cy="56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6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518" y="1478837"/>
            <a:ext cx="10835946" cy="4874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Oversight and approvals from </a:t>
            </a: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many different agencies and  </a:t>
            </a:r>
            <a:br>
              <a:rPr lang="en-US" altLang="en-US" sz="3200" dirty="0">
                <a:solidFill>
                  <a:schemeClr val="tx1"/>
                </a:solidFill>
                <a:latin typeface="+mn-lt"/>
              </a:rPr>
            </a:b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 third parties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 Cost and </a:t>
            </a: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availability of construction resources in this active </a:t>
            </a:r>
            <a:br>
              <a:rPr lang="en-US" altLang="en-US" sz="3200" dirty="0">
                <a:solidFill>
                  <a:schemeClr val="tx1"/>
                </a:solidFill>
                <a:latin typeface="+mn-lt"/>
              </a:rPr>
            </a:b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 construction market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 Change management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 Minimizing impacts and disruptions to the public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 Schedule impacts and mitigations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endParaRPr lang="en-US" altLang="en-US" sz="3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endParaRPr lang="en-US" sz="2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92560" y="6353175"/>
            <a:ext cx="566040" cy="368300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329" y="2"/>
            <a:ext cx="128027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43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Mitigations Implemented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26735" y="6353175"/>
            <a:ext cx="531865" cy="368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8728A-9E54-1B4F-A83C-486C5BF59F16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729" y="2"/>
            <a:ext cx="1280271" cy="1268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AC96B-5045-4CEF-A7FE-EC8A9ADF724E}"/>
              </a:ext>
            </a:extLst>
          </p:cNvPr>
          <p:cNvSpPr txBox="1"/>
          <p:nvPr/>
        </p:nvSpPr>
        <p:spPr>
          <a:xfrm>
            <a:off x="609600" y="4666258"/>
            <a:ext cx="110171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Mitigations for archeological discovery within Project site being explored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Mitigations intended to maintain Project completion date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 be balanced with minimizing traffic impacts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B4D38E-0BF0-4DB4-8922-3E00B1C81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860648"/>
              </p:ext>
            </p:extLst>
          </p:nvPr>
        </p:nvGraphicFramePr>
        <p:xfrm>
          <a:off x="720436" y="1560945"/>
          <a:ext cx="10714182" cy="2830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5164">
                  <a:extLst>
                    <a:ext uri="{9D8B030D-6E8A-4147-A177-3AD203B41FA5}">
                      <a16:colId xmlns:a16="http://schemas.microsoft.com/office/drawing/2014/main" val="4030059076"/>
                    </a:ext>
                  </a:extLst>
                </a:gridCol>
                <a:gridCol w="3528291">
                  <a:extLst>
                    <a:ext uri="{9D8B030D-6E8A-4147-A177-3AD203B41FA5}">
                      <a16:colId xmlns:a16="http://schemas.microsoft.com/office/drawing/2014/main" val="3391252053"/>
                    </a:ext>
                  </a:extLst>
                </a:gridCol>
                <a:gridCol w="3740727">
                  <a:extLst>
                    <a:ext uri="{9D8B030D-6E8A-4147-A177-3AD203B41FA5}">
                      <a16:colId xmlns:a16="http://schemas.microsoft.com/office/drawing/2014/main" val="182802219"/>
                    </a:ext>
                  </a:extLst>
                </a:gridCol>
              </a:tblGrid>
              <a:tr h="4927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Previously Implemented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Recently Implemented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6322279"/>
                  </a:ext>
                </a:extLst>
              </a:tr>
              <a:tr h="850574">
                <a:tc>
                  <a:txBody>
                    <a:bodyPr/>
                    <a:lstStyle/>
                    <a:p>
                      <a:r>
                        <a:rPr lang="en-US" sz="2200" dirty="0"/>
                        <a:t>Slater Avenue bridge from two-stage to one-stage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Edwards Street bridge from two-stage to one-stage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Longer ramp closure durations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278968"/>
                  </a:ext>
                </a:extLst>
              </a:tr>
              <a:tr h="1215107">
                <a:tc>
                  <a:txBody>
                    <a:bodyPr/>
                    <a:lstStyle/>
                    <a:p>
                      <a:r>
                        <a:rPr lang="en-US" sz="2200" dirty="0"/>
                        <a:t>Improvements </a:t>
                      </a:r>
                      <a:r>
                        <a:rPr lang="en-US" sz="2200"/>
                        <a:t>to staging </a:t>
                      </a:r>
                      <a:r>
                        <a:rPr lang="en-US" sz="2200" dirty="0"/>
                        <a:t>of Oceanview Channel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Long-term closure of one of two northbound off-ramps to Westminster Boulevard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Extended and/or multiple night closures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252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58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33" y="363489"/>
            <a:ext cx="1280271" cy="1268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9ED78-F650-43B2-BB97-4B46595C38A6}"/>
              </a:ext>
            </a:extLst>
          </p:cNvPr>
          <p:cNvSpPr txBox="1"/>
          <p:nvPr/>
        </p:nvSpPr>
        <p:spPr>
          <a:xfrm>
            <a:off x="11667092" y="6303971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88728A-9E54-1B4F-A83C-486C5BF59F16}" type="slidenum">
              <a:rPr lang="en-US" sz="2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DCF31115-2E9B-481F-A3F9-62417C2D2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815431"/>
              </p:ext>
            </p:extLst>
          </p:nvPr>
        </p:nvGraphicFramePr>
        <p:xfrm>
          <a:off x="1038225" y="1361015"/>
          <a:ext cx="9501660" cy="496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0830">
                  <a:extLst>
                    <a:ext uri="{9D8B030D-6E8A-4147-A177-3AD203B41FA5}">
                      <a16:colId xmlns:a16="http://schemas.microsoft.com/office/drawing/2014/main" val="322659231"/>
                    </a:ext>
                  </a:extLst>
                </a:gridCol>
                <a:gridCol w="4750830">
                  <a:extLst>
                    <a:ext uri="{9D8B030D-6E8A-4147-A177-3AD203B41FA5}">
                      <a16:colId xmlns:a16="http://schemas.microsoft.com/office/drawing/2014/main" val="2860626150"/>
                    </a:ext>
                  </a:extLst>
                </a:gridCol>
              </a:tblGrid>
              <a:tr h="6208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Average per month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1872378534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Public comments and questions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140 constituents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221813600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Flyers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16,000 addresses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586608071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Social media reach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150,000 users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255227574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Construction emails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8 (10,600 recipients)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1240748027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Interactive map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1,965 users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1717242053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Mobile app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1,636 users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2872030867"/>
                  </a:ext>
                </a:extLst>
              </a:tr>
              <a:tr h="6208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Website closures list</a:t>
                      </a:r>
                    </a:p>
                  </a:txBody>
                  <a:tcPr marL="153078" marR="153078" marT="76539" marB="76539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504 downloads</a:t>
                      </a:r>
                    </a:p>
                  </a:txBody>
                  <a:tcPr marL="153078" marR="153078" marT="76539" marB="76539"/>
                </a:tc>
                <a:extLst>
                  <a:ext uri="{0D108BD9-81ED-4DB2-BD59-A6C34878D82A}">
                    <a16:rowId xmlns:a16="http://schemas.microsoft.com/office/drawing/2014/main" val="490804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064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Outreach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44CBE-71DF-463C-95AF-4BC0E183B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253331"/>
            <a:ext cx="11376560" cy="54681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Phase 2 bridge neighborhood meetings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Bolsa Chica Road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Magnolia Street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Milestone events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McFadden Avenue bridge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City council updates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Key stakeholder briefings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Exclusive insider tours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Culturally relevant outreach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Community event participation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04090-C525-4EE1-90C3-F6E61725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6982" y="6298519"/>
            <a:ext cx="592074" cy="422956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33" y="363489"/>
            <a:ext cx="1280271" cy="1268078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C720B0-6CCF-4F30-B78B-E17C182A0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261" y="1895002"/>
            <a:ext cx="1852022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E38BAFD-2F8A-4831-B44C-E7EAE1DF2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3" t="4027" r="5008" b="3889"/>
          <a:stretch/>
        </p:blipFill>
        <p:spPr>
          <a:xfrm>
            <a:off x="9249280" y="2244104"/>
            <a:ext cx="2405575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D2620F-F2C6-4728-96A2-84480CE2BF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7" t="3889" r="4832" b="3889"/>
          <a:stretch/>
        </p:blipFill>
        <p:spPr>
          <a:xfrm>
            <a:off x="7940181" y="1298649"/>
            <a:ext cx="2411317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9D5A93-8B9E-45CC-A39B-AE16D6B720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4618" r="3795" b="4250"/>
          <a:stretch/>
        </p:blipFill>
        <p:spPr>
          <a:xfrm>
            <a:off x="10551640" y="5862677"/>
            <a:ext cx="710582" cy="69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46F09B-8C8C-4953-B728-EFDB119F9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05" y="5827365"/>
            <a:ext cx="776372" cy="76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980AC1-6013-4623-B4B2-BE8F93C3C8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1412" y="5827365"/>
            <a:ext cx="813394" cy="76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FF221-4E20-4373-B31D-8CEB5ED666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61" y="5886069"/>
            <a:ext cx="651109" cy="65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436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 and Key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54220" y="6311090"/>
            <a:ext cx="380629" cy="366842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770936" y="1170256"/>
            <a:ext cx="6421064" cy="4882748"/>
            <a:chOff x="219075" y="850900"/>
            <a:chExt cx="8669338" cy="4619625"/>
          </a:xfrm>
        </p:grpSpPr>
        <p:pic>
          <p:nvPicPr>
            <p:cNvPr id="9" name="Picture 8" descr="VIEW01-option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075" y="850900"/>
              <a:ext cx="8669338" cy="461803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341563" y="866775"/>
              <a:ext cx="714375" cy="1982788"/>
            </a:xfrm>
            <a:custGeom>
              <a:avLst/>
              <a:gdLst>
                <a:gd name="T0" fmla="*/ 531019 w 714375"/>
                <a:gd name="T1" fmla="*/ 1963851 h 1983581"/>
                <a:gd name="T2" fmla="*/ 714375 w 714375"/>
                <a:gd name="T3" fmla="*/ 1919059 h 1983581"/>
                <a:gd name="T4" fmla="*/ 73819 w 714375"/>
                <a:gd name="T5" fmla="*/ 0 h 1983581"/>
                <a:gd name="T6" fmla="*/ 14287 w 714375"/>
                <a:gd name="T7" fmla="*/ 0 h 1983581"/>
                <a:gd name="T8" fmla="*/ 7144 w 714375"/>
                <a:gd name="T9" fmla="*/ 0 h 1983581"/>
                <a:gd name="T10" fmla="*/ 0 w 714375"/>
                <a:gd name="T11" fmla="*/ 2356 h 1983581"/>
                <a:gd name="T12" fmla="*/ 531019 w 714375"/>
                <a:gd name="T13" fmla="*/ 1963851 h 19835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4375"/>
                <a:gd name="T22" fmla="*/ 0 h 1983581"/>
                <a:gd name="T23" fmla="*/ 714375 w 714375"/>
                <a:gd name="T24" fmla="*/ 1983581 h 19835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4375" h="1983581">
                  <a:moveTo>
                    <a:pt x="531019" y="1983581"/>
                  </a:moveTo>
                  <a:lnTo>
                    <a:pt x="714375" y="1938338"/>
                  </a:lnTo>
                  <a:lnTo>
                    <a:pt x="73819" y="0"/>
                  </a:lnTo>
                  <a:lnTo>
                    <a:pt x="14287" y="0"/>
                  </a:lnTo>
                  <a:lnTo>
                    <a:pt x="7144" y="0"/>
                  </a:lnTo>
                  <a:lnTo>
                    <a:pt x="0" y="2381"/>
                  </a:lnTo>
                  <a:lnTo>
                    <a:pt x="531019" y="1983581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495675" y="858838"/>
              <a:ext cx="1754188" cy="1428750"/>
            </a:xfrm>
            <a:custGeom>
              <a:avLst/>
              <a:gdLst>
                <a:gd name="T0" fmla="*/ 1634021 w 1754981"/>
                <a:gd name="T1" fmla="*/ 1428750 h 1428750"/>
                <a:gd name="T2" fmla="*/ 1735263 w 1754981"/>
                <a:gd name="T3" fmla="*/ 1407319 h 1428750"/>
                <a:gd name="T4" fmla="*/ 54147 w 1754981"/>
                <a:gd name="T5" fmla="*/ 0 h 1428750"/>
                <a:gd name="T6" fmla="*/ 11781 w 1754981"/>
                <a:gd name="T7" fmla="*/ 0 h 1428750"/>
                <a:gd name="T8" fmla="*/ 0 w 1754981"/>
                <a:gd name="T9" fmla="*/ 0 h 1428750"/>
                <a:gd name="T10" fmla="*/ 1634021 w 1754981"/>
                <a:gd name="T11" fmla="*/ 1428750 h 14287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54981"/>
                <a:gd name="T19" fmla="*/ 0 h 1428750"/>
                <a:gd name="T20" fmla="*/ 1754981 w 1754981"/>
                <a:gd name="T21" fmla="*/ 1428750 h 14287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54981" h="1428750">
                  <a:moveTo>
                    <a:pt x="1652588" y="1428750"/>
                  </a:moveTo>
                  <a:lnTo>
                    <a:pt x="1754981" y="1407319"/>
                  </a:lnTo>
                  <a:lnTo>
                    <a:pt x="54769" y="0"/>
                  </a:lnTo>
                  <a:lnTo>
                    <a:pt x="11906" y="0"/>
                  </a:lnTo>
                  <a:lnTo>
                    <a:pt x="0" y="0"/>
                  </a:lnTo>
                  <a:lnTo>
                    <a:pt x="1652588" y="142875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16250" y="3302000"/>
              <a:ext cx="923925" cy="2165350"/>
            </a:xfrm>
            <a:custGeom>
              <a:avLst/>
              <a:gdLst>
                <a:gd name="T0" fmla="*/ 0 w 923925"/>
                <a:gd name="T1" fmla="*/ 66675 h 2165350"/>
                <a:gd name="T2" fmla="*/ 581025 w 923925"/>
                <a:gd name="T3" fmla="*/ 2165350 h 2165350"/>
                <a:gd name="T4" fmla="*/ 923925 w 923925"/>
                <a:gd name="T5" fmla="*/ 2165350 h 2165350"/>
                <a:gd name="T6" fmla="*/ 206375 w 923925"/>
                <a:gd name="T7" fmla="*/ 0 h 2165350"/>
                <a:gd name="T8" fmla="*/ 0 w 923925"/>
                <a:gd name="T9" fmla="*/ 66675 h 2165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3925"/>
                <a:gd name="T16" fmla="*/ 0 h 2165350"/>
                <a:gd name="T17" fmla="*/ 923925 w 923925"/>
                <a:gd name="T18" fmla="*/ 2165350 h 2165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3925" h="2165350">
                  <a:moveTo>
                    <a:pt x="0" y="66675"/>
                  </a:moveTo>
                  <a:lnTo>
                    <a:pt x="581025" y="2165350"/>
                  </a:lnTo>
                  <a:lnTo>
                    <a:pt x="923925" y="2165350"/>
                  </a:lnTo>
                  <a:lnTo>
                    <a:pt x="206375" y="0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86400" y="2576513"/>
              <a:ext cx="3395663" cy="2886075"/>
            </a:xfrm>
            <a:custGeom>
              <a:avLst/>
              <a:gdLst>
                <a:gd name="T0" fmla="*/ 3271839 w 3395663"/>
                <a:gd name="T1" fmla="*/ 2886075 h 2886075"/>
                <a:gd name="T2" fmla="*/ 3395663 w 3395663"/>
                <a:gd name="T3" fmla="*/ 2886075 h 2886075"/>
                <a:gd name="T4" fmla="*/ 3395663 w 3395663"/>
                <a:gd name="T5" fmla="*/ 2705101 h 2886075"/>
                <a:gd name="T6" fmla="*/ 133350 w 3395663"/>
                <a:gd name="T7" fmla="*/ 0 h 2886075"/>
                <a:gd name="T8" fmla="*/ 0 w 3395663"/>
                <a:gd name="T9" fmla="*/ 38100 h 2886075"/>
                <a:gd name="T10" fmla="*/ 3271839 w 3395663"/>
                <a:gd name="T11" fmla="*/ 2886075 h 28860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95663"/>
                <a:gd name="T19" fmla="*/ 0 h 2886075"/>
                <a:gd name="T20" fmla="*/ 3395663 w 3395663"/>
                <a:gd name="T21" fmla="*/ 2886075 h 28860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95663" h="2886075">
                  <a:moveTo>
                    <a:pt x="3271838" y="2886075"/>
                  </a:moveTo>
                  <a:lnTo>
                    <a:pt x="3395663" y="2886075"/>
                  </a:lnTo>
                  <a:lnTo>
                    <a:pt x="3395663" y="2705100"/>
                  </a:lnTo>
                  <a:lnTo>
                    <a:pt x="133350" y="0"/>
                  </a:lnTo>
                  <a:lnTo>
                    <a:pt x="0" y="38100"/>
                  </a:lnTo>
                  <a:lnTo>
                    <a:pt x="3271838" y="2886075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176713" y="2933700"/>
              <a:ext cx="1924050" cy="2533650"/>
            </a:xfrm>
            <a:custGeom>
              <a:avLst/>
              <a:gdLst>
                <a:gd name="T0" fmla="*/ 1566862 w 1924050"/>
                <a:gd name="T1" fmla="*/ 2533650 h 2533650"/>
                <a:gd name="T2" fmla="*/ 1924050 w 1924050"/>
                <a:gd name="T3" fmla="*/ 2528888 h 2533650"/>
                <a:gd name="T4" fmla="*/ 171450 w 1924050"/>
                <a:gd name="T5" fmla="*/ 0 h 2533650"/>
                <a:gd name="T6" fmla="*/ 0 w 1924050"/>
                <a:gd name="T7" fmla="*/ 61913 h 2533650"/>
                <a:gd name="T8" fmla="*/ 1566862 w 1924050"/>
                <a:gd name="T9" fmla="*/ 2533650 h 2533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4050"/>
                <a:gd name="T16" fmla="*/ 0 h 2533650"/>
                <a:gd name="T17" fmla="*/ 1924050 w 1924050"/>
                <a:gd name="T18" fmla="*/ 2533650 h 25336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4050" h="2533650">
                  <a:moveTo>
                    <a:pt x="1566862" y="2533650"/>
                  </a:moveTo>
                  <a:lnTo>
                    <a:pt x="1924050" y="2528888"/>
                  </a:lnTo>
                  <a:lnTo>
                    <a:pt x="171450" y="0"/>
                  </a:lnTo>
                  <a:lnTo>
                    <a:pt x="0" y="61913"/>
                  </a:lnTo>
                  <a:lnTo>
                    <a:pt x="1566862" y="2533650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700588" y="2828925"/>
              <a:ext cx="2338387" cy="2633663"/>
            </a:xfrm>
            <a:custGeom>
              <a:avLst/>
              <a:gdLst>
                <a:gd name="T0" fmla="*/ 2024088 w 2338387"/>
                <a:gd name="T1" fmla="*/ 2633663 h 2633663"/>
                <a:gd name="T2" fmla="*/ 2338387 w 2338387"/>
                <a:gd name="T3" fmla="*/ 2633663 h 2633663"/>
                <a:gd name="T4" fmla="*/ 71437 w 2338387"/>
                <a:gd name="T5" fmla="*/ 0 h 2633663"/>
                <a:gd name="T6" fmla="*/ 0 w 2338387"/>
                <a:gd name="T7" fmla="*/ 19050 h 2633663"/>
                <a:gd name="T8" fmla="*/ 4762 w 2338387"/>
                <a:gd name="T9" fmla="*/ 138113 h 2633663"/>
                <a:gd name="T10" fmla="*/ 2024088 w 2338387"/>
                <a:gd name="T11" fmla="*/ 2633663 h 26336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38387"/>
                <a:gd name="T19" fmla="*/ 0 h 2633663"/>
                <a:gd name="T20" fmla="*/ 2338387 w 2338387"/>
                <a:gd name="T21" fmla="*/ 2633663 h 26336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38387" h="2633663">
                  <a:moveTo>
                    <a:pt x="2024062" y="2633663"/>
                  </a:moveTo>
                  <a:lnTo>
                    <a:pt x="2338387" y="2633663"/>
                  </a:lnTo>
                  <a:lnTo>
                    <a:pt x="71437" y="0"/>
                  </a:lnTo>
                  <a:lnTo>
                    <a:pt x="0" y="19050"/>
                  </a:lnTo>
                  <a:lnTo>
                    <a:pt x="4762" y="138113"/>
                  </a:lnTo>
                  <a:lnTo>
                    <a:pt x="2024062" y="2633663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820988" y="862013"/>
              <a:ext cx="1246187" cy="1717675"/>
            </a:xfrm>
            <a:custGeom>
              <a:avLst/>
              <a:gdLst>
                <a:gd name="T0" fmla="*/ 1098431 w 1245394"/>
                <a:gd name="T1" fmla="*/ 1736841 h 1716881"/>
                <a:gd name="T2" fmla="*/ 1265375 w 1245394"/>
                <a:gd name="T3" fmla="*/ 1686254 h 1716881"/>
                <a:gd name="T4" fmla="*/ 72587 w 1245394"/>
                <a:gd name="T5" fmla="*/ 0 h 1716881"/>
                <a:gd name="T6" fmla="*/ 0 w 1245394"/>
                <a:gd name="T7" fmla="*/ 2406 h 1716881"/>
                <a:gd name="T8" fmla="*/ 1098431 w 1245394"/>
                <a:gd name="T9" fmla="*/ 1736841 h 17168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5394"/>
                <a:gd name="T16" fmla="*/ 0 h 1716881"/>
                <a:gd name="T17" fmla="*/ 1245394 w 1245394"/>
                <a:gd name="T18" fmla="*/ 1716881 h 17168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5394" h="1716881">
                  <a:moveTo>
                    <a:pt x="1081088" y="1716881"/>
                  </a:moveTo>
                  <a:lnTo>
                    <a:pt x="1245394" y="1666875"/>
                  </a:lnTo>
                  <a:lnTo>
                    <a:pt x="71438" y="0"/>
                  </a:lnTo>
                  <a:lnTo>
                    <a:pt x="0" y="2381"/>
                  </a:lnTo>
                  <a:lnTo>
                    <a:pt x="1081088" y="1716881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021013" y="862013"/>
              <a:ext cx="1427162" cy="1609725"/>
            </a:xfrm>
            <a:custGeom>
              <a:avLst/>
              <a:gdLst>
                <a:gd name="T0" fmla="*/ 1311114 w 1426369"/>
                <a:gd name="T1" fmla="*/ 1609725 h 1609725"/>
                <a:gd name="T2" fmla="*/ 1446327 w 1426369"/>
                <a:gd name="T3" fmla="*/ 1578768 h 1609725"/>
                <a:gd name="T4" fmla="*/ 82093 w 1426369"/>
                <a:gd name="T5" fmla="*/ 2381 h 1609725"/>
                <a:gd name="T6" fmla="*/ 0 w 1426369"/>
                <a:gd name="T7" fmla="*/ 0 h 1609725"/>
                <a:gd name="T8" fmla="*/ 1311114 w 1426369"/>
                <a:gd name="T9" fmla="*/ 1609725 h 1609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6369"/>
                <a:gd name="T16" fmla="*/ 0 h 1609725"/>
                <a:gd name="T17" fmla="*/ 1426369 w 1426369"/>
                <a:gd name="T18" fmla="*/ 1609725 h 1609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6369" h="1609725">
                  <a:moveTo>
                    <a:pt x="1293019" y="1609725"/>
                  </a:moveTo>
                  <a:lnTo>
                    <a:pt x="1426369" y="1578768"/>
                  </a:lnTo>
                  <a:lnTo>
                    <a:pt x="80963" y="2381"/>
                  </a:lnTo>
                  <a:lnTo>
                    <a:pt x="0" y="0"/>
                  </a:lnTo>
                  <a:lnTo>
                    <a:pt x="1293019" y="1609725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62400" y="2990850"/>
              <a:ext cx="1784350" cy="2479675"/>
            </a:xfrm>
            <a:custGeom>
              <a:avLst/>
              <a:gdLst>
                <a:gd name="T0" fmla="*/ 215900 w 1784350"/>
                <a:gd name="T1" fmla="*/ 0 h 2479675"/>
                <a:gd name="T2" fmla="*/ 1784350 w 1784350"/>
                <a:gd name="T3" fmla="*/ 2479675 h 2479675"/>
                <a:gd name="T4" fmla="*/ 1365250 w 1784350"/>
                <a:gd name="T5" fmla="*/ 2476501 h 2479675"/>
                <a:gd name="T6" fmla="*/ 0 w 1784350"/>
                <a:gd name="T7" fmla="*/ 69850 h 2479675"/>
                <a:gd name="T8" fmla="*/ 215900 w 1784350"/>
                <a:gd name="T9" fmla="*/ 0 h 2479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4350"/>
                <a:gd name="T16" fmla="*/ 0 h 2479675"/>
                <a:gd name="T17" fmla="*/ 1784350 w 1784350"/>
                <a:gd name="T18" fmla="*/ 2479675 h 2479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4350" h="2479675">
                  <a:moveTo>
                    <a:pt x="215900" y="0"/>
                  </a:moveTo>
                  <a:lnTo>
                    <a:pt x="1784350" y="2479675"/>
                  </a:lnTo>
                  <a:lnTo>
                    <a:pt x="1365250" y="2476500"/>
                  </a:lnTo>
                  <a:lnTo>
                    <a:pt x="0" y="6985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765675" y="2762250"/>
              <a:ext cx="2647950" cy="2705100"/>
            </a:xfrm>
            <a:custGeom>
              <a:avLst/>
              <a:gdLst>
                <a:gd name="T0" fmla="*/ 2273300 w 2647950"/>
                <a:gd name="T1" fmla="*/ 2701924 h 2705100"/>
                <a:gd name="T2" fmla="*/ 0 w 2647950"/>
                <a:gd name="T3" fmla="*/ 63500 h 2705100"/>
                <a:gd name="T4" fmla="*/ 19050 w 2647950"/>
                <a:gd name="T5" fmla="*/ 60325 h 2705100"/>
                <a:gd name="T6" fmla="*/ 28575 w 2647950"/>
                <a:gd name="T7" fmla="*/ 38100 h 2705100"/>
                <a:gd name="T8" fmla="*/ 158750 w 2647950"/>
                <a:gd name="T9" fmla="*/ 0 h 2705100"/>
                <a:gd name="T10" fmla="*/ 2647950 w 2647950"/>
                <a:gd name="T11" fmla="*/ 2705100 h 2705100"/>
                <a:gd name="T12" fmla="*/ 2273300 w 2647950"/>
                <a:gd name="T13" fmla="*/ 2701924 h 2705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7950"/>
                <a:gd name="T22" fmla="*/ 0 h 2705100"/>
                <a:gd name="T23" fmla="*/ 2647950 w 2647950"/>
                <a:gd name="T24" fmla="*/ 2705100 h 2705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7950" h="2705100">
                  <a:moveTo>
                    <a:pt x="2273300" y="2701925"/>
                  </a:moveTo>
                  <a:lnTo>
                    <a:pt x="0" y="63500"/>
                  </a:lnTo>
                  <a:lnTo>
                    <a:pt x="19050" y="60325"/>
                  </a:lnTo>
                  <a:lnTo>
                    <a:pt x="28575" y="38100"/>
                  </a:lnTo>
                  <a:lnTo>
                    <a:pt x="158750" y="0"/>
                  </a:lnTo>
                  <a:lnTo>
                    <a:pt x="2647950" y="2705100"/>
                  </a:lnTo>
                  <a:lnTo>
                    <a:pt x="2273300" y="2701925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711450" y="863600"/>
              <a:ext cx="1200150" cy="1762125"/>
            </a:xfrm>
            <a:custGeom>
              <a:avLst/>
              <a:gdLst>
                <a:gd name="T0" fmla="*/ 1322990 w 1187450"/>
                <a:gd name="T1" fmla="*/ 1762125 h 1762125"/>
                <a:gd name="T2" fmla="*/ 1565816 w 1187450"/>
                <a:gd name="T3" fmla="*/ 1714500 h 1762125"/>
                <a:gd name="T4" fmla="*/ 142348 w 1187450"/>
                <a:gd name="T5" fmla="*/ 0 h 1762125"/>
                <a:gd name="T6" fmla="*/ 0 w 1187450"/>
                <a:gd name="T7" fmla="*/ 0 h 1762125"/>
                <a:gd name="T8" fmla="*/ 1322990 w 1187450"/>
                <a:gd name="T9" fmla="*/ 1762125 h 1762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7450"/>
                <a:gd name="T16" fmla="*/ 0 h 1762125"/>
                <a:gd name="T17" fmla="*/ 1187450 w 1187450"/>
                <a:gd name="T18" fmla="*/ 1762125 h 1762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7450" h="1762125">
                  <a:moveTo>
                    <a:pt x="1003300" y="1762125"/>
                  </a:moveTo>
                  <a:lnTo>
                    <a:pt x="1187450" y="1714500"/>
                  </a:lnTo>
                  <a:lnTo>
                    <a:pt x="107950" y="0"/>
                  </a:lnTo>
                  <a:lnTo>
                    <a:pt x="0" y="0"/>
                  </a:lnTo>
                  <a:lnTo>
                    <a:pt x="1003300" y="1762125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92450" y="857250"/>
              <a:ext cx="1501775" cy="1587500"/>
            </a:xfrm>
            <a:custGeom>
              <a:avLst/>
              <a:gdLst>
                <a:gd name="T0" fmla="*/ 0 w 1501775"/>
                <a:gd name="T1" fmla="*/ 3175 h 1587500"/>
                <a:gd name="T2" fmla="*/ 1355725 w 1501775"/>
                <a:gd name="T3" fmla="*/ 1587500 h 1587500"/>
                <a:gd name="T4" fmla="*/ 1501775 w 1501775"/>
                <a:gd name="T5" fmla="*/ 1552575 h 1587500"/>
                <a:gd name="T6" fmla="*/ 95250 w 1501775"/>
                <a:gd name="T7" fmla="*/ 0 h 1587500"/>
                <a:gd name="T8" fmla="*/ 0 w 1501775"/>
                <a:gd name="T9" fmla="*/ 3175 h 15875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1775"/>
                <a:gd name="T16" fmla="*/ 0 h 1587500"/>
                <a:gd name="T17" fmla="*/ 1501775 w 1501775"/>
                <a:gd name="T18" fmla="*/ 1587500 h 15875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1775" h="1587500">
                  <a:moveTo>
                    <a:pt x="0" y="3175"/>
                  </a:moveTo>
                  <a:lnTo>
                    <a:pt x="1355725" y="1587500"/>
                  </a:lnTo>
                  <a:lnTo>
                    <a:pt x="1501775" y="1552575"/>
                  </a:lnTo>
                  <a:lnTo>
                    <a:pt x="95250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252" y="1158411"/>
            <a:ext cx="6866534" cy="490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375" y="0"/>
            <a:ext cx="128027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3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2DD-6AFF-4955-BC75-35A3E3F0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25980"/>
            <a:ext cx="11376561" cy="997526"/>
          </a:xfrm>
        </p:spPr>
        <p:txBody>
          <a:bodyPr>
            <a:normAutofit/>
          </a:bodyPr>
          <a:lstStyle/>
          <a:p>
            <a:r>
              <a:rPr lang="en-US" dirty="0"/>
              <a:t>Project Funding/Financing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9024B-D871-4AD5-93D7-D6F572B9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939BD09-B0D1-49F8-843E-027AD124E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318980"/>
              </p:ext>
            </p:extLst>
          </p:nvPr>
        </p:nvGraphicFramePr>
        <p:xfrm>
          <a:off x="1365290" y="1700961"/>
          <a:ext cx="9429750" cy="299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2164">
                  <a:extLst>
                    <a:ext uri="{9D8B030D-6E8A-4147-A177-3AD203B41FA5}">
                      <a16:colId xmlns:a16="http://schemas.microsoft.com/office/drawing/2014/main" val="1701679745"/>
                    </a:ext>
                  </a:extLst>
                </a:gridCol>
                <a:gridCol w="3827586">
                  <a:extLst>
                    <a:ext uri="{9D8B030D-6E8A-4147-A177-3AD203B41FA5}">
                      <a16:colId xmlns:a16="http://schemas.microsoft.com/office/drawing/2014/main" val="155410334"/>
                    </a:ext>
                  </a:extLst>
                </a:gridCol>
              </a:tblGrid>
              <a:tr h="5703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Funding/Financing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Amount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5809933"/>
                  </a:ext>
                </a:extLst>
              </a:tr>
              <a:tr h="6798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 Go (M2) Funds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$1,135,651,000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8856304"/>
                  </a:ext>
                </a:extLst>
              </a:tr>
              <a:tr h="570326">
                <a:tc>
                  <a:txBody>
                    <a:bodyPr/>
                    <a:lstStyle/>
                    <a:p>
                      <a:r>
                        <a:rPr lang="en-US" sz="2400" dirty="0"/>
                        <a:t>TIFIA* Financing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  628,930,000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787060"/>
                  </a:ext>
                </a:extLst>
              </a:tr>
              <a:tr h="570326">
                <a:tc>
                  <a:txBody>
                    <a:bodyPr/>
                    <a:lstStyle/>
                    <a:p>
                      <a:r>
                        <a:rPr lang="en-US" sz="2400" dirty="0"/>
                        <a:t>Federal and State Funds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  135,419,000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293716"/>
                  </a:ext>
                </a:extLst>
              </a:tr>
              <a:tr h="604026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$1,900,000,000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37756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D5A3677-86C8-4842-9F6C-27DF2258B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729" y="2"/>
            <a:ext cx="1280271" cy="1268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DDD11-BF20-4358-A36B-A177E381B52E}"/>
              </a:ext>
            </a:extLst>
          </p:cNvPr>
          <p:cNvSpPr txBox="1"/>
          <p:nvPr/>
        </p:nvSpPr>
        <p:spPr>
          <a:xfrm>
            <a:off x="1365290" y="4818485"/>
            <a:ext cx="5057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Transportation Infrastructure Finance and Innovation Act</a:t>
            </a:r>
          </a:p>
        </p:txBody>
      </p:sp>
    </p:spTree>
    <p:extLst>
      <p:ext uri="{BB962C8B-B14F-4D97-AF65-F5344CB8AC3E}">
        <p14:creationId xmlns:p14="http://schemas.microsoft.com/office/powerpoint/2010/main" val="19804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68446" y="6353175"/>
            <a:ext cx="390154" cy="368300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729" y="2"/>
            <a:ext cx="1280271" cy="126807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2DB18B8-6731-4FCA-AD36-E9EE58A6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117810"/>
              </p:ext>
            </p:extLst>
          </p:nvPr>
        </p:nvGraphicFramePr>
        <p:xfrm>
          <a:off x="814990" y="1376218"/>
          <a:ext cx="10530350" cy="458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2355">
                  <a:extLst>
                    <a:ext uri="{9D8B030D-6E8A-4147-A177-3AD203B41FA5}">
                      <a16:colId xmlns:a16="http://schemas.microsoft.com/office/drawing/2014/main" val="3413441934"/>
                    </a:ext>
                  </a:extLst>
                </a:gridCol>
                <a:gridCol w="4297995">
                  <a:extLst>
                    <a:ext uri="{9D8B030D-6E8A-4147-A177-3AD203B41FA5}">
                      <a16:colId xmlns:a16="http://schemas.microsoft.com/office/drawing/2014/main" val="2976492342"/>
                    </a:ext>
                  </a:extLst>
                </a:gridCol>
              </a:tblGrid>
              <a:tr h="62270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Milestone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Completion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914805"/>
                  </a:ext>
                </a:extLst>
              </a:tr>
              <a:tr h="55723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Environmental clearance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May 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867697"/>
                  </a:ext>
                </a:extLst>
              </a:tr>
              <a:tr h="116118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Orange County Transportation Authority </a:t>
                      </a:r>
                      <a:b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Board of Directors (Board) awards design-build contract to OC 405 Partners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November 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274577"/>
                  </a:ext>
                </a:extLst>
              </a:tr>
              <a:tr h="58879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Notice to Proceed (NTP) No. 1 issued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January 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182769"/>
                  </a:ext>
                </a:extLst>
              </a:tr>
              <a:tr h="58879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TIFIA loan executed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July 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60000"/>
                  </a:ext>
                </a:extLst>
              </a:tr>
              <a:tr h="5107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NTP No. 2 issued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July 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517856"/>
                  </a:ext>
                </a:extLst>
              </a:tr>
              <a:tr h="53034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Construction began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March 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84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013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>
            <a:normAutofit/>
          </a:bodyPr>
          <a:lstStyle/>
          <a:p>
            <a:r>
              <a:rPr lang="en-US" dirty="0"/>
              <a:t>Project Update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610585"/>
              </p:ext>
            </p:extLst>
          </p:nvPr>
        </p:nvGraphicFramePr>
        <p:xfrm>
          <a:off x="0" y="1145546"/>
          <a:ext cx="12147139" cy="546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9835" y="6315075"/>
            <a:ext cx="447304" cy="406400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1729" y="0"/>
            <a:ext cx="128027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0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6693" y="6317191"/>
            <a:ext cx="354525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" y="5755871"/>
            <a:ext cx="1110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Concrete paving operations</a:t>
            </a:r>
          </a:p>
        </p:txBody>
      </p:sp>
      <p:pic>
        <p:nvPicPr>
          <p:cNvPr id="10" name="Picture 9" descr="A picture containing outdoor, building, yellow, train&#10;&#10;Description automatically generated">
            <a:extLst>
              <a:ext uri="{FF2B5EF4-FFF2-40B4-BE49-F238E27FC236}">
                <a16:creationId xmlns:a16="http://schemas.microsoft.com/office/drawing/2014/main" id="{5BD75003-F294-4202-AB37-7796CD38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58" y="1875343"/>
            <a:ext cx="4864101" cy="3648076"/>
          </a:xfrm>
          <a:prstGeom prst="rect">
            <a:avLst/>
          </a:prstGeom>
        </p:spPr>
      </p:pic>
      <p:pic>
        <p:nvPicPr>
          <p:cNvPr id="6" name="Picture 5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BB8FC0FB-601A-4C17-A81C-C8EBE31CB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175" y="1875344"/>
            <a:ext cx="6485467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6693" y="6317191"/>
            <a:ext cx="354525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405" y="5860646"/>
            <a:ext cx="1110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Retaining wall and </a:t>
            </a:r>
            <a:r>
              <a:rPr lang="en-US" sz="2800" b="1"/>
              <a:t>soundwall</a:t>
            </a:r>
            <a:r>
              <a:rPr lang="en-US" sz="2800" b="1" dirty="0"/>
              <a:t> construction</a:t>
            </a:r>
          </a:p>
        </p:txBody>
      </p:sp>
      <p:pic>
        <p:nvPicPr>
          <p:cNvPr id="7" name="Picture 6" descr="A brick building&#10;&#10;Description automatically generated">
            <a:extLst>
              <a:ext uri="{FF2B5EF4-FFF2-40B4-BE49-F238E27FC236}">
                <a16:creationId xmlns:a16="http://schemas.microsoft.com/office/drawing/2014/main" id="{78AB8D47-12FD-4664-8AA9-400C551B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5" y="1571624"/>
            <a:ext cx="5524500" cy="4143375"/>
          </a:xfrm>
          <a:prstGeom prst="rect">
            <a:avLst/>
          </a:prstGeom>
        </p:spPr>
      </p:pic>
      <p:pic>
        <p:nvPicPr>
          <p:cNvPr id="11" name="Picture 10" descr="A group of people on a dirt road&#10;&#10;Description automatically generated">
            <a:extLst>
              <a:ext uri="{FF2B5EF4-FFF2-40B4-BE49-F238E27FC236}">
                <a16:creationId xmlns:a16="http://schemas.microsoft.com/office/drawing/2014/main" id="{08DBDAF3-CF02-4A34-A384-29CC7059F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180" y="1571624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8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6693" y="6317191"/>
            <a:ext cx="354525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" y="6074631"/>
            <a:ext cx="1110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Fairview Road bridge and ramp construction</a:t>
            </a:r>
          </a:p>
        </p:txBody>
      </p:sp>
      <p:pic>
        <p:nvPicPr>
          <p:cNvPr id="6" name="Picture 5" descr="A picture containing outdoor, building, boat, large&#10;&#10;Description automatically generated">
            <a:extLst>
              <a:ext uri="{FF2B5EF4-FFF2-40B4-BE49-F238E27FC236}">
                <a16:creationId xmlns:a16="http://schemas.microsoft.com/office/drawing/2014/main" id="{E68252EC-202E-4C24-9F21-E793B9302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08" y="1806634"/>
            <a:ext cx="5571062" cy="4178296"/>
          </a:xfrm>
          <a:prstGeom prst="rect">
            <a:avLst/>
          </a:prstGeom>
        </p:spPr>
      </p:pic>
      <p:pic>
        <p:nvPicPr>
          <p:cNvPr id="11" name="Picture 10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30901773-D68E-4B6F-9BD8-FC5E1488E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131" y="1806633"/>
            <a:ext cx="5571063" cy="41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6693" y="6317191"/>
            <a:ext cx="354525" cy="404284"/>
          </a:xfrm>
        </p:spPr>
        <p:txBody>
          <a:bodyPr/>
          <a:lstStyle/>
          <a:p>
            <a:fld id="{8F88728A-9E54-1B4F-A83C-486C5BF59F1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47" y="2"/>
            <a:ext cx="1280271" cy="12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5062" y="6207780"/>
            <a:ext cx="676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Santa Ana River bridge construction</a:t>
            </a:r>
          </a:p>
        </p:txBody>
      </p:sp>
      <p:pic>
        <p:nvPicPr>
          <p:cNvPr id="7" name="Picture 6" descr="A picture containing outdoor, building, bridge, city&#10;&#10;Description automatically generated">
            <a:extLst>
              <a:ext uri="{FF2B5EF4-FFF2-40B4-BE49-F238E27FC236}">
                <a16:creationId xmlns:a16="http://schemas.microsoft.com/office/drawing/2014/main" id="{2447EA03-8380-4981-9463-16E74037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27" y="1191064"/>
            <a:ext cx="6676255" cy="50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TA Template 2" id="{08507144-847C-D042-9B71-B971A185DA13}" vid="{144A424B-791F-E94F-91EE-BFA3773CC7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OCTA Template</Template>
  <TotalTime>9598</TotalTime>
  <Words>1949</Words>
  <Application>Microsoft Office PowerPoint</Application>
  <PresentationFormat>Widescreen</PresentationFormat>
  <Paragraphs>301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   Interstate 405 Improvement Project Update</vt:lpstr>
      <vt:lpstr>Project Location and Key Features</vt:lpstr>
      <vt:lpstr>Project Funding/Financing</vt:lpstr>
      <vt:lpstr>Background</vt:lpstr>
      <vt:lpstr>Project Update</vt:lpstr>
      <vt:lpstr>Construction Update</vt:lpstr>
      <vt:lpstr>Construction Update</vt:lpstr>
      <vt:lpstr>Construction Update</vt:lpstr>
      <vt:lpstr>Construction Update</vt:lpstr>
      <vt:lpstr>Construction Update</vt:lpstr>
      <vt:lpstr>Construction Update</vt:lpstr>
      <vt:lpstr>Construction Update</vt:lpstr>
      <vt:lpstr>Construction Update</vt:lpstr>
      <vt:lpstr>Look Ahead for Bridge Construction</vt:lpstr>
      <vt:lpstr>Bridge Construction Map</vt:lpstr>
      <vt:lpstr>Project Challenges</vt:lpstr>
      <vt:lpstr>Schedule Mitigations Implemented</vt:lpstr>
      <vt:lpstr>Community Engagement</vt:lpstr>
      <vt:lpstr>Upcoming Outreach</vt:lpstr>
    </vt:vector>
  </TitlesOfParts>
  <Company>OCTA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Beil</dc:creator>
  <cp:lastModifiedBy>Jeff Mills</cp:lastModifiedBy>
  <cp:revision>658</cp:revision>
  <cp:lastPrinted>2020-02-11T17:26:20Z</cp:lastPrinted>
  <dcterms:created xsi:type="dcterms:W3CDTF">2016-02-11T21:24:14Z</dcterms:created>
  <dcterms:modified xsi:type="dcterms:W3CDTF">2020-02-11T18:54:53Z</dcterms:modified>
</cp:coreProperties>
</file>