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8288000" cy="10287000"/>
  <p:notesSz cx="6858000" cy="9144000"/>
  <p:embeddedFontLst>
    <p:embeddedFont>
      <p:font typeface="Canva Sans" panose="020B0604020202020204" charset="0"/>
      <p:regular r:id="rId29"/>
    </p:embeddedFont>
    <p:embeddedFont>
      <p:font typeface="Canva Sans Bold" panose="020B0604020202020204" charset="0"/>
      <p:regular r:id="rId30"/>
    </p:embeddedFont>
    <p:embeddedFont>
      <p:font typeface="League Spartan" panose="020B060402020202020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CD5691-6666-4FB2-877F-DD4D0B53A8F2}" v="10" dt="2025-11-04T19:46:17.7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Ochoa" userId="2aebb77a-f6f9-4851-b7cf-02a1599bda39" providerId="ADAL" clId="{6E3E85BE-EC32-4BC1-A5E5-0DD9BD77B643}"/>
    <pc:docChg chg="custSel delSld modSld">
      <pc:chgData name="Jessica Ochoa" userId="2aebb77a-f6f9-4851-b7cf-02a1599bda39" providerId="ADAL" clId="{6E3E85BE-EC32-4BC1-A5E5-0DD9BD77B643}" dt="2025-11-04T19:46:17.754" v="44"/>
      <pc:docMkLst>
        <pc:docMk/>
      </pc:docMkLst>
      <pc:sldChg chg="modSp mod">
        <pc:chgData name="Jessica Ochoa" userId="2aebb77a-f6f9-4851-b7cf-02a1599bda39" providerId="ADAL" clId="{6E3E85BE-EC32-4BC1-A5E5-0DD9BD77B643}" dt="2025-11-04T19:24:24.446" v="4" actId="1076"/>
        <pc:sldMkLst>
          <pc:docMk/>
          <pc:sldMk cId="0" sldId="256"/>
        </pc:sldMkLst>
        <pc:spChg chg="mod">
          <ac:chgData name="Jessica Ochoa" userId="2aebb77a-f6f9-4851-b7cf-02a1599bda39" providerId="ADAL" clId="{6E3E85BE-EC32-4BC1-A5E5-0DD9BD77B643}" dt="2025-11-04T19:24:24.446" v="4" actId="1076"/>
          <ac:spMkLst>
            <pc:docMk/>
            <pc:sldMk cId="0" sldId="256"/>
            <ac:spMk id="6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24:20.240" v="3" actId="1076"/>
          <ac:spMkLst>
            <pc:docMk/>
            <pc:sldMk cId="0" sldId="256"/>
            <ac:spMk id="7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24:12.879" v="1" actId="1076"/>
          <ac:spMkLst>
            <pc:docMk/>
            <pc:sldMk cId="0" sldId="256"/>
            <ac:spMk id="8" creationId="{00000000-0000-0000-0000-000000000000}"/>
          </ac:spMkLst>
        </pc:spChg>
      </pc:sldChg>
      <pc:sldChg chg="addSp delSp modSp mod modAnim">
        <pc:chgData name="Jessica Ochoa" userId="2aebb77a-f6f9-4851-b7cf-02a1599bda39" providerId="ADAL" clId="{6E3E85BE-EC32-4BC1-A5E5-0DD9BD77B643}" dt="2025-11-04T19:32:32.092" v="35"/>
        <pc:sldMkLst>
          <pc:docMk/>
          <pc:sldMk cId="0" sldId="258"/>
        </pc:sldMkLst>
        <pc:spChg chg="del">
          <ac:chgData name="Jessica Ochoa" userId="2aebb77a-f6f9-4851-b7cf-02a1599bda39" providerId="ADAL" clId="{6E3E85BE-EC32-4BC1-A5E5-0DD9BD77B643}" dt="2025-11-04T19:25:22.790" v="7" actId="478"/>
          <ac:spMkLst>
            <pc:docMk/>
            <pc:sldMk cId="0" sldId="258"/>
            <ac:spMk id="4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24:49.159" v="6" actId="1076"/>
          <ac:spMkLst>
            <pc:docMk/>
            <pc:sldMk cId="0" sldId="258"/>
            <ac:spMk id="7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25:25.961" v="8" actId="478"/>
          <ac:grpSpMkLst>
            <pc:docMk/>
            <pc:sldMk cId="0" sldId="258"/>
            <ac:grpSpMk id="2" creationId="{00000000-0000-0000-0000-000000000000}"/>
          </ac:grpSpMkLst>
        </pc:grpChg>
        <pc:grpChg chg="del">
          <ac:chgData name="Jessica Ochoa" userId="2aebb77a-f6f9-4851-b7cf-02a1599bda39" providerId="ADAL" clId="{6E3E85BE-EC32-4BC1-A5E5-0DD9BD77B643}" dt="2025-11-04T19:25:22.790" v="7" actId="478"/>
          <ac:grpSpMkLst>
            <pc:docMk/>
            <pc:sldMk cId="0" sldId="258"/>
            <ac:grpSpMk id="3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26:06.339" v="12" actId="1440"/>
          <ac:picMkLst>
            <pc:docMk/>
            <pc:sldMk cId="0" sldId="258"/>
            <ac:picMk id="11" creationId="{8301C8C4-A740-7975-31B1-C9EACAF3FDAD}"/>
          </ac:picMkLst>
        </pc:picChg>
      </pc:sldChg>
      <pc:sldChg chg="modSp mod">
        <pc:chgData name="Jessica Ochoa" userId="2aebb77a-f6f9-4851-b7cf-02a1599bda39" providerId="ADAL" clId="{6E3E85BE-EC32-4BC1-A5E5-0DD9BD77B643}" dt="2025-11-04T19:26:32.774" v="14" actId="1076"/>
        <pc:sldMkLst>
          <pc:docMk/>
          <pc:sldMk cId="0" sldId="263"/>
        </pc:sldMkLst>
        <pc:spChg chg="mod">
          <ac:chgData name="Jessica Ochoa" userId="2aebb77a-f6f9-4851-b7cf-02a1599bda39" providerId="ADAL" clId="{6E3E85BE-EC32-4BC1-A5E5-0DD9BD77B643}" dt="2025-11-04T19:26:32.774" v="14" actId="1076"/>
          <ac:spMkLst>
            <pc:docMk/>
            <pc:sldMk cId="0" sldId="263"/>
            <ac:spMk id="12" creationId="{00000000-0000-0000-0000-000000000000}"/>
          </ac:spMkLst>
        </pc:spChg>
      </pc:sldChg>
      <pc:sldChg chg="addSp delSp modSp mod modAnim">
        <pc:chgData name="Jessica Ochoa" userId="2aebb77a-f6f9-4851-b7cf-02a1599bda39" providerId="ADAL" clId="{6E3E85BE-EC32-4BC1-A5E5-0DD9BD77B643}" dt="2025-11-04T19:32:38.259" v="36"/>
        <pc:sldMkLst>
          <pc:docMk/>
          <pc:sldMk cId="0" sldId="266"/>
        </pc:sldMkLst>
        <pc:grpChg chg="del">
          <ac:chgData name="Jessica Ochoa" userId="2aebb77a-f6f9-4851-b7cf-02a1599bda39" providerId="ADAL" clId="{6E3E85BE-EC32-4BC1-A5E5-0DD9BD77B643}" dt="2025-11-04T19:27:12.239" v="15" actId="478"/>
          <ac:grpSpMkLst>
            <pc:docMk/>
            <pc:sldMk cId="0" sldId="266"/>
            <ac:grpSpMk id="20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27:49.807" v="19" actId="1440"/>
          <ac:picMkLst>
            <pc:docMk/>
            <pc:sldMk cId="0" sldId="266"/>
            <ac:picMk id="37" creationId="{9FEABD8F-9003-073C-5F17-185DC69033DD}"/>
          </ac:picMkLst>
        </pc:picChg>
      </pc:sldChg>
      <pc:sldChg chg="del">
        <pc:chgData name="Jessica Ochoa" userId="2aebb77a-f6f9-4851-b7cf-02a1599bda39" providerId="ADAL" clId="{6E3E85BE-EC32-4BC1-A5E5-0DD9BD77B643}" dt="2025-11-04T19:27:58.015" v="20" actId="2696"/>
        <pc:sldMkLst>
          <pc:docMk/>
          <pc:sldMk cId="0" sldId="267"/>
        </pc:sldMkLst>
      </pc:sldChg>
      <pc:sldChg chg="addSp delSp modSp mod modAnim">
        <pc:chgData name="Jessica Ochoa" userId="2aebb77a-f6f9-4851-b7cf-02a1599bda39" providerId="ADAL" clId="{6E3E85BE-EC32-4BC1-A5E5-0DD9BD77B643}" dt="2025-11-04T19:32:42.762" v="37"/>
        <pc:sldMkLst>
          <pc:docMk/>
          <pc:sldMk cId="0" sldId="273"/>
        </pc:sldMkLst>
        <pc:spChg chg="mod">
          <ac:chgData name="Jessica Ochoa" userId="2aebb77a-f6f9-4851-b7cf-02a1599bda39" providerId="ADAL" clId="{6E3E85BE-EC32-4BC1-A5E5-0DD9BD77B643}" dt="2025-11-04T19:28:28.947" v="22" actId="1076"/>
          <ac:spMkLst>
            <pc:docMk/>
            <pc:sldMk cId="0" sldId="273"/>
            <ac:spMk id="7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28:31.749" v="23" actId="478"/>
          <ac:grpSpMkLst>
            <pc:docMk/>
            <pc:sldMk cId="0" sldId="273"/>
            <ac:grpSpMk id="2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29:18.013" v="27" actId="1076"/>
          <ac:picMkLst>
            <pc:docMk/>
            <pc:sldMk cId="0" sldId="273"/>
            <ac:picMk id="11" creationId="{3AFE489C-56BD-2020-2196-BE1294CD91A4}"/>
          </ac:picMkLst>
        </pc:picChg>
      </pc:sldChg>
      <pc:sldChg chg="addSp delSp modSp mod delAnim modAnim">
        <pc:chgData name="Jessica Ochoa" userId="2aebb77a-f6f9-4851-b7cf-02a1599bda39" providerId="ADAL" clId="{6E3E85BE-EC32-4BC1-A5E5-0DD9BD77B643}" dt="2025-11-04T19:46:17.754" v="44"/>
        <pc:sldMkLst>
          <pc:docMk/>
          <pc:sldMk cId="0" sldId="282"/>
        </pc:sldMkLst>
        <pc:grpChg chg="del">
          <ac:chgData name="Jessica Ochoa" userId="2aebb77a-f6f9-4851-b7cf-02a1599bda39" providerId="ADAL" clId="{6E3E85BE-EC32-4BC1-A5E5-0DD9BD77B643}" dt="2025-11-04T19:31:19.092" v="29" actId="478"/>
          <ac:grpSpMkLst>
            <pc:docMk/>
            <pc:sldMk cId="0" sldId="282"/>
            <ac:grpSpMk id="2" creationId="{00000000-0000-0000-0000-000000000000}"/>
          </ac:grpSpMkLst>
        </pc:grpChg>
        <pc:picChg chg="del">
          <ac:chgData name="Jessica Ochoa" userId="2aebb77a-f6f9-4851-b7cf-02a1599bda39" providerId="ADAL" clId="{6E3E85BE-EC32-4BC1-A5E5-0DD9BD77B643}" dt="2025-11-04T19:31:17.777" v="28" actId="478"/>
          <ac:picMkLst>
            <pc:docMk/>
            <pc:sldMk cId="0" sldId="282"/>
            <ac:picMk id="5" creationId="{00000000-0000-0000-0000-000000000000}"/>
          </ac:picMkLst>
        </pc:picChg>
        <pc:picChg chg="add del mod">
          <ac:chgData name="Jessica Ochoa" userId="2aebb77a-f6f9-4851-b7cf-02a1599bda39" providerId="ADAL" clId="{6E3E85BE-EC32-4BC1-A5E5-0DD9BD77B643}" dt="2025-11-04T19:45:47.567" v="39" actId="478"/>
          <ac:picMkLst>
            <pc:docMk/>
            <pc:sldMk cId="0" sldId="282"/>
            <ac:picMk id="10" creationId="{68F38DB9-ECBD-6363-0A1C-4E97F8AD3AEB}"/>
          </ac:picMkLst>
        </pc:picChg>
        <pc:picChg chg="add mod">
          <ac:chgData name="Jessica Ochoa" userId="2aebb77a-f6f9-4851-b7cf-02a1599bda39" providerId="ADAL" clId="{6E3E85BE-EC32-4BC1-A5E5-0DD9BD77B643}" dt="2025-11-04T19:46:12.589" v="43" actId="1076"/>
          <ac:picMkLst>
            <pc:docMk/>
            <pc:sldMk cId="0" sldId="282"/>
            <ac:picMk id="11" creationId="{71337A98-EF4E-2E8C-2418-A3549D31F30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4.svg"/><Relationship Id="rId3" Type="http://schemas.openxmlformats.org/officeDocument/2006/relationships/image" Target="../media/image23.png"/><Relationship Id="rId7" Type="http://schemas.openxmlformats.org/officeDocument/2006/relationships/image" Target="../media/image9.svg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quscjQlfko?feature=oembed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25.svg"/><Relationship Id="rId5" Type="http://schemas.openxmlformats.org/officeDocument/2006/relationships/image" Target="../media/image7.sv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_lXWOW7YCI?feature=oembed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H6p99-w1_fI?feature=oembed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4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9.svg"/><Relationship Id="rId7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42.svg"/><Relationship Id="rId5" Type="http://schemas.openxmlformats.org/officeDocument/2006/relationships/image" Target="../media/image38.sv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G3YZutKiL4?feature=oembed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gif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446" r="446" b="164"/>
          <a:stretch>
            <a:fillRect/>
          </a:stretch>
        </p:blipFill>
        <p:spPr>
          <a:xfrm>
            <a:off x="0" y="-109863"/>
            <a:ext cx="18288000" cy="103968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203782" y="-109863"/>
            <a:ext cx="18695565" cy="10534023"/>
            <a:chOff x="0" y="0"/>
            <a:chExt cx="4923935" cy="27743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3935" cy="2774393"/>
            </a:xfrm>
            <a:custGeom>
              <a:avLst/>
              <a:gdLst/>
              <a:ahLst/>
              <a:cxnLst/>
              <a:rect l="l" t="t" r="r" b="b"/>
              <a:pathLst>
                <a:path w="4923935" h="2774393">
                  <a:moveTo>
                    <a:pt x="0" y="0"/>
                  </a:moveTo>
                  <a:lnTo>
                    <a:pt x="4923935" y="0"/>
                  </a:lnTo>
                  <a:lnTo>
                    <a:pt x="4923935" y="2774393"/>
                  </a:lnTo>
                  <a:lnTo>
                    <a:pt x="0" y="2774393"/>
                  </a:lnTo>
                  <a:close/>
                </a:path>
              </a:pathLst>
            </a:custGeom>
            <a:solidFill>
              <a:srgbClr val="1B64B7">
                <a:alpha val="7098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23935" cy="28124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099590" y="6878803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5297982" y="5847047"/>
            <a:ext cx="7692033" cy="88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Pre-Teens and Teens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52996" y="2896532"/>
            <a:ext cx="14982007" cy="2950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146"/>
              </a:lnSpc>
            </a:pPr>
            <a:r>
              <a:rPr lang="en-US" sz="12523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Bike and </a:t>
            </a:r>
          </a:p>
          <a:p>
            <a:pPr algn="ctr">
              <a:lnSpc>
                <a:spcPts val="11146"/>
              </a:lnSpc>
            </a:pPr>
            <a:r>
              <a:rPr lang="en-US" sz="12523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Pedestrian Safety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0" name="Freeform 10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0892" t="-155" r="-55222" b="-3390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11215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89"/>
                </a:lnTo>
                <a:lnTo>
                  <a:pt x="0" y="18576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22047" y="4826303"/>
            <a:ext cx="7363555" cy="1162956"/>
            <a:chOff x="0" y="0"/>
            <a:chExt cx="1939373" cy="3062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True, riders who don’t follow the same rules 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are subject to ticketing and fines.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22047" y="6275689"/>
            <a:ext cx="7363555" cy="1162956"/>
            <a:chOff x="0" y="0"/>
            <a:chExt cx="1939373" cy="3062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False, bike riders have a specific set of rules that differ from motorists.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99511" y="2029424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Bicyclists and e-bike riders are subject to all the same rules of the road as motorists.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12873230" y="998091"/>
            <a:ext cx="6654094" cy="9258300"/>
          </a:xfrm>
          <a:custGeom>
            <a:avLst/>
            <a:gdLst/>
            <a:ahLst/>
            <a:cxnLst/>
            <a:rect l="l" t="t" r="r" b="b"/>
            <a:pathLst>
              <a:path w="6654094" h="9258300">
                <a:moveTo>
                  <a:pt x="6654093" y="0"/>
                </a:moveTo>
                <a:lnTo>
                  <a:pt x="0" y="0"/>
                </a:lnTo>
                <a:lnTo>
                  <a:pt x="0" y="9258300"/>
                </a:lnTo>
                <a:lnTo>
                  <a:pt x="6654093" y="9258300"/>
                </a:lnTo>
                <a:lnTo>
                  <a:pt x="665409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1422853" y="-30609"/>
            <a:ext cx="7293418" cy="10287000"/>
          </a:xfrm>
          <a:custGeom>
            <a:avLst/>
            <a:gdLst/>
            <a:ahLst/>
            <a:cxnLst/>
            <a:rect l="l" t="t" r="r" b="b"/>
            <a:pathLst>
              <a:path w="7293418" h="10287000">
                <a:moveTo>
                  <a:pt x="0" y="0"/>
                </a:moveTo>
                <a:lnTo>
                  <a:pt x="7293418" y="0"/>
                </a:lnTo>
                <a:lnTo>
                  <a:pt x="729341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72" r="-3207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292513" y="612983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790091" y="612983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flipH="1">
            <a:off x="1595810" y="1903047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090094" y="1903047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2888562" y="3193111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94042" y="3193111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flipH="1">
            <a:off x="4188565" y="4534371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94402" y="4534371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2790091" y="5767367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0"/>
                </a:lnTo>
                <a:lnTo>
                  <a:pt x="0" y="5835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4090094" y="7041952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flipH="1">
            <a:off x="292513" y="5776892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0"/>
                </a:lnTo>
                <a:lnTo>
                  <a:pt x="358871" y="583530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594402" y="7041952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2888562" y="8357406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flipH="1">
            <a:off x="4188565" y="9677871"/>
            <a:ext cx="358871" cy="583531"/>
          </a:xfrm>
          <a:custGeom>
            <a:avLst/>
            <a:gdLst/>
            <a:ahLst/>
            <a:cxnLst/>
            <a:rect l="l" t="t" r="r" b="b"/>
            <a:pathLst>
              <a:path w="358871" h="583531">
                <a:moveTo>
                  <a:pt x="358871" y="0"/>
                </a:moveTo>
                <a:lnTo>
                  <a:pt x="0" y="0"/>
                </a:lnTo>
                <a:lnTo>
                  <a:pt x="0" y="583531"/>
                </a:lnTo>
                <a:lnTo>
                  <a:pt x="358871" y="583531"/>
                </a:lnTo>
                <a:lnTo>
                  <a:pt x="358871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94042" y="8357406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483499" y="9672860"/>
            <a:ext cx="555813" cy="583531"/>
          </a:xfrm>
          <a:custGeom>
            <a:avLst/>
            <a:gdLst/>
            <a:ahLst/>
            <a:cxnLst/>
            <a:rect l="l" t="t" r="r" b="b"/>
            <a:pathLst>
              <a:path w="555813" h="583531">
                <a:moveTo>
                  <a:pt x="0" y="0"/>
                </a:moveTo>
                <a:lnTo>
                  <a:pt x="555813" y="0"/>
                </a:lnTo>
                <a:lnTo>
                  <a:pt x="555813" y="583531"/>
                </a:lnTo>
                <a:lnTo>
                  <a:pt x="0" y="5835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0" name="Group 30"/>
          <p:cNvGrpSpPr/>
          <p:nvPr/>
        </p:nvGrpSpPr>
        <p:grpSpPr>
          <a:xfrm>
            <a:off x="6660773" y="500986"/>
            <a:ext cx="8716751" cy="6551313"/>
            <a:chOff x="0" y="0"/>
            <a:chExt cx="11622334" cy="8735084"/>
          </a:xfrm>
        </p:grpSpPr>
        <p:sp>
          <p:nvSpPr>
            <p:cNvPr id="31" name="Freeform 31"/>
            <p:cNvSpPr/>
            <p:nvPr/>
          </p:nvSpPr>
          <p:spPr>
            <a:xfrm rot="-314173">
              <a:off x="331566" y="483874"/>
              <a:ext cx="10959203" cy="7767335"/>
            </a:xfrm>
            <a:custGeom>
              <a:avLst/>
              <a:gdLst/>
              <a:ahLst/>
              <a:cxnLst/>
              <a:rect l="l" t="t" r="r" b="b"/>
              <a:pathLst>
                <a:path w="10959203" h="7767335">
                  <a:moveTo>
                    <a:pt x="0" y="0"/>
                  </a:moveTo>
                  <a:lnTo>
                    <a:pt x="10959203" y="0"/>
                  </a:lnTo>
                  <a:lnTo>
                    <a:pt x="10959203" y="7767336"/>
                  </a:lnTo>
                  <a:lnTo>
                    <a:pt x="0" y="77673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 rot="-1229148">
              <a:off x="1244649" y="3047044"/>
              <a:ext cx="9491752" cy="22299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810"/>
                </a:lnSpc>
              </a:pPr>
              <a:r>
                <a:rPr lang="en-US" sz="4864">
                  <a:solidFill>
                    <a:srgbClr val="000000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Where’s your </a:t>
              </a:r>
            </a:p>
            <a:p>
              <a:pPr algn="ctr">
                <a:lnSpc>
                  <a:spcPts val="6810"/>
                </a:lnSpc>
              </a:pPr>
              <a:r>
                <a:rPr lang="en-US" sz="4864">
                  <a:solidFill>
                    <a:srgbClr val="000000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helmet, bro?</a:t>
              </a: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7045336" y="7900787"/>
            <a:ext cx="6054950" cy="1430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93"/>
              </a:lnSpc>
            </a:pPr>
            <a:r>
              <a:rPr lang="en-US" sz="4137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E-Bike Safety With Goodboy Noah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35" name="Freeform 3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37" name="Online Media 36" title="OCTA E-Bike Safety With Goodboy Noah">
            <a:hlinkClick r:id="" action="ppaction://media"/>
            <a:extLst>
              <a:ext uri="{FF2B5EF4-FFF2-40B4-BE49-F238E27FC236}">
                <a16:creationId xmlns:a16="http://schemas.microsoft.com/office/drawing/2014/main" id="{9FEABD8F-9003-073C-5F17-185DC69033D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4"/>
          <a:stretch>
            <a:fillRect/>
          </a:stretch>
        </p:blipFill>
        <p:spPr>
          <a:xfrm>
            <a:off x="1441593" y="1196514"/>
            <a:ext cx="4453308" cy="7886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8" b="-1785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17879" y="4328319"/>
            <a:ext cx="7363555" cy="4495695"/>
            <a:chOff x="0" y="0"/>
            <a:chExt cx="9818074" cy="5994260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Only e-bike riders need to wear helmets.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Helmets are optional for all riders.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075955"/>
              <a:ext cx="9818074" cy="1338502"/>
              <a:chOff x="0" y="0"/>
              <a:chExt cx="1939373" cy="2643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Riders under 18 years of age must wear a helmet.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655757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Helmets are only required during the day.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995343" y="18809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of the following is TRUE regarding helmets?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08" b="-1785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17879" y="4328319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Only e-bike riders need to wear helmets.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717879" y="5490640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Helmets are optional for all riders.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717879" y="6635285"/>
            <a:ext cx="7363555" cy="1003877"/>
            <a:chOff x="0" y="0"/>
            <a:chExt cx="1939373" cy="264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Riders under 18 years of age must wear a helmet.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17879" y="7820137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Helmets are only required during the day.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995343" y="18809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of the following is TRUE regarding helmets?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955" r="-2908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1760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4407317"/>
            <a:chOff x="0" y="0"/>
            <a:chExt cx="9818074" cy="5876423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38502"/>
              <a:chOff x="0" y="0"/>
              <a:chExt cx="1939373" cy="26439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Only if your bike has an extra permanent seat or a child safety seat.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79802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Yes, as long as they are wearing a helmet.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105996"/>
              <a:ext cx="9818074" cy="1190625"/>
              <a:chOff x="0" y="0"/>
              <a:chExt cx="1939373" cy="23518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Only if the passenger is over 18.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537921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No, you cannot carry any passengers.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04938" y="144613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Can you carry passengers on your e-bike?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955" r="-2908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1760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1003877"/>
            <a:chOff x="0" y="0"/>
            <a:chExt cx="1939373" cy="2643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Only if your bike has an extra permanent seat or a child safety seat.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27473" y="5117632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Yes, as long as they are wearing a helmet.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27473" y="6262278"/>
            <a:ext cx="7363555" cy="892969"/>
            <a:chOff x="0" y="0"/>
            <a:chExt cx="1939373" cy="2351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Only if the passenger is over 18.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27473" y="7336221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No, you cannot carry any passengers.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04938" y="144613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Can you carry passengers on your e-bike?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0577" y="1992932"/>
            <a:ext cx="162306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fatal traffic crash victims in Orange County </a:t>
            </a:r>
          </a:p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is a pedestrian.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073212" y="4166027"/>
            <a:ext cx="12141577" cy="4662905"/>
            <a:chOff x="0" y="0"/>
            <a:chExt cx="16188769" cy="62172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4121729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8243458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12365187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215747" y="267981"/>
            <a:ext cx="9856506" cy="1708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0"/>
              </a:lnSpc>
              <a:spcBef>
                <a:spcPct val="0"/>
              </a:spcBef>
            </a:pPr>
            <a:r>
              <a:rPr lang="en-US" sz="100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 out of every 4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0" name="Freeform 10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3842001" y="367459"/>
            <a:ext cx="10603997" cy="87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Play It Safe For Pedestrians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9" name="Freeform 9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1" name="Online Media 10" title="PLAY IT SAFE FOR PEDESTRIANS!!">
            <a:hlinkClick r:id="" action="ppaction://media"/>
            <a:extLst>
              <a:ext uri="{FF2B5EF4-FFF2-40B4-BE49-F238E27FC236}">
                <a16:creationId xmlns:a16="http://schemas.microsoft.com/office/drawing/2014/main" id="{3AFE489C-56BD-2020-2196-BE1294CD91A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451895" y="1790700"/>
            <a:ext cx="13384207" cy="755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73209" y="4085180"/>
            <a:ext cx="7363555" cy="4384787"/>
            <a:chOff x="0" y="0"/>
            <a:chExt cx="9818074" cy="584638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Wear dark clothing.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Wear bright, reflective clothing and use lights.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075955"/>
              <a:ext cx="9818074" cy="1190625"/>
              <a:chOff x="0" y="0"/>
              <a:chExt cx="1939373" cy="23518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Assume drivers can always see you.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507880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Walk only on the sidewalks.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450673" y="1492068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the MOST important thing to do to make sure drivers see you when you’re walking at night?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73209" y="4085180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Wear dark clothing.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73209" y="5247501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Wear bright, reflective clothing and use lights.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173209" y="6392147"/>
            <a:ext cx="7363555" cy="892969"/>
            <a:chOff x="0" y="0"/>
            <a:chExt cx="1939373" cy="2351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Assume drivers can always see you.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73209" y="7466091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Walk only on the sidewalks.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450673" y="1492068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the MOST important thing to do to make sure drivers see you when you’re walking at night?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95694" y="1705367"/>
            <a:ext cx="13696612" cy="557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When it comes to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SAFETY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, we’re all in it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TOGETHER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To help keep our streets safe, avoid dangerous behaviors like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SPEEDING, DISTRACTED DRIVING, JAYWALKING,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and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RIDING ON THE WRONG SIDE OF THE ROAD.</a:t>
            </a:r>
          </a:p>
        </p:txBody>
      </p:sp>
      <p:sp>
        <p:nvSpPr>
          <p:cNvPr id="3" name="Freeform 3"/>
          <p:cNvSpPr/>
          <p:nvPr/>
        </p:nvSpPr>
        <p:spPr>
          <a:xfrm>
            <a:off x="8099593" y="740061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925" r="-6611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130467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7716" y="3972449"/>
            <a:ext cx="7363555" cy="4495695"/>
            <a:chOff x="0" y="0"/>
            <a:chExt cx="9818074" cy="5994260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Run across as fast as you can.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Assume the driver sees you and keep walking.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075955"/>
              <a:ext cx="9818074" cy="1338502"/>
              <a:chOff x="0" y="0"/>
              <a:chExt cx="1939373" cy="2643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Make eye contact with the driver and wait for them to stop.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655757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Yell at the driver to pay attention.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755180" y="1379337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You see a car approaching while you're crossing the street. What's the safest thing to do?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925" r="-6611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130467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7716" y="3972449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Run across as fast as you can.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77716" y="5134770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Assume the driver sees you and keep walking.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477716" y="6279415"/>
            <a:ext cx="7363555" cy="1003877"/>
            <a:chOff x="0" y="0"/>
            <a:chExt cx="1939373" cy="264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Make eye contact with the driver and wait for them to stop.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77716" y="7464267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Yell at the driver to pay attention.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755180" y="1379337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You see a car approaching while you're crossing the street. What's the safest thing to do?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493" r="-7531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599333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325609" y="4237580"/>
            <a:ext cx="7363555" cy="4535901"/>
            <a:chOff x="0" y="0"/>
            <a:chExt cx="9818074" cy="604786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It’s against the law.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338502"/>
              <a:chOff x="0" y="0"/>
              <a:chExt cx="1939373" cy="264395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Because you might drop your phone and break it.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129563"/>
              <a:ext cx="9818074" cy="1338502"/>
              <a:chOff x="0" y="0"/>
              <a:chExt cx="1939373" cy="2643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So you are aware of your surroundings and potential dangers.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709366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Because it is rude to other pedestrians and drivers.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603073" y="1644468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Why is it important to avoid distractions like texting or listening to music when crossing the street?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493" r="-7531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599333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325609" y="4237580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It’s against the law.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25609" y="5399901"/>
            <a:ext cx="7363555" cy="1003877"/>
            <a:chOff x="0" y="0"/>
            <a:chExt cx="1939373" cy="264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Because you might drop your phone and break it.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325609" y="6584753"/>
            <a:ext cx="7363555" cy="1003877"/>
            <a:chOff x="0" y="0"/>
            <a:chExt cx="1939373" cy="264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So you are aware of your surroundings and potential dangers.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325609" y="7769605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Because it is rude to other pedestrians and drivers.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603073" y="1644468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3"/>
              </a:lnSpc>
            </a:pPr>
            <a:r>
              <a:rPr lang="en-US" sz="40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Why is it important to avoid distractions like texting or listening to music when crossing the street?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969" r="-3653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82502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4447" y="4377739"/>
            <a:ext cx="7363555" cy="2612341"/>
            <a:chOff x="0" y="0"/>
            <a:chExt cx="9818074" cy="348312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550607"/>
              <a:chOff x="0" y="0"/>
              <a:chExt cx="1939373" cy="3062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True, it is the responsibility of motorists to watch out for bike riders and pedestrians.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932514"/>
              <a:ext cx="9818074" cy="1550607"/>
              <a:chOff x="0" y="0"/>
              <a:chExt cx="1939373" cy="30629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False, bike riders, motorists and pedestrians all work together to practice safety.</a:t>
                </a:r>
              </a:p>
            </p:txBody>
          </p:sp>
        </p:grpSp>
      </p:grpSp>
      <p:sp>
        <p:nvSpPr>
          <p:cNvPr id="14" name="TextBox 14"/>
          <p:cNvSpPr txBox="1"/>
          <p:nvPr/>
        </p:nvSpPr>
        <p:spPr>
          <a:xfrm>
            <a:off x="751911" y="219812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NOT everyone is responsible for being safe.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969" r="-3653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82502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4447" y="4377739"/>
            <a:ext cx="7363555" cy="1162956"/>
            <a:chOff x="0" y="0"/>
            <a:chExt cx="1939373" cy="3062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True, it is the responsibility of motorists to watch out for bike riders and pedestrians.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74447" y="5827124"/>
            <a:ext cx="7363555" cy="1162956"/>
            <a:chOff x="0" y="0"/>
            <a:chExt cx="1939373" cy="3062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False, bike riders, motorists and pedestrians all work together to practice safety.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751911" y="219812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NOT everyone is responsible for being safe.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776821" y="376933"/>
            <a:ext cx="10734358" cy="874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Together, We Can Brake the Cycle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8" name="Freeform 8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1" name="Online Media 10" title="Brake the Cycle for Safer Streets">
            <a:hlinkClick r:id="" action="ppaction://media"/>
            <a:extLst>
              <a:ext uri="{FF2B5EF4-FFF2-40B4-BE49-F238E27FC236}">
                <a16:creationId xmlns:a16="http://schemas.microsoft.com/office/drawing/2014/main" id="{71337A98-EF4E-2E8C-2418-A3549D31F30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384413" y="1790700"/>
            <a:ext cx="13519173" cy="7632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769521" y="7726678"/>
            <a:ext cx="12747712" cy="1944433"/>
            <a:chOff x="0" y="0"/>
            <a:chExt cx="16996949" cy="2592578"/>
          </a:xfrm>
        </p:grpSpPr>
        <p:sp>
          <p:nvSpPr>
            <p:cNvPr id="3" name="Freeform 3"/>
            <p:cNvSpPr/>
            <p:nvPr/>
          </p:nvSpPr>
          <p:spPr>
            <a:xfrm>
              <a:off x="3618998" y="0"/>
              <a:ext cx="1594435" cy="2592578"/>
            </a:xfrm>
            <a:custGeom>
              <a:avLst/>
              <a:gdLst/>
              <a:ahLst/>
              <a:cxnLst/>
              <a:rect l="l" t="t" r="r" b="b"/>
              <a:pathLst>
                <a:path w="1594435" h="2592578">
                  <a:moveTo>
                    <a:pt x="0" y="0"/>
                  </a:moveTo>
                  <a:lnTo>
                    <a:pt x="1594436" y="0"/>
                  </a:lnTo>
                  <a:lnTo>
                    <a:pt x="1594436" y="2592578"/>
                  </a:lnTo>
                  <a:lnTo>
                    <a:pt x="0" y="2592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6514154" y="0"/>
              <a:ext cx="3497576" cy="2592578"/>
            </a:xfrm>
            <a:custGeom>
              <a:avLst/>
              <a:gdLst/>
              <a:ahLst/>
              <a:cxnLst/>
              <a:rect l="l" t="t" r="r" b="b"/>
              <a:pathLst>
                <a:path w="3497576" h="2592578">
                  <a:moveTo>
                    <a:pt x="0" y="0"/>
                  </a:moveTo>
                  <a:lnTo>
                    <a:pt x="3497576" y="0"/>
                  </a:lnTo>
                  <a:lnTo>
                    <a:pt x="3497576" y="2592578"/>
                  </a:lnTo>
                  <a:lnTo>
                    <a:pt x="0" y="2592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1307130" y="0"/>
              <a:ext cx="2469431" cy="2592578"/>
            </a:xfrm>
            <a:custGeom>
              <a:avLst/>
              <a:gdLst/>
              <a:ahLst/>
              <a:cxnLst/>
              <a:rect l="l" t="t" r="r" b="b"/>
              <a:pathLst>
                <a:path w="2469431" h="2592578">
                  <a:moveTo>
                    <a:pt x="0" y="0"/>
                  </a:moveTo>
                  <a:lnTo>
                    <a:pt x="2469430" y="0"/>
                  </a:lnTo>
                  <a:lnTo>
                    <a:pt x="2469430" y="2592578"/>
                  </a:lnTo>
                  <a:lnTo>
                    <a:pt x="0" y="2592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 flipH="1">
              <a:off x="0" y="0"/>
              <a:ext cx="2323598" cy="2592578"/>
            </a:xfrm>
            <a:custGeom>
              <a:avLst/>
              <a:gdLst/>
              <a:ahLst/>
              <a:cxnLst/>
              <a:rect l="l" t="t" r="r" b="b"/>
              <a:pathLst>
                <a:path w="2323598" h="2592578">
                  <a:moveTo>
                    <a:pt x="2323598" y="0"/>
                  </a:moveTo>
                  <a:lnTo>
                    <a:pt x="0" y="0"/>
                  </a:lnTo>
                  <a:lnTo>
                    <a:pt x="0" y="2592578"/>
                  </a:lnTo>
                  <a:lnTo>
                    <a:pt x="2323598" y="2592578"/>
                  </a:lnTo>
                  <a:lnTo>
                    <a:pt x="2323598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15071960" y="0"/>
              <a:ext cx="1924989" cy="2592578"/>
            </a:xfrm>
            <a:custGeom>
              <a:avLst/>
              <a:gdLst/>
              <a:ahLst/>
              <a:cxnLst/>
              <a:rect l="l" t="t" r="r" b="b"/>
              <a:pathLst>
                <a:path w="1924989" h="2592578">
                  <a:moveTo>
                    <a:pt x="1924989" y="0"/>
                  </a:moveTo>
                  <a:lnTo>
                    <a:pt x="0" y="0"/>
                  </a:lnTo>
                  <a:lnTo>
                    <a:pt x="0" y="2592578"/>
                  </a:lnTo>
                  <a:lnTo>
                    <a:pt x="1924989" y="2592578"/>
                  </a:lnTo>
                  <a:lnTo>
                    <a:pt x="1924989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8700" y="3519184"/>
            <a:ext cx="16230600" cy="226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0"/>
              </a:lnSpc>
            </a:pPr>
            <a:r>
              <a:rPr lang="en-US" sz="5137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By learning about safe practices, you're helping to make our community a safer place for everyone.  Keep up the great work and remember,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428" y="1858664"/>
            <a:ext cx="17646880" cy="1896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04"/>
              </a:lnSpc>
            </a:pPr>
            <a:r>
              <a:rPr lang="en-US" sz="22209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THANK YOU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81370" y="5753423"/>
            <a:ext cx="16525261" cy="1402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  <a:spcBef>
                <a:spcPct val="0"/>
              </a:spcBef>
            </a:pPr>
            <a:r>
              <a:rPr lang="en-US" sz="8228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WE'RE ALL IN THIS TOGETHER!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4921115" y="353822"/>
            <a:ext cx="8445770" cy="87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Play It Safe For Cyclists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9" name="Freeform 9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1" name="Online Media 10" title="PLAY IT SAFE FOR CYCLISTS!!">
            <a:hlinkClick r:id="" action="ppaction://media"/>
            <a:extLst>
              <a:ext uri="{FF2B5EF4-FFF2-40B4-BE49-F238E27FC236}">
                <a16:creationId xmlns:a16="http://schemas.microsoft.com/office/drawing/2014/main" id="{8301C8C4-A740-7975-31B1-C9EACAF3FD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223811" y="1562100"/>
            <a:ext cx="13840377" cy="7814046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5887" y="-291765"/>
            <a:ext cx="9632566" cy="10870531"/>
            <a:chOff x="0" y="0"/>
            <a:chExt cx="12843422" cy="14494041"/>
          </a:xfrm>
        </p:grpSpPr>
        <p:sp>
          <p:nvSpPr>
            <p:cNvPr id="3" name="Freeform 3"/>
            <p:cNvSpPr/>
            <p:nvPr/>
          </p:nvSpPr>
          <p:spPr>
            <a:xfrm>
              <a:off x="0" y="389020"/>
              <a:ext cx="12843422" cy="13716000"/>
            </a:xfrm>
            <a:custGeom>
              <a:avLst/>
              <a:gdLst/>
              <a:ahLst/>
              <a:cxnLst/>
              <a:rect l="l" t="t" r="r" b="b"/>
              <a:pathLst>
                <a:path w="12843422" h="13716000">
                  <a:moveTo>
                    <a:pt x="0" y="0"/>
                  </a:moveTo>
                  <a:lnTo>
                    <a:pt x="12843422" y="0"/>
                  </a:lnTo>
                  <a:lnTo>
                    <a:pt x="12843422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679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 flipH="1">
              <a:off x="2287154" y="1629482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5617259" y="1629482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436584" y="3349568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4024884" y="3349568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7350596" y="3349568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 flipH="1">
              <a:off x="5748553" y="5069653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2155860" y="5069653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>
            <a:xfrm flipH="1">
              <a:off x="436584" y="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4023006" y="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>
            <a:xfrm flipH="1">
              <a:off x="7481890" y="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 flipH="1">
              <a:off x="7481890" y="6858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4023006" y="685800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5617259" y="8501994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7350596" y="10201441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>
            <a:xfrm flipH="1">
              <a:off x="2287154" y="8514694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>
            <a:xfrm flipH="1">
              <a:off x="436584" y="6858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>
            <a:xfrm flipH="1">
              <a:off x="4023006" y="10201441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>
            <a:xfrm flipH="1">
              <a:off x="5748553" y="1195538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2"/>
            <p:cNvSpPr/>
            <p:nvPr/>
          </p:nvSpPr>
          <p:spPr>
            <a:xfrm flipH="1">
              <a:off x="7481890" y="13716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436584" y="10201441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155860" y="1195538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3875136" y="13709319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/>
            <p:cNvSpPr/>
            <p:nvPr/>
          </p:nvSpPr>
          <p:spPr>
            <a:xfrm flipH="1">
              <a:off x="567878" y="13709319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28700" y="762916"/>
            <a:ext cx="10328799" cy="8010207"/>
            <a:chOff x="0" y="0"/>
            <a:chExt cx="13771733" cy="10680276"/>
          </a:xfrm>
        </p:grpSpPr>
        <p:sp>
          <p:nvSpPr>
            <p:cNvPr id="28" name="TextBox 28"/>
            <p:cNvSpPr txBox="1"/>
            <p:nvPr/>
          </p:nvSpPr>
          <p:spPr>
            <a:xfrm>
              <a:off x="0" y="-504825"/>
              <a:ext cx="12727272" cy="58805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156"/>
                </a:lnSpc>
              </a:pPr>
              <a:r>
                <a:rPr lang="en-US" sz="26540" b="1">
                  <a:solidFill>
                    <a:srgbClr val="FFDE59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2,500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5322946"/>
              <a:ext cx="13771733" cy="5357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033"/>
                </a:lnSpc>
              </a:pPr>
              <a:r>
                <a:rPr lang="en-US" sz="5737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collisions reported last year in Orange County between motorists and bicyclists or pedestrians.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31" name="Freeform 31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57089" y="1565473"/>
            <a:ext cx="10773823" cy="6037255"/>
            <a:chOff x="0" y="0"/>
            <a:chExt cx="14365097" cy="8049673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4365097" cy="8049673"/>
              <a:chOff x="0" y="0"/>
              <a:chExt cx="3062148" cy="171591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3062148" cy="1715915"/>
              </a:xfrm>
              <a:custGeom>
                <a:avLst/>
                <a:gdLst/>
                <a:ahLst/>
                <a:cxnLst/>
                <a:rect l="l" t="t" r="r" b="b"/>
                <a:pathLst>
                  <a:path w="3062148" h="1715915">
                    <a:moveTo>
                      <a:pt x="0" y="0"/>
                    </a:moveTo>
                    <a:lnTo>
                      <a:pt x="3062148" y="0"/>
                    </a:lnTo>
                    <a:lnTo>
                      <a:pt x="3062148" y="1715915"/>
                    </a:lnTo>
                    <a:lnTo>
                      <a:pt x="0" y="1715915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3062148" cy="17540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217136" y="243501"/>
              <a:ext cx="13930825" cy="7562671"/>
            </a:xfrm>
            <a:custGeom>
              <a:avLst/>
              <a:gdLst/>
              <a:ahLst/>
              <a:cxnLst/>
              <a:rect l="l" t="t" r="r" b="b"/>
              <a:pathLst>
                <a:path w="13930825" h="7562671">
                  <a:moveTo>
                    <a:pt x="0" y="0"/>
                  </a:moveTo>
                  <a:lnTo>
                    <a:pt x="13930825" y="0"/>
                  </a:lnTo>
                  <a:lnTo>
                    <a:pt x="13930825" y="7562671"/>
                  </a:lnTo>
                  <a:lnTo>
                    <a:pt x="0" y="75626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3365" b="-1479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65083" y="1465920"/>
              <a:ext cx="11854728" cy="5308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64"/>
                </a:lnSpc>
              </a:pPr>
              <a:r>
                <a:rPr lang="en-US" sz="10164" b="1">
                  <a:solidFill>
                    <a:srgbClr val="1B64B7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Ready to </a:t>
              </a:r>
            </a:p>
            <a:p>
              <a:pPr algn="ctr">
                <a:lnSpc>
                  <a:spcPts val="10164"/>
                </a:lnSpc>
              </a:pPr>
              <a:r>
                <a:rPr lang="en-US" sz="10164" b="1">
                  <a:solidFill>
                    <a:srgbClr val="1B64B7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Test Your Knowledge?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865849" y="7197194"/>
            <a:ext cx="4556301" cy="1252983"/>
            <a:chOff x="0" y="0"/>
            <a:chExt cx="6075068" cy="167064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075068" cy="1670644"/>
            </a:xfrm>
            <a:custGeom>
              <a:avLst/>
              <a:gdLst/>
              <a:ahLst/>
              <a:cxnLst/>
              <a:rect l="l" t="t" r="r" b="b"/>
              <a:pathLst>
                <a:path w="6075068" h="1670644">
                  <a:moveTo>
                    <a:pt x="0" y="0"/>
                  </a:moveTo>
                  <a:lnTo>
                    <a:pt x="6075068" y="0"/>
                  </a:lnTo>
                  <a:lnTo>
                    <a:pt x="6075068" y="1670644"/>
                  </a:lnTo>
                  <a:lnTo>
                    <a:pt x="0" y="16706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17923" y="-70413"/>
              <a:ext cx="3832276" cy="13639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27"/>
                </a:lnSpc>
                <a:spcBef>
                  <a:spcPct val="0"/>
                </a:spcBef>
              </a:pPr>
              <a:r>
                <a:rPr lang="en-US" sz="6162" b="1">
                  <a:solidFill>
                    <a:srgbClr val="1B64B7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Play!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444449">
            <a:off x="2341813" y="3071472"/>
            <a:ext cx="3660245" cy="3678639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3" name="Freeform 13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241" r="-642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42943" y="213778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hand signal would you use to let others know you are stopping when riding a bike?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65479" y="4777928"/>
            <a:ext cx="7363555" cy="4113756"/>
            <a:chOff x="0" y="0"/>
            <a:chExt cx="9818074" cy="5485008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190625"/>
              <a:chOff x="0" y="0"/>
              <a:chExt cx="1939373" cy="23518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Left arm straight out.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430533"/>
              <a:ext cx="9818074" cy="1190625"/>
              <a:chOff x="0" y="0"/>
              <a:chExt cx="1939373" cy="23518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Right arm straight out.</a:t>
                </a: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2862458"/>
              <a:ext cx="9818074" cy="1190625"/>
              <a:chOff x="0" y="0"/>
              <a:chExt cx="1939373" cy="23518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Left arm 90 degrees pointing up.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0" y="4294383"/>
              <a:ext cx="9818074" cy="1190625"/>
              <a:chOff x="0" y="0"/>
              <a:chExt cx="1939373" cy="23518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Left arm pointing 90 degrees down.</a:t>
                </a: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241" r="-642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42943" y="213778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hand signal would you use to let others know you are stopping when riding a bike?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65479" y="4777928"/>
            <a:ext cx="7363555" cy="892969"/>
            <a:chOff x="0" y="0"/>
            <a:chExt cx="1939373" cy="2351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Left arm straight out.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65479" y="5850828"/>
            <a:ext cx="7363555" cy="892969"/>
            <a:chOff x="0" y="0"/>
            <a:chExt cx="1939373" cy="2351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Right arm straight out.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565479" y="6924771"/>
            <a:ext cx="7363555" cy="892969"/>
            <a:chOff x="0" y="0"/>
            <a:chExt cx="1939373" cy="23518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Left arm 90 degrees pointing up.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565479" y="7998715"/>
            <a:ext cx="7363555" cy="892969"/>
            <a:chOff x="0" y="0"/>
            <a:chExt cx="1939373" cy="23518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Left arm pointing 90 degrees down.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44928" y="3478662"/>
            <a:ext cx="14838225" cy="5040959"/>
            <a:chOff x="0" y="0"/>
            <a:chExt cx="3908010" cy="13276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08010" cy="1327660"/>
            </a:xfrm>
            <a:custGeom>
              <a:avLst/>
              <a:gdLst/>
              <a:ahLst/>
              <a:cxnLst/>
              <a:rect l="l" t="t" r="r" b="b"/>
              <a:pathLst>
                <a:path w="3908010" h="1327660">
                  <a:moveTo>
                    <a:pt x="0" y="0"/>
                  </a:moveTo>
                  <a:lnTo>
                    <a:pt x="3908010" y="0"/>
                  </a:lnTo>
                  <a:lnTo>
                    <a:pt x="3908010" y="1327660"/>
                  </a:lnTo>
                  <a:lnTo>
                    <a:pt x="0" y="13276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908010" cy="13657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44928" y="6619256"/>
            <a:ext cx="14838225" cy="1900366"/>
            <a:chOff x="0" y="0"/>
            <a:chExt cx="3908010" cy="50050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908010" cy="500508"/>
            </a:xfrm>
            <a:custGeom>
              <a:avLst/>
              <a:gdLst/>
              <a:ahLst/>
              <a:cxnLst/>
              <a:rect l="l" t="t" r="r" b="b"/>
              <a:pathLst>
                <a:path w="3908010" h="500508">
                  <a:moveTo>
                    <a:pt x="0" y="0"/>
                  </a:moveTo>
                  <a:lnTo>
                    <a:pt x="3908010" y="0"/>
                  </a:lnTo>
                  <a:lnTo>
                    <a:pt x="3908010" y="500508"/>
                  </a:lnTo>
                  <a:lnTo>
                    <a:pt x="0" y="500508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3908010" cy="538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733565" y="3941742"/>
            <a:ext cx="2272552" cy="3943692"/>
          </a:xfrm>
          <a:custGeom>
            <a:avLst/>
            <a:gdLst/>
            <a:ahLst/>
            <a:cxnLst/>
            <a:rect l="l" t="t" r="r" b="b"/>
            <a:pathLst>
              <a:path w="2272552" h="3943692">
                <a:moveTo>
                  <a:pt x="0" y="0"/>
                </a:moveTo>
                <a:lnTo>
                  <a:pt x="2272553" y="0"/>
                </a:lnTo>
                <a:lnTo>
                  <a:pt x="2272553" y="3943692"/>
                </a:lnTo>
                <a:lnTo>
                  <a:pt x="0" y="39436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2972823" y="3941742"/>
            <a:ext cx="2277482" cy="3943692"/>
          </a:xfrm>
          <a:custGeom>
            <a:avLst/>
            <a:gdLst/>
            <a:ahLst/>
            <a:cxnLst/>
            <a:rect l="l" t="t" r="r" b="b"/>
            <a:pathLst>
              <a:path w="2277482" h="3943692">
                <a:moveTo>
                  <a:pt x="0" y="0"/>
                </a:moveTo>
                <a:lnTo>
                  <a:pt x="2277482" y="0"/>
                </a:lnTo>
                <a:lnTo>
                  <a:pt x="2277482" y="3943692"/>
                </a:lnTo>
                <a:lnTo>
                  <a:pt x="0" y="39436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8251367" y="3941742"/>
            <a:ext cx="1557758" cy="3943692"/>
          </a:xfrm>
          <a:custGeom>
            <a:avLst/>
            <a:gdLst/>
            <a:ahLst/>
            <a:cxnLst/>
            <a:rect l="l" t="t" r="r" b="b"/>
            <a:pathLst>
              <a:path w="1557758" h="3943692">
                <a:moveTo>
                  <a:pt x="0" y="0"/>
                </a:moveTo>
                <a:lnTo>
                  <a:pt x="1557759" y="0"/>
                </a:lnTo>
                <a:lnTo>
                  <a:pt x="1557759" y="3943692"/>
                </a:lnTo>
                <a:lnTo>
                  <a:pt x="0" y="39436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4005199" y="1015736"/>
            <a:ext cx="10277602" cy="1667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14"/>
              </a:lnSpc>
            </a:pPr>
            <a:r>
              <a:rPr lang="en-US" sz="9724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Bike Turn Signals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668192" y="8018442"/>
            <a:ext cx="1871192" cy="364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14"/>
              </a:lnSpc>
            </a:pPr>
            <a:r>
              <a:rPr lang="en-US" sz="2153" b="1" dirty="0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TURN LEFT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302600" y="8018442"/>
            <a:ext cx="1682800" cy="36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4"/>
              </a:lnSpc>
            </a:pPr>
            <a:r>
              <a:rPr lang="en-US" sz="2153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TURN RIGHT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00002" y="8018442"/>
            <a:ext cx="1682800" cy="364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4"/>
              </a:lnSpc>
            </a:pPr>
            <a:r>
              <a:rPr lang="en-US" sz="2153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TURN RIGHT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6" name="Freeform 1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0892" t="-155" r="-55222" b="-3390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11215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89"/>
                </a:lnTo>
                <a:lnTo>
                  <a:pt x="0" y="18576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22047" y="4826303"/>
            <a:ext cx="7363555" cy="2612341"/>
            <a:chOff x="0" y="0"/>
            <a:chExt cx="9818074" cy="348312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550607"/>
              <a:chOff x="0" y="0"/>
              <a:chExt cx="1939373" cy="3062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True, riders who don’t follow the same rules </a:t>
                </a:r>
              </a:p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are subject to ticketing and fines.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932514"/>
              <a:ext cx="9818074" cy="1550607"/>
              <a:chOff x="0" y="0"/>
              <a:chExt cx="1939373" cy="30629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False, bike riders have a specific set of rules that differ from motorists.</a:t>
                </a:r>
              </a:p>
            </p:txBody>
          </p:sp>
        </p:grpSp>
      </p:grpSp>
      <p:sp>
        <p:nvSpPr>
          <p:cNvPr id="14" name="TextBox 14"/>
          <p:cNvSpPr txBox="1"/>
          <p:nvPr/>
        </p:nvSpPr>
        <p:spPr>
          <a:xfrm>
            <a:off x="599511" y="204572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Bicyclists and e-bike riders are subject to all the same rules of the road as motorists.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6d0c3b-54a0-4ac5-8174-deac9966f651}" enabled="1" method="Standard" siteId="{f47e3906-f3d2-44ab-9f1b-76742a93945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957</Words>
  <Application>Microsoft Office PowerPoint</Application>
  <PresentationFormat>Custom</PresentationFormat>
  <Paragraphs>125</Paragraphs>
  <Slides>27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Calibri</vt:lpstr>
      <vt:lpstr>Arial</vt:lpstr>
      <vt:lpstr>League Spartan</vt:lpstr>
      <vt:lpstr>Canva Sans Bold</vt:lpstr>
      <vt:lpstr>Canva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Downloadable Pre-Teen and Teen Safety_ATP</dc:title>
  <cp:lastModifiedBy>Jessica Ochoa</cp:lastModifiedBy>
  <cp:revision>1</cp:revision>
  <dcterms:created xsi:type="dcterms:W3CDTF">2006-08-16T00:00:00Z</dcterms:created>
  <dcterms:modified xsi:type="dcterms:W3CDTF">2025-11-04T19:46:21Z</dcterms:modified>
  <dc:identifier>DAG3qSGY4iI</dc:identifier>
</cp:coreProperties>
</file>