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8288000" cy="10287000"/>
  <p:notesSz cx="6858000" cy="9144000"/>
  <p:embeddedFontLst>
    <p:embeddedFont>
      <p:font typeface="Canva Sans" panose="020B0604020202020204" charset="0"/>
      <p:regular r:id="rId30"/>
    </p:embeddedFont>
    <p:embeddedFont>
      <p:font typeface="Canva Sans Bold" panose="020B0604020202020204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E659F-888B-48C5-ABD0-9D75655929AE}" v="6" dt="2025-11-04T19:48:08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370" y="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ica Ochoa" userId="2aebb77a-f6f9-4851-b7cf-02a1599bda39" providerId="ADAL" clId="{6E3E85BE-EC32-4BC1-A5E5-0DD9BD77B643}"/>
    <pc:docChg chg="custSel delSld modSld">
      <pc:chgData name="Jessica Ochoa" userId="2aebb77a-f6f9-4851-b7cf-02a1599bda39" providerId="ADAL" clId="{6E3E85BE-EC32-4BC1-A5E5-0DD9BD77B643}" dt="2025-11-04T19:48:08.301" v="25"/>
      <pc:docMkLst>
        <pc:docMk/>
      </pc:docMkLst>
      <pc:sldChg chg="modSp mod">
        <pc:chgData name="Jessica Ochoa" userId="2aebb77a-f6f9-4851-b7cf-02a1599bda39" providerId="ADAL" clId="{6E3E85BE-EC32-4BC1-A5E5-0DD9BD77B643}" dt="2025-11-04T19:41:26.886" v="1" actId="1076"/>
        <pc:sldMkLst>
          <pc:docMk/>
          <pc:sldMk cId="0" sldId="256"/>
        </pc:sldMkLst>
        <pc:spChg chg="mod">
          <ac:chgData name="Jessica Ochoa" userId="2aebb77a-f6f9-4851-b7cf-02a1599bda39" providerId="ADAL" clId="{6E3E85BE-EC32-4BC1-A5E5-0DD9BD77B643}" dt="2025-11-04T19:41:26.886" v="1" actId="1076"/>
          <ac:spMkLst>
            <pc:docMk/>
            <pc:sldMk cId="0" sldId="256"/>
            <ac:spMk id="8" creationId="{00000000-0000-0000-0000-000000000000}"/>
          </ac:spMkLst>
        </pc:spChg>
      </pc:sldChg>
      <pc:sldChg chg="addSp delSp modSp mod modAnim">
        <pc:chgData name="Jessica Ochoa" userId="2aebb77a-f6f9-4851-b7cf-02a1599bda39" providerId="ADAL" clId="{6E3E85BE-EC32-4BC1-A5E5-0DD9BD77B643}" dt="2025-11-04T19:44:35.186" v="16"/>
        <pc:sldMkLst>
          <pc:docMk/>
          <pc:sldMk cId="0" sldId="259"/>
        </pc:sldMkLst>
        <pc:spChg chg="mod">
          <ac:chgData name="Jessica Ochoa" userId="2aebb77a-f6f9-4851-b7cf-02a1599bda39" providerId="ADAL" clId="{6E3E85BE-EC32-4BC1-A5E5-0DD9BD77B643}" dt="2025-11-04T19:41:39.938" v="3" actId="1076"/>
          <ac:spMkLst>
            <pc:docMk/>
            <pc:sldMk cId="0" sldId="259"/>
            <ac:spMk id="7" creationId="{00000000-0000-0000-0000-000000000000}"/>
          </ac:spMkLst>
        </pc:spChg>
        <pc:grpChg chg="del">
          <ac:chgData name="Jessica Ochoa" userId="2aebb77a-f6f9-4851-b7cf-02a1599bda39" providerId="ADAL" clId="{6E3E85BE-EC32-4BC1-A5E5-0DD9BD77B643}" dt="2025-11-04T19:42:26.851" v="4" actId="478"/>
          <ac:grpSpMkLst>
            <pc:docMk/>
            <pc:sldMk cId="0" sldId="259"/>
            <ac:grpSpMk id="2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42:58.436" v="8" actId="1076"/>
          <ac:picMkLst>
            <pc:docMk/>
            <pc:sldMk cId="0" sldId="259"/>
            <ac:picMk id="11" creationId="{DA193A5C-069F-D529-7667-5F819CE3CBA1}"/>
          </ac:picMkLst>
        </pc:picChg>
      </pc:sldChg>
      <pc:sldChg chg="addSp delSp modSp mod modAnim">
        <pc:chgData name="Jessica Ochoa" userId="2aebb77a-f6f9-4851-b7cf-02a1599bda39" providerId="ADAL" clId="{6E3E85BE-EC32-4BC1-A5E5-0DD9BD77B643}" dt="2025-11-04T19:44:41.375" v="17"/>
        <pc:sldMkLst>
          <pc:docMk/>
          <pc:sldMk cId="0" sldId="268"/>
        </pc:sldMkLst>
        <pc:spChg chg="mod">
          <ac:chgData name="Jessica Ochoa" userId="2aebb77a-f6f9-4851-b7cf-02a1599bda39" providerId="ADAL" clId="{6E3E85BE-EC32-4BC1-A5E5-0DD9BD77B643}" dt="2025-11-04T19:43:21.598" v="10" actId="1076"/>
          <ac:spMkLst>
            <pc:docMk/>
            <pc:sldMk cId="0" sldId="268"/>
            <ac:spMk id="7" creationId="{00000000-0000-0000-0000-000000000000}"/>
          </ac:spMkLst>
        </pc:spChg>
        <pc:grpChg chg="del">
          <ac:chgData name="Jessica Ochoa" userId="2aebb77a-f6f9-4851-b7cf-02a1599bda39" providerId="ADAL" clId="{6E3E85BE-EC32-4BC1-A5E5-0DD9BD77B643}" dt="2025-11-04T19:43:22.972" v="11" actId="478"/>
          <ac:grpSpMkLst>
            <pc:docMk/>
            <pc:sldMk cId="0" sldId="268"/>
            <ac:grpSpMk id="2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44:27.709" v="15" actId="1076"/>
          <ac:picMkLst>
            <pc:docMk/>
            <pc:sldMk cId="0" sldId="268"/>
            <ac:picMk id="11" creationId="{E2CCE553-E562-C6DC-5D39-A70594BAB3C0}"/>
          </ac:picMkLst>
        </pc:picChg>
      </pc:sldChg>
      <pc:sldChg chg="del">
        <pc:chgData name="Jessica Ochoa" userId="2aebb77a-f6f9-4851-b7cf-02a1599bda39" providerId="ADAL" clId="{6E3E85BE-EC32-4BC1-A5E5-0DD9BD77B643}" dt="2025-11-04T19:44:51.107" v="18" actId="2696"/>
        <pc:sldMkLst>
          <pc:docMk/>
          <pc:sldMk cId="0" sldId="275"/>
        </pc:sldMkLst>
      </pc:sldChg>
      <pc:sldChg chg="addSp delSp modSp mod delAnim modAnim">
        <pc:chgData name="Jessica Ochoa" userId="2aebb77a-f6f9-4851-b7cf-02a1599bda39" providerId="ADAL" clId="{6E3E85BE-EC32-4BC1-A5E5-0DD9BD77B643}" dt="2025-11-04T19:48:08.301" v="25"/>
        <pc:sldMkLst>
          <pc:docMk/>
          <pc:sldMk cId="0" sldId="283"/>
        </pc:sldMkLst>
        <pc:grpChg chg="del">
          <ac:chgData name="Jessica Ochoa" userId="2aebb77a-f6f9-4851-b7cf-02a1599bda39" providerId="ADAL" clId="{6E3E85BE-EC32-4BC1-A5E5-0DD9BD77B643}" dt="2025-11-04T19:46:31.867" v="20" actId="478"/>
          <ac:grpSpMkLst>
            <pc:docMk/>
            <pc:sldMk cId="0" sldId="283"/>
            <ac:grpSpMk id="2" creationId="{00000000-0000-0000-0000-000000000000}"/>
          </ac:grpSpMkLst>
        </pc:grpChg>
        <pc:picChg chg="del">
          <ac:chgData name="Jessica Ochoa" userId="2aebb77a-f6f9-4851-b7cf-02a1599bda39" providerId="ADAL" clId="{6E3E85BE-EC32-4BC1-A5E5-0DD9BD77B643}" dt="2025-11-04T19:46:30.757" v="19" actId="478"/>
          <ac:picMkLst>
            <pc:docMk/>
            <pc:sldMk cId="0" sldId="283"/>
            <ac:picMk id="5" creationId="{00000000-0000-0000-0000-000000000000}"/>
          </ac:picMkLst>
        </pc:picChg>
        <pc:picChg chg="add mod">
          <ac:chgData name="Jessica Ochoa" userId="2aebb77a-f6f9-4851-b7cf-02a1599bda39" providerId="ADAL" clId="{6E3E85BE-EC32-4BC1-A5E5-0DD9BD77B643}" dt="2025-11-04T19:46:51.685" v="24" actId="1076"/>
          <ac:picMkLst>
            <pc:docMk/>
            <pc:sldMk cId="0" sldId="283"/>
            <ac:picMk id="10" creationId="{C564378B-E416-AF09-A8B2-31F6B3A17CA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FbHZjgeWAM?feature=oembed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H6p99-w1_fI?feature=oembed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4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37.svg"/><Relationship Id="rId5" Type="http://schemas.openxmlformats.org/officeDocument/2006/relationships/image" Target="../media/image33.svg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9JJ-JHrT2E8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gif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130" b="130"/>
          <a:stretch>
            <a:fillRect/>
          </a:stretch>
        </p:blipFill>
        <p:spPr>
          <a:xfrm>
            <a:off x="0" y="-109863"/>
            <a:ext cx="18288000" cy="103968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723001" y="-109863"/>
            <a:ext cx="19214783" cy="10534023"/>
            <a:chOff x="0" y="0"/>
            <a:chExt cx="5060684" cy="27743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060684" cy="2774393"/>
            </a:xfrm>
            <a:custGeom>
              <a:avLst/>
              <a:gdLst/>
              <a:ahLst/>
              <a:cxnLst/>
              <a:rect l="l" t="t" r="r" b="b"/>
              <a:pathLst>
                <a:path w="5060684" h="2774393">
                  <a:moveTo>
                    <a:pt x="0" y="0"/>
                  </a:moveTo>
                  <a:lnTo>
                    <a:pt x="5060684" y="0"/>
                  </a:lnTo>
                  <a:lnTo>
                    <a:pt x="5060684" y="2774393"/>
                  </a:lnTo>
                  <a:lnTo>
                    <a:pt x="0" y="2774393"/>
                  </a:lnTo>
                  <a:close/>
                </a:path>
              </a:pathLst>
            </a:custGeom>
            <a:solidFill>
              <a:srgbClr val="1B64B7">
                <a:alpha val="7098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5060684" cy="28124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8099593" y="6747654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8091041" y="5853803"/>
            <a:ext cx="2105918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Adults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72096" y="2957939"/>
            <a:ext cx="14143807" cy="2950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146"/>
              </a:lnSpc>
            </a:pPr>
            <a:r>
              <a:rPr lang="en-US" sz="12523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Bike and </a:t>
            </a:r>
          </a:p>
          <a:p>
            <a:pPr algn="ctr">
              <a:lnSpc>
                <a:spcPts val="11146"/>
              </a:lnSpc>
            </a:pPr>
            <a:r>
              <a:rPr lang="en-US" sz="12523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Pedestrian Safety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10" name="Freeform 10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957" r="-562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85441" y="8081995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995343" y="1936676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When passing a bicyclist traveling in the same direction, what is the BEST option (when feasible)?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717879" y="4612170"/>
            <a:ext cx="7363555" cy="4113756"/>
            <a:chOff x="0" y="0"/>
            <a:chExt cx="9818074" cy="5485008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190625"/>
              <a:chOff x="0" y="0"/>
              <a:chExt cx="1939373" cy="23518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Honk your horn at them.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430533"/>
              <a:ext cx="9818074" cy="1190625"/>
              <a:chOff x="0" y="0"/>
              <a:chExt cx="1939373" cy="23518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Give them space.</a:t>
                </a: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2862458"/>
              <a:ext cx="9818074" cy="1190625"/>
              <a:chOff x="0" y="0"/>
              <a:chExt cx="1939373" cy="23518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Yell at them to move.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0" y="4294383"/>
              <a:ext cx="9818074" cy="1190625"/>
              <a:chOff x="0" y="0"/>
              <a:chExt cx="1939373" cy="23518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Change lanes to pass.</a:t>
                </a: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957" r="-562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85441" y="8081995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995343" y="1936676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When passing a bicyclist traveling in the same direction, what is the BEST option (when feasible)?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717879" y="4612170"/>
            <a:ext cx="7363555" cy="892969"/>
            <a:chOff x="0" y="0"/>
            <a:chExt cx="1939373" cy="23518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Honk your horn at them.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717879" y="5685070"/>
            <a:ext cx="7363555" cy="892969"/>
            <a:chOff x="0" y="0"/>
            <a:chExt cx="1939373" cy="23518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Give them space.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717879" y="6759013"/>
            <a:ext cx="7363555" cy="892969"/>
            <a:chOff x="0" y="0"/>
            <a:chExt cx="1939373" cy="23518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Yell at them to move.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717879" y="7832957"/>
            <a:ext cx="7363555" cy="892969"/>
            <a:chOff x="0" y="0"/>
            <a:chExt cx="1939373" cy="23518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Change lanes to pass.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1933" y="2250863"/>
            <a:ext cx="7817938" cy="578527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8116487" y="1795053"/>
            <a:ext cx="9442529" cy="6696893"/>
            <a:chOff x="0" y="0"/>
            <a:chExt cx="12590039" cy="8929191"/>
          </a:xfrm>
        </p:grpSpPr>
        <p:sp>
          <p:nvSpPr>
            <p:cNvPr id="4" name="TextBox 4"/>
            <p:cNvSpPr txBox="1"/>
            <p:nvPr/>
          </p:nvSpPr>
          <p:spPr>
            <a:xfrm>
              <a:off x="299024" y="-95250"/>
              <a:ext cx="11991990" cy="23829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Helmets reduce the risk of head injury by as much as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1100445"/>
              <a:ext cx="12590039" cy="78287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802"/>
                </a:lnSpc>
                <a:spcBef>
                  <a:spcPct val="0"/>
                </a:spcBef>
              </a:pPr>
              <a:r>
                <a:rPr lang="en-US" sz="35573" b="1">
                  <a:solidFill>
                    <a:srgbClr val="FFDE59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88%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7" name="Freeform 7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247432" y="375559"/>
            <a:ext cx="7796355" cy="87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83"/>
              </a:lnSpc>
            </a:pPr>
            <a:r>
              <a:rPr lang="en-US" sz="513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E-Bike Safety: The Talk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9" name="Freeform 9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1" name="Online Media 10" title="OCTA E-Bike Safety: The Talk (extended cut)">
            <a:hlinkClick r:id="" action="ppaction://media"/>
            <a:extLst>
              <a:ext uri="{FF2B5EF4-FFF2-40B4-BE49-F238E27FC236}">
                <a16:creationId xmlns:a16="http://schemas.microsoft.com/office/drawing/2014/main" id="{E2CCE553-E562-C6DC-5D39-A70594BAB3C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451896" y="1943100"/>
            <a:ext cx="13384207" cy="7556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5518" r="-5637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93693" y="8017600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22047" y="4826303"/>
            <a:ext cx="7363555" cy="2612341"/>
            <a:chOff x="0" y="0"/>
            <a:chExt cx="9818074" cy="348312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550607"/>
              <a:chOff x="0" y="0"/>
              <a:chExt cx="1939373" cy="30629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True, riders who don’t follow the same rules </a:t>
                </a:r>
              </a:p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are subject to ticketing and fines.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932514"/>
              <a:ext cx="9818074" cy="1550607"/>
              <a:chOff x="0" y="0"/>
              <a:chExt cx="1939373" cy="30629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False, bike riders have a specific set of rules that differ from motorists.</a:t>
                </a:r>
              </a:p>
            </p:txBody>
          </p:sp>
        </p:grpSp>
      </p:grpSp>
      <p:sp>
        <p:nvSpPr>
          <p:cNvPr id="14" name="TextBox 14"/>
          <p:cNvSpPr txBox="1"/>
          <p:nvPr/>
        </p:nvSpPr>
        <p:spPr>
          <a:xfrm>
            <a:off x="599511" y="204572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Bicyclists and e-bike riders are subject to all the same rules of the road as motorists.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5518" r="-5637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93693" y="8017600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22047" y="4826303"/>
            <a:ext cx="7363555" cy="1162956"/>
            <a:chOff x="0" y="0"/>
            <a:chExt cx="1939373" cy="3062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True, riders who don’t follow the same rules 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are subject to ticketing and fines.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22047" y="6275689"/>
            <a:ext cx="7363555" cy="1162956"/>
            <a:chOff x="0" y="0"/>
            <a:chExt cx="1939373" cy="30629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False, bike riders have a specific set of rules that differ from motorists.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599511" y="204572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Bicyclists and e-bike riders are subject to all the same rules of the road as motorists.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559" r="-632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72269" y="8195613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995343" y="1880928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of the following is TRUE about bike safety?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717879" y="3443912"/>
            <a:ext cx="7363555" cy="5632375"/>
            <a:chOff x="0" y="0"/>
            <a:chExt cx="9818074" cy="750983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338502"/>
              <a:chOff x="0" y="0"/>
              <a:chExt cx="1939373" cy="26439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Cyclists are required by law to use hand signals when turning, slowing or stopping.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579802"/>
              <a:ext cx="9818074" cy="1338502"/>
              <a:chOff x="0" y="0"/>
              <a:chExt cx="1939373" cy="26439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Increase your visibility by wearing bright colors or using a bike reflector.</a:t>
                </a: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3159604"/>
              <a:ext cx="9818074" cy="1190625"/>
              <a:chOff x="0" y="0"/>
              <a:chExt cx="1939373" cy="23518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Don’t ride distracted by phones or music.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0" y="4591529"/>
              <a:ext cx="9818074" cy="1338502"/>
              <a:chOff x="0" y="0"/>
              <a:chExt cx="1939373" cy="26439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Ride with traffic on the right side of the road.</a:t>
                </a: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0" y="6171332"/>
              <a:ext cx="9818074" cy="1338502"/>
              <a:chOff x="0" y="0"/>
              <a:chExt cx="1939373" cy="26439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All of the above.</a:t>
                </a: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559" r="-632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72269" y="8195613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995343" y="1880928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of the following is TRUE about bike safety?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717879" y="3443912"/>
            <a:ext cx="7363555" cy="1003877"/>
            <a:chOff x="0" y="0"/>
            <a:chExt cx="1939373" cy="2643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Cyclists are required by law to use hand signals when turning, slowing or stopping.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717879" y="4628763"/>
            <a:ext cx="7363555" cy="1003877"/>
            <a:chOff x="0" y="0"/>
            <a:chExt cx="1939373" cy="2643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Increase your visibility by wearing bright colors or using a bike reflector.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717879" y="5813615"/>
            <a:ext cx="7363555" cy="892969"/>
            <a:chOff x="0" y="0"/>
            <a:chExt cx="1939373" cy="23518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Don’t ride distracted by phones or music.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717879" y="6887559"/>
            <a:ext cx="7363555" cy="1003877"/>
            <a:chOff x="0" y="0"/>
            <a:chExt cx="1939373" cy="26439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Ride with traffic on the right side of the road.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717879" y="8072410"/>
            <a:ext cx="7363555" cy="1003877"/>
            <a:chOff x="0" y="0"/>
            <a:chExt cx="1939373" cy="26439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All of the above.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870" r="-2858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93693" y="8033724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27473" y="3932780"/>
            <a:ext cx="7363555" cy="4407317"/>
            <a:chOff x="0" y="0"/>
            <a:chExt cx="9818074" cy="5876423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38502"/>
              <a:chOff x="0" y="0"/>
              <a:chExt cx="1939373" cy="26439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Only if your bike has an extra permanent seat or a child safety seat.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79802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Yes, as long as they are wearing a helmet.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105996"/>
              <a:ext cx="9818074" cy="1190625"/>
              <a:chOff x="0" y="0"/>
              <a:chExt cx="1939373" cy="23518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Only if the passenger is over 18.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537921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No, you cannot carry any passengers.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04938" y="1446135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Can you carry passengers on your e-bike?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870" r="-2858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93693" y="8033724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27473" y="3932780"/>
            <a:ext cx="7363555" cy="1003877"/>
            <a:chOff x="0" y="0"/>
            <a:chExt cx="1939373" cy="2643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Only if your bike has an extra permanent seat or a child safety seat.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27473" y="5117632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Yes, as long as they are wearing a helmet.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527473" y="6262278"/>
            <a:ext cx="7363555" cy="892969"/>
            <a:chOff x="0" y="0"/>
            <a:chExt cx="1939373" cy="23518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Only if the passenger is over 18.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527473" y="7336221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No, you cannot carry any passengers.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04938" y="1446135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Can you carry passengers on your e-bike?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95694" y="1705367"/>
            <a:ext cx="13696612" cy="5570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When it comes to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SAFETY</a:t>
            </a: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, we’re all in it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TOGETHER</a:t>
            </a: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. To help keep our streets safe, avoid dangerous behaviors like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SPEEDING, DISTRACTED DRIVING, JAYWALKING,</a:t>
            </a:r>
            <a:r>
              <a:rPr lang="en-US" sz="530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and </a:t>
            </a:r>
            <a:r>
              <a:rPr lang="en-US" sz="53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RIDING ON THE WRONG SIDE OF THE ROAD.</a:t>
            </a:r>
          </a:p>
        </p:txBody>
      </p:sp>
      <p:sp>
        <p:nvSpPr>
          <p:cNvPr id="3" name="Freeform 3"/>
          <p:cNvSpPr/>
          <p:nvPr/>
        </p:nvSpPr>
        <p:spPr>
          <a:xfrm>
            <a:off x="8099593" y="7400610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0577" y="1992932"/>
            <a:ext cx="162306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fatal traffic crash victims in Orange County </a:t>
            </a:r>
          </a:p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is a pedestrian.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073212" y="4166027"/>
            <a:ext cx="12141577" cy="4662905"/>
            <a:chOff x="0" y="0"/>
            <a:chExt cx="16188769" cy="621720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4121729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8243458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>
              <a:off x="12365187" y="0"/>
              <a:ext cx="3823582" cy="6217207"/>
            </a:xfrm>
            <a:custGeom>
              <a:avLst/>
              <a:gdLst/>
              <a:ahLst/>
              <a:cxnLst/>
              <a:rect l="l" t="t" r="r" b="b"/>
              <a:pathLst>
                <a:path w="3823582" h="6217207">
                  <a:moveTo>
                    <a:pt x="0" y="0"/>
                  </a:moveTo>
                  <a:lnTo>
                    <a:pt x="3823582" y="0"/>
                  </a:lnTo>
                  <a:lnTo>
                    <a:pt x="3823582" y="6217207"/>
                  </a:lnTo>
                  <a:lnTo>
                    <a:pt x="0" y="62172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4215747" y="267981"/>
            <a:ext cx="9856506" cy="1708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00"/>
              </a:lnSpc>
              <a:spcBef>
                <a:spcPct val="0"/>
              </a:spcBef>
            </a:pPr>
            <a:r>
              <a:rPr lang="en-US" sz="10000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 out of every 4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10" name="Freeform 10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405" r="-4540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17879" y="4186916"/>
            <a:ext cx="7363555" cy="4535901"/>
            <a:chOff x="0" y="0"/>
            <a:chExt cx="9818074" cy="6047868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To show the motorist you are confident.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338502"/>
              <a:chOff x="0" y="0"/>
              <a:chExt cx="1939373" cy="264395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To ensure the motorist has seen you and acknowledges your presence.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129563"/>
              <a:ext cx="9818074" cy="1338502"/>
              <a:chOff x="0" y="0"/>
              <a:chExt cx="1939373" cy="26439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To distract the motorist so you can </a:t>
                </a:r>
              </a:p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cross safely.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709366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To initiate a staring contest.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995343" y="1880928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Why is making eye contact with motorists important for pedestrians?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405" r="-4540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17879" y="4186916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To show the motorist you are confident.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717879" y="5349236"/>
            <a:ext cx="7363555" cy="1003877"/>
            <a:chOff x="0" y="0"/>
            <a:chExt cx="1939373" cy="264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To ensure the motorist has seen you and acknowledges your presence.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717879" y="6534088"/>
            <a:ext cx="7363555" cy="1003877"/>
            <a:chOff x="0" y="0"/>
            <a:chExt cx="1939373" cy="2643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To distract the motorist so you can 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cross safely.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717879" y="7718940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To initiate a staring contest.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995343" y="1880928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Why is making eye contact with motorists important for pedestrians?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1039" r="-2379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196164" y="224157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74447" y="4978703"/>
            <a:ext cx="7363555" cy="2612341"/>
            <a:chOff x="0" y="0"/>
            <a:chExt cx="9818074" cy="348312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550607"/>
              <a:chOff x="0" y="0"/>
              <a:chExt cx="1939373" cy="30629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True, before crossing the street pedestrians should always look left-right-left.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932514"/>
              <a:ext cx="9818074" cy="1550607"/>
              <a:chOff x="0" y="0"/>
              <a:chExt cx="1939373" cy="306293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306293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06293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52672"/>
                    </a:lnTo>
                    <a:cubicBezTo>
                      <a:pt x="1939373" y="282286"/>
                      <a:pt x="1915366" y="306293"/>
                      <a:pt x="1885752" y="306293"/>
                    </a:cubicBezTo>
                    <a:lnTo>
                      <a:pt x="53621" y="306293"/>
                    </a:lnTo>
                    <a:cubicBezTo>
                      <a:pt x="24007" y="306293"/>
                      <a:pt x="0" y="282286"/>
                      <a:pt x="0" y="252672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5391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False, pedestrians always have the </a:t>
                </a:r>
              </a:p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right-of-way.</a:t>
                </a:r>
              </a:p>
            </p:txBody>
          </p:sp>
        </p:grpSp>
      </p:grpSp>
      <p:sp>
        <p:nvSpPr>
          <p:cNvPr id="14" name="TextBox 14"/>
          <p:cNvSpPr txBox="1"/>
          <p:nvPr/>
        </p:nvSpPr>
        <p:spPr>
          <a:xfrm>
            <a:off x="751911" y="219812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Pedestrians should always look for vehicles before crossing the street.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1039" r="-2379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196164" y="224157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74447" y="4978703"/>
            <a:ext cx="7363555" cy="1162956"/>
            <a:chOff x="0" y="0"/>
            <a:chExt cx="1939373" cy="3062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True, before crossing the street pedestrians should always look left-right-left.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74447" y="6428089"/>
            <a:ext cx="7363555" cy="1162956"/>
            <a:chOff x="0" y="0"/>
            <a:chExt cx="1939373" cy="30629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306293"/>
            </a:xfrm>
            <a:custGeom>
              <a:avLst/>
              <a:gdLst/>
              <a:ahLst/>
              <a:cxnLst/>
              <a:rect l="l" t="t" r="r" b="b"/>
              <a:pathLst>
                <a:path w="1939373" h="306293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52672"/>
                  </a:lnTo>
                  <a:cubicBezTo>
                    <a:pt x="1939373" y="282286"/>
                    <a:pt x="1915366" y="306293"/>
                    <a:pt x="1885752" y="306293"/>
                  </a:cubicBezTo>
                  <a:lnTo>
                    <a:pt x="53621" y="306293"/>
                  </a:lnTo>
                  <a:cubicBezTo>
                    <a:pt x="24007" y="306293"/>
                    <a:pt x="0" y="282286"/>
                    <a:pt x="0" y="252672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539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False, pedestrians always have the </a:t>
              </a:r>
            </a:p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right-of-way.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751911" y="2198125"/>
            <a:ext cx="8808627" cy="1774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True or False: Pedestrians should always look for vehicles before crossing the street.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89" r="-905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53397" y="8163162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605147" y="4003482"/>
            <a:ext cx="7363555" cy="4384787"/>
            <a:chOff x="0" y="0"/>
            <a:chExt cx="9818074" cy="584638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Anywhere they find a break in traffic.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While texting or listening to music.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075955"/>
              <a:ext cx="9818074" cy="1190625"/>
              <a:chOff x="0" y="0"/>
              <a:chExt cx="1939373" cy="23518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At marked crosswalks or intersections.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507880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By running fast to avoid vehicles.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882612" y="2033328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is the safest way for a pedestrian to cross the street?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89" r="-905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53397" y="8163162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605147" y="4003482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Anywhere they find a break in traffic.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605147" y="5165803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While texting or listening to music.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605147" y="6310449"/>
            <a:ext cx="7363555" cy="892969"/>
            <a:chOff x="0" y="0"/>
            <a:chExt cx="1939373" cy="23518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At marked crosswalks or intersections.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605147" y="7384392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By running fast to avoid vehicles.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882612" y="2033328"/>
            <a:ext cx="8808627" cy="11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is the safest way for a pedestrian to cross the street?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776821" y="376933"/>
            <a:ext cx="10734358" cy="874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83"/>
              </a:lnSpc>
            </a:pPr>
            <a:r>
              <a:rPr lang="en-US" sz="5130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Together, We Can Brake the Cycle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8" name="Freeform 8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0" name="Online Media 9" title="Brake the Cycle for Safer Streets">
            <a:hlinkClick r:id="" action="ppaction://media"/>
            <a:extLst>
              <a:ext uri="{FF2B5EF4-FFF2-40B4-BE49-F238E27FC236}">
                <a16:creationId xmlns:a16="http://schemas.microsoft.com/office/drawing/2014/main" id="{C564378B-E416-AF09-A8B2-31F6B3A17CA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249446" y="1714500"/>
            <a:ext cx="13789107" cy="7785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83770" y="7726678"/>
            <a:ext cx="1195827" cy="1944434"/>
          </a:xfrm>
          <a:custGeom>
            <a:avLst/>
            <a:gdLst/>
            <a:ahLst/>
            <a:cxnLst/>
            <a:rect l="l" t="t" r="r" b="b"/>
            <a:pathLst>
              <a:path w="1195827" h="1944434">
                <a:moveTo>
                  <a:pt x="0" y="0"/>
                </a:moveTo>
                <a:lnTo>
                  <a:pt x="1195826" y="0"/>
                </a:lnTo>
                <a:lnTo>
                  <a:pt x="1195826" y="1944433"/>
                </a:lnTo>
                <a:lnTo>
                  <a:pt x="0" y="19444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655137" y="7726678"/>
            <a:ext cx="2623182" cy="1944434"/>
          </a:xfrm>
          <a:custGeom>
            <a:avLst/>
            <a:gdLst/>
            <a:ahLst/>
            <a:cxnLst/>
            <a:rect l="l" t="t" r="r" b="b"/>
            <a:pathLst>
              <a:path w="2623182" h="1944434">
                <a:moveTo>
                  <a:pt x="0" y="0"/>
                </a:moveTo>
                <a:lnTo>
                  <a:pt x="2623182" y="0"/>
                </a:lnTo>
                <a:lnTo>
                  <a:pt x="2623182" y="1944433"/>
                </a:lnTo>
                <a:lnTo>
                  <a:pt x="0" y="194443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249869" y="7726678"/>
            <a:ext cx="1852073" cy="1944433"/>
          </a:xfrm>
          <a:custGeom>
            <a:avLst/>
            <a:gdLst/>
            <a:ahLst/>
            <a:cxnLst/>
            <a:rect l="l" t="t" r="r" b="b"/>
            <a:pathLst>
              <a:path w="1852073" h="1944433">
                <a:moveTo>
                  <a:pt x="0" y="0"/>
                </a:moveTo>
                <a:lnTo>
                  <a:pt x="1852072" y="0"/>
                </a:lnTo>
                <a:lnTo>
                  <a:pt x="1852072" y="1944433"/>
                </a:lnTo>
                <a:lnTo>
                  <a:pt x="0" y="19444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2769521" y="7726678"/>
            <a:ext cx="1742699" cy="1944433"/>
          </a:xfrm>
          <a:custGeom>
            <a:avLst/>
            <a:gdLst/>
            <a:ahLst/>
            <a:cxnLst/>
            <a:rect l="l" t="t" r="r" b="b"/>
            <a:pathLst>
              <a:path w="1742699" h="1944433">
                <a:moveTo>
                  <a:pt x="1742699" y="0"/>
                </a:moveTo>
                <a:lnTo>
                  <a:pt x="0" y="0"/>
                </a:lnTo>
                <a:lnTo>
                  <a:pt x="0" y="1944433"/>
                </a:lnTo>
                <a:lnTo>
                  <a:pt x="1742699" y="1944433"/>
                </a:lnTo>
                <a:lnTo>
                  <a:pt x="174269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flipH="1">
            <a:off x="14073491" y="7726678"/>
            <a:ext cx="1443742" cy="1944433"/>
          </a:xfrm>
          <a:custGeom>
            <a:avLst/>
            <a:gdLst/>
            <a:ahLst/>
            <a:cxnLst/>
            <a:rect l="l" t="t" r="r" b="b"/>
            <a:pathLst>
              <a:path w="1443742" h="1944433">
                <a:moveTo>
                  <a:pt x="1443742" y="0"/>
                </a:moveTo>
                <a:lnTo>
                  <a:pt x="0" y="0"/>
                </a:lnTo>
                <a:lnTo>
                  <a:pt x="0" y="1944433"/>
                </a:lnTo>
                <a:lnTo>
                  <a:pt x="1443742" y="1944433"/>
                </a:lnTo>
                <a:lnTo>
                  <a:pt x="144374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28700" y="3031748"/>
            <a:ext cx="16230600" cy="3016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0"/>
              </a:lnSpc>
            </a:pPr>
            <a:r>
              <a:rPr lang="en-US" sz="5137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Motorists, bicyclists and pedestrians all work together to practice safety. By brushing up on these safe practices, you’re helping to make our community a safer place for everyone.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3288" y="1575407"/>
            <a:ext cx="17646880" cy="1774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54"/>
              </a:lnSpc>
            </a:pPr>
            <a:r>
              <a:rPr lang="en-US" sz="20709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THANK YOU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81370" y="6038706"/>
            <a:ext cx="16525261" cy="1402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19"/>
              </a:lnSpc>
              <a:spcBef>
                <a:spcPct val="0"/>
              </a:spcBef>
            </a:pPr>
            <a:r>
              <a:rPr lang="en-US" sz="8228" b="1">
                <a:solidFill>
                  <a:srgbClr val="FFDE59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WE'RE ALL IN THIS TOGETHER!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715887" y="-291765"/>
            <a:ext cx="9632566" cy="10870531"/>
            <a:chOff x="0" y="0"/>
            <a:chExt cx="12843422" cy="14494041"/>
          </a:xfrm>
        </p:grpSpPr>
        <p:sp>
          <p:nvSpPr>
            <p:cNvPr id="3" name="Freeform 3"/>
            <p:cNvSpPr/>
            <p:nvPr/>
          </p:nvSpPr>
          <p:spPr>
            <a:xfrm>
              <a:off x="0" y="389020"/>
              <a:ext cx="12843422" cy="13716000"/>
            </a:xfrm>
            <a:custGeom>
              <a:avLst/>
              <a:gdLst/>
              <a:ahLst/>
              <a:cxnLst/>
              <a:rect l="l" t="t" r="r" b="b"/>
              <a:pathLst>
                <a:path w="12843422" h="13716000">
                  <a:moveTo>
                    <a:pt x="0" y="0"/>
                  </a:moveTo>
                  <a:lnTo>
                    <a:pt x="12843422" y="0"/>
                  </a:lnTo>
                  <a:lnTo>
                    <a:pt x="12843422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30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679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 flipH="1">
              <a:off x="2287154" y="1629482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5617259" y="1629482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436584" y="3349568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 flipH="1">
              <a:off x="4024884" y="3349568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>
            <a:xfrm>
              <a:off x="7350596" y="3349568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3" y="0"/>
                  </a:lnTo>
                  <a:lnTo>
                    <a:pt x="741083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 flipH="1">
              <a:off x="5748553" y="5069653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2155860" y="5069653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>
            <a:xfrm flipH="1">
              <a:off x="436584" y="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4023006" y="0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>
            <a:xfrm flipH="1">
              <a:off x="7481890" y="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 flipH="1">
              <a:off x="7481890" y="685800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4023006" y="6858000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5617259" y="8501994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1"/>
                  </a:lnTo>
                  <a:lnTo>
                    <a:pt x="0" y="7780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7350596" y="10201441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3" y="0"/>
                  </a:lnTo>
                  <a:lnTo>
                    <a:pt x="741083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>
            <a:xfrm flipH="1">
              <a:off x="2287154" y="8514694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>
            <a:xfrm flipH="1">
              <a:off x="436584" y="685800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>
            <a:xfrm flipH="1">
              <a:off x="4023006" y="10201441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0"/>
                  </a:lnTo>
                  <a:lnTo>
                    <a:pt x="478495" y="778040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1"/>
            <p:cNvSpPr/>
            <p:nvPr/>
          </p:nvSpPr>
          <p:spPr>
            <a:xfrm flipH="1">
              <a:off x="5748553" y="1195538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0"/>
                  </a:lnTo>
                  <a:lnTo>
                    <a:pt x="478495" y="778040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2"/>
            <p:cNvSpPr/>
            <p:nvPr/>
          </p:nvSpPr>
          <p:spPr>
            <a:xfrm flipH="1">
              <a:off x="7481890" y="13716000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1"/>
                  </a:lnTo>
                  <a:lnTo>
                    <a:pt x="478495" y="778041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436584" y="10201441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2155860" y="11955380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4" y="0"/>
                  </a:lnTo>
                  <a:lnTo>
                    <a:pt x="741084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3875136" y="13709319"/>
              <a:ext cx="741084" cy="778041"/>
            </a:xfrm>
            <a:custGeom>
              <a:avLst/>
              <a:gdLst/>
              <a:ahLst/>
              <a:cxnLst/>
              <a:rect l="l" t="t" r="r" b="b"/>
              <a:pathLst>
                <a:path w="741084" h="778041">
                  <a:moveTo>
                    <a:pt x="0" y="0"/>
                  </a:moveTo>
                  <a:lnTo>
                    <a:pt x="741083" y="0"/>
                  </a:lnTo>
                  <a:lnTo>
                    <a:pt x="741083" y="778040"/>
                  </a:lnTo>
                  <a:lnTo>
                    <a:pt x="0" y="778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30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/>
            <p:cNvSpPr/>
            <p:nvPr/>
          </p:nvSpPr>
          <p:spPr>
            <a:xfrm flipH="1">
              <a:off x="567878" y="13709319"/>
              <a:ext cx="478495" cy="778041"/>
            </a:xfrm>
            <a:custGeom>
              <a:avLst/>
              <a:gdLst/>
              <a:ahLst/>
              <a:cxnLst/>
              <a:rect l="l" t="t" r="r" b="b"/>
              <a:pathLst>
                <a:path w="478495" h="778041">
                  <a:moveTo>
                    <a:pt x="478495" y="0"/>
                  </a:moveTo>
                  <a:lnTo>
                    <a:pt x="0" y="0"/>
                  </a:lnTo>
                  <a:lnTo>
                    <a:pt x="0" y="778040"/>
                  </a:lnTo>
                  <a:lnTo>
                    <a:pt x="478495" y="778040"/>
                  </a:lnTo>
                  <a:lnTo>
                    <a:pt x="478495" y="0"/>
                  </a:lnTo>
                  <a:close/>
                </a:path>
              </a:pathLst>
            </a:custGeom>
            <a:blipFill>
              <a:blip r:embed="rId4">
                <a:alphaModFix amt="3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28700" y="762916"/>
            <a:ext cx="10328799" cy="8010207"/>
            <a:chOff x="0" y="0"/>
            <a:chExt cx="13771733" cy="10680276"/>
          </a:xfrm>
        </p:grpSpPr>
        <p:sp>
          <p:nvSpPr>
            <p:cNvPr id="28" name="TextBox 28"/>
            <p:cNvSpPr txBox="1"/>
            <p:nvPr/>
          </p:nvSpPr>
          <p:spPr>
            <a:xfrm>
              <a:off x="0" y="-504825"/>
              <a:ext cx="12727272" cy="58805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156"/>
                </a:lnSpc>
              </a:pPr>
              <a:r>
                <a:rPr lang="en-US" sz="26540" b="1">
                  <a:solidFill>
                    <a:srgbClr val="FFDE59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2,500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5322946"/>
              <a:ext cx="13771733" cy="5357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033"/>
                </a:lnSpc>
              </a:pPr>
              <a:r>
                <a:rPr lang="en-US" sz="5737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collisions reported last year in Orange County between motorists and bicyclists or pedestrians.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31" name="Freeform 31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524592" y="420107"/>
            <a:ext cx="7206967" cy="87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83"/>
              </a:lnSpc>
            </a:pPr>
            <a:r>
              <a:rPr lang="en-US" sz="513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3 Feet for Safety Act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9" name="Freeform 9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1" name="Online Media 10" title="Bike Smart, Bike Safe – 3 Feet for Safety Act">
            <a:hlinkClick r:id="" action="ppaction://media"/>
            <a:extLst>
              <a:ext uri="{FF2B5EF4-FFF2-40B4-BE49-F238E27FC236}">
                <a16:creationId xmlns:a16="http://schemas.microsoft.com/office/drawing/2014/main" id="{DA193A5C-069F-D529-7667-5F819CE3CBA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570938" y="1790700"/>
            <a:ext cx="13114273" cy="7404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18825" y="1701148"/>
            <a:ext cx="12250350" cy="6884703"/>
            <a:chOff x="0" y="0"/>
            <a:chExt cx="16333800" cy="9179604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6333800" cy="9179604"/>
              <a:chOff x="0" y="0"/>
              <a:chExt cx="3481808" cy="1956778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3481808" cy="1956778"/>
              </a:xfrm>
              <a:custGeom>
                <a:avLst/>
                <a:gdLst/>
                <a:ahLst/>
                <a:cxnLst/>
                <a:rect l="l" t="t" r="r" b="b"/>
                <a:pathLst>
                  <a:path w="3481808" h="1956778">
                    <a:moveTo>
                      <a:pt x="0" y="0"/>
                    </a:moveTo>
                    <a:lnTo>
                      <a:pt x="3481808" y="0"/>
                    </a:lnTo>
                    <a:lnTo>
                      <a:pt x="3481808" y="1956778"/>
                    </a:lnTo>
                    <a:lnTo>
                      <a:pt x="0" y="1956778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0" y="-38100"/>
                <a:ext cx="3481808" cy="1994878"/>
              </a:xfrm>
              <a:prstGeom prst="rect">
                <a:avLst/>
              </a:prstGeom>
            </p:spPr>
            <p:txBody>
              <a:bodyPr lIns="47074" tIns="47074" rIns="47074" bIns="47074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6" name="Freeform 6"/>
            <p:cNvSpPr/>
            <p:nvPr/>
          </p:nvSpPr>
          <p:spPr>
            <a:xfrm>
              <a:off x="237004" y="243501"/>
              <a:ext cx="15879661" cy="8620641"/>
            </a:xfrm>
            <a:custGeom>
              <a:avLst/>
              <a:gdLst/>
              <a:ahLst/>
              <a:cxnLst/>
              <a:rect l="l" t="t" r="r" b="b"/>
              <a:pathLst>
                <a:path w="15879661" h="8620641">
                  <a:moveTo>
                    <a:pt x="0" y="0"/>
                  </a:moveTo>
                  <a:lnTo>
                    <a:pt x="15879660" y="0"/>
                  </a:lnTo>
                  <a:lnTo>
                    <a:pt x="15879660" y="8620642"/>
                  </a:lnTo>
                  <a:lnTo>
                    <a:pt x="0" y="8620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43365" b="-147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528108" y="3041373"/>
            <a:ext cx="9231783" cy="393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64"/>
              </a:lnSpc>
            </a:pPr>
            <a:r>
              <a:rPr lang="en-US" sz="10164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Got What It Takes to Brake the Cycle?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865849" y="7765089"/>
            <a:ext cx="4556301" cy="1252983"/>
            <a:chOff x="0" y="0"/>
            <a:chExt cx="6075068" cy="167064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075068" cy="1670644"/>
            </a:xfrm>
            <a:custGeom>
              <a:avLst/>
              <a:gdLst/>
              <a:ahLst/>
              <a:cxnLst/>
              <a:rect l="l" t="t" r="r" b="b"/>
              <a:pathLst>
                <a:path w="6075068" h="1670644">
                  <a:moveTo>
                    <a:pt x="0" y="0"/>
                  </a:moveTo>
                  <a:lnTo>
                    <a:pt x="6075068" y="0"/>
                  </a:lnTo>
                  <a:lnTo>
                    <a:pt x="6075068" y="1670644"/>
                  </a:lnTo>
                  <a:lnTo>
                    <a:pt x="0" y="16706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17923" y="-70413"/>
              <a:ext cx="3832276" cy="13639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27"/>
                </a:lnSpc>
                <a:spcBef>
                  <a:spcPct val="0"/>
                </a:spcBef>
              </a:pPr>
              <a:r>
                <a:rPr lang="en-US" sz="6162" b="1">
                  <a:solidFill>
                    <a:srgbClr val="1B64B7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Play!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444449">
            <a:off x="1043767" y="4158585"/>
            <a:ext cx="3660245" cy="3678639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13" name="Freeform 13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405" r="-4540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842943" y="1784276"/>
            <a:ext cx="8808627" cy="2364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is most likely to impair a motorist’s judgment and increase the risk to bicyclists and pedestrians?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65479" y="4707226"/>
            <a:ext cx="7363555" cy="4113756"/>
            <a:chOff x="0" y="0"/>
            <a:chExt cx="9818074" cy="5485008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190625"/>
              <a:chOff x="0" y="0"/>
              <a:chExt cx="1939373" cy="23518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Driving with the windows down.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430533"/>
              <a:ext cx="9818074" cy="1190625"/>
              <a:chOff x="0" y="0"/>
              <a:chExt cx="1939373" cy="23518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Distracted driving and cell phone use.</a:t>
                </a: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2862458"/>
              <a:ext cx="9818074" cy="1190625"/>
              <a:chOff x="0" y="0"/>
              <a:chExt cx="1939373" cy="23518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Having passengers in the vehicle.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0" y="4294383"/>
              <a:ext cx="9818074" cy="1190625"/>
              <a:chOff x="0" y="0"/>
              <a:chExt cx="1939373" cy="23518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939373" cy="23518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3518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181565"/>
                    </a:lnTo>
                    <a:cubicBezTo>
                      <a:pt x="1939373" y="211178"/>
                      <a:pt x="1915366" y="235185"/>
                      <a:pt x="1885752" y="235185"/>
                    </a:cubicBezTo>
                    <a:lnTo>
                      <a:pt x="53621" y="235185"/>
                    </a:lnTo>
                    <a:cubicBezTo>
                      <a:pt x="24007" y="235185"/>
                      <a:pt x="0" y="211178"/>
                      <a:pt x="0" y="18156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1939373" cy="2828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Driving the speed limit.</a:t>
                </a: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405" r="-4540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24728" y="358659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842943" y="1784276"/>
            <a:ext cx="8808627" cy="2364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is most likely to impair a motorist’s judgment and increase the risk to bicyclists and pedestrians?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65479" y="4707226"/>
            <a:ext cx="7363555" cy="892969"/>
            <a:chOff x="0" y="0"/>
            <a:chExt cx="1939373" cy="23518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Driving with the windows down.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65479" y="5780126"/>
            <a:ext cx="7363555" cy="892969"/>
            <a:chOff x="0" y="0"/>
            <a:chExt cx="1939373" cy="23518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Distracted driving and cell phone use.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565479" y="6854069"/>
            <a:ext cx="7363555" cy="892969"/>
            <a:chOff x="0" y="0"/>
            <a:chExt cx="1939373" cy="23518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Having passengers in the vehicle.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565479" y="7928013"/>
            <a:ext cx="7363555" cy="892969"/>
            <a:chOff x="0" y="0"/>
            <a:chExt cx="1939373" cy="23518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39373" cy="235185"/>
            </a:xfrm>
            <a:custGeom>
              <a:avLst/>
              <a:gdLst/>
              <a:ahLst/>
              <a:cxnLst/>
              <a:rect l="l" t="t" r="r" b="b"/>
              <a:pathLst>
                <a:path w="1939373" h="23518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181565"/>
                  </a:lnTo>
                  <a:cubicBezTo>
                    <a:pt x="1939373" y="211178"/>
                    <a:pt x="1915366" y="235185"/>
                    <a:pt x="1885752" y="235185"/>
                  </a:cubicBezTo>
                  <a:lnTo>
                    <a:pt x="53621" y="235185"/>
                  </a:lnTo>
                  <a:cubicBezTo>
                    <a:pt x="24007" y="235185"/>
                    <a:pt x="0" y="211178"/>
                    <a:pt x="0" y="18156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939373" cy="2828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Driving the speed limit.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2048" r="-287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93693" y="8027338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27473" y="3932780"/>
            <a:ext cx="7363555" cy="4495695"/>
            <a:chOff x="0" y="0"/>
            <a:chExt cx="9818074" cy="5994260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9818074" cy="1308461"/>
              <a:chOff x="0" y="0"/>
              <a:chExt cx="1939373" cy="258461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39373" cy="258461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8461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4841"/>
                    </a:lnTo>
                    <a:cubicBezTo>
                      <a:pt x="1939373" y="234455"/>
                      <a:pt x="1915366" y="258461"/>
                      <a:pt x="1885752" y="258461"/>
                    </a:cubicBezTo>
                    <a:lnTo>
                      <a:pt x="53621" y="258461"/>
                    </a:lnTo>
                    <a:cubicBezTo>
                      <a:pt x="24007" y="258461"/>
                      <a:pt x="0" y="234455"/>
                      <a:pt x="0" y="204841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1939373" cy="3060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Check the rearview mirror.</a:t>
                </a: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1549761"/>
              <a:ext cx="9818074" cy="1284894"/>
              <a:chOff x="0" y="0"/>
              <a:chExt cx="1939373" cy="2538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39373" cy="253806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53806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00186"/>
                    </a:lnTo>
                    <a:cubicBezTo>
                      <a:pt x="1939373" y="229799"/>
                      <a:pt x="1915366" y="253806"/>
                      <a:pt x="1885752" y="253806"/>
                    </a:cubicBezTo>
                    <a:lnTo>
                      <a:pt x="53621" y="253806"/>
                    </a:lnTo>
                    <a:cubicBezTo>
                      <a:pt x="24007" y="253806"/>
                      <a:pt x="0" y="229799"/>
                      <a:pt x="0" y="200186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47625"/>
                <a:ext cx="1939373" cy="301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Honk the horn to warn approaching traffic.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3075955"/>
              <a:ext cx="9818074" cy="1338502"/>
              <a:chOff x="0" y="0"/>
              <a:chExt cx="1939373" cy="264395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Look forward and rearward for bicyclists to avoid striking them.</a:t>
                </a:r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4655757"/>
              <a:ext cx="9818074" cy="1338502"/>
              <a:chOff x="0" y="0"/>
              <a:chExt cx="1939373" cy="26439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1939373" cy="264395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264395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10775"/>
                    </a:lnTo>
                    <a:cubicBezTo>
                      <a:pt x="1939373" y="240389"/>
                      <a:pt x="1915366" y="264395"/>
                      <a:pt x="1885752" y="264395"/>
                    </a:cubicBezTo>
                    <a:lnTo>
                      <a:pt x="53621" y="264395"/>
                    </a:lnTo>
                    <a:cubicBezTo>
                      <a:pt x="24007" y="264395"/>
                      <a:pt x="0" y="240389"/>
                      <a:pt x="0" y="210775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1939373" cy="31202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99"/>
                  </a:lnSpc>
                </a:pPr>
                <a:r>
                  <a:rPr lang="en-US" sz="24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Open the door quickly and check afterward.</a:t>
                </a:r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804938" y="1057275"/>
            <a:ext cx="8808627" cy="2364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is the safest action for a motorist to take before opening their vehicle door on the street side?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2048" r="-2876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93693" y="8027338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020317" y="679076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27473" y="3932780"/>
            <a:ext cx="7363555" cy="981346"/>
            <a:chOff x="0" y="0"/>
            <a:chExt cx="1939373" cy="25846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9373" cy="258461"/>
            </a:xfrm>
            <a:custGeom>
              <a:avLst/>
              <a:gdLst/>
              <a:ahLst/>
              <a:cxnLst/>
              <a:rect l="l" t="t" r="r" b="b"/>
              <a:pathLst>
                <a:path w="1939373" h="258461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4841"/>
                  </a:lnTo>
                  <a:cubicBezTo>
                    <a:pt x="1939373" y="234455"/>
                    <a:pt x="1915366" y="258461"/>
                    <a:pt x="1885752" y="258461"/>
                  </a:cubicBezTo>
                  <a:lnTo>
                    <a:pt x="53621" y="258461"/>
                  </a:lnTo>
                  <a:cubicBezTo>
                    <a:pt x="24007" y="258461"/>
                    <a:pt x="0" y="234455"/>
                    <a:pt x="0" y="204841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939373" cy="306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Check the rearview mirror.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27473" y="5095101"/>
            <a:ext cx="7363555" cy="963670"/>
            <a:chOff x="0" y="0"/>
            <a:chExt cx="1939373" cy="25380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39373" cy="253806"/>
            </a:xfrm>
            <a:custGeom>
              <a:avLst/>
              <a:gdLst/>
              <a:ahLst/>
              <a:cxnLst/>
              <a:rect l="l" t="t" r="r" b="b"/>
              <a:pathLst>
                <a:path w="1939373" h="253806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00186"/>
                  </a:lnTo>
                  <a:cubicBezTo>
                    <a:pt x="1939373" y="229799"/>
                    <a:pt x="1915366" y="253806"/>
                    <a:pt x="1885752" y="253806"/>
                  </a:cubicBezTo>
                  <a:lnTo>
                    <a:pt x="53621" y="253806"/>
                  </a:lnTo>
                  <a:cubicBezTo>
                    <a:pt x="24007" y="253806"/>
                    <a:pt x="0" y="229799"/>
                    <a:pt x="0" y="200186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939373" cy="3014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Honk the horn to warn approaching traffic.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527473" y="6239747"/>
            <a:ext cx="7363555" cy="1003877"/>
            <a:chOff x="0" y="0"/>
            <a:chExt cx="1939373" cy="2643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Look forward and rearward for bicyclists to avoid striking them.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527473" y="7424598"/>
            <a:ext cx="7363555" cy="1003877"/>
            <a:chOff x="0" y="0"/>
            <a:chExt cx="1939373" cy="26439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39373" cy="264395"/>
            </a:xfrm>
            <a:custGeom>
              <a:avLst/>
              <a:gdLst/>
              <a:ahLst/>
              <a:cxnLst/>
              <a:rect l="l" t="t" r="r" b="b"/>
              <a:pathLst>
                <a:path w="1939373" h="264395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10775"/>
                  </a:lnTo>
                  <a:cubicBezTo>
                    <a:pt x="1939373" y="240389"/>
                    <a:pt x="1915366" y="264395"/>
                    <a:pt x="1885752" y="264395"/>
                  </a:cubicBezTo>
                  <a:lnTo>
                    <a:pt x="53621" y="264395"/>
                  </a:lnTo>
                  <a:cubicBezTo>
                    <a:pt x="24007" y="264395"/>
                    <a:pt x="0" y="240389"/>
                    <a:pt x="0" y="210775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939373" cy="3120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Open the door quickly and check afterward.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804938" y="1057275"/>
            <a:ext cx="8808627" cy="2364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74"/>
              </a:lnSpc>
            </a:pPr>
            <a:r>
              <a:rPr lang="en-US" sz="4100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is the safest action for a motorist to take before opening their vehicle door on the street side?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6d0c3b-54a0-4ac5-8174-deac9966f651}" enabled="1" method="Standard" siteId="{f47e3906-f3d2-44ab-9f1b-76742a93945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1028</Words>
  <Application>Microsoft Office PowerPoint</Application>
  <PresentationFormat>Custom</PresentationFormat>
  <Paragraphs>136</Paragraphs>
  <Slides>28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Calibri</vt:lpstr>
      <vt:lpstr>Arial</vt:lpstr>
      <vt:lpstr>Canva Sans Bold</vt:lpstr>
      <vt:lpstr>Canva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Downloadable Adult Safety_ATP</dc:title>
  <cp:lastModifiedBy>Jessica Ochoa</cp:lastModifiedBy>
  <cp:revision>1</cp:revision>
  <dcterms:created xsi:type="dcterms:W3CDTF">2006-08-16T00:00:00Z</dcterms:created>
  <dcterms:modified xsi:type="dcterms:W3CDTF">2025-11-04T19:48:16Z</dcterms:modified>
  <dc:identifier>DAG3qpbFmO8</dc:identifier>
</cp:coreProperties>
</file>