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0" r:id="rId2"/>
    <p:sldId id="278" r:id="rId3"/>
    <p:sldId id="271" r:id="rId4"/>
    <p:sldId id="280" r:id="rId5"/>
    <p:sldId id="304" r:id="rId6"/>
    <p:sldId id="302" r:id="rId7"/>
    <p:sldId id="305" r:id="rId8"/>
    <p:sldId id="301" r:id="rId9"/>
    <p:sldId id="273" r:id="rId10"/>
    <p:sldId id="296" r:id="rId1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1350" autoAdjust="0"/>
  </p:normalViewPr>
  <p:slideViewPr>
    <p:cSldViewPr snapToGrid="0" snapToObjects="1" showGuides="1">
      <p:cViewPr varScale="1">
        <p:scale>
          <a:sx n="93" d="100"/>
          <a:sy n="93" d="100"/>
        </p:scale>
        <p:origin x="1236"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1/19/2022</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1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105743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3465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catc.ca.gov/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leancalifornia.dot.ca.gov/local-grants/workshops-mileston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CleanCA.LocalGrant@dot.c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lifornialtap.org/index.cfm?pid=107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7" y="4938902"/>
            <a:ext cx="8020592" cy="3016210"/>
          </a:xfrm>
          <a:prstGeom prst="rect">
            <a:avLst/>
          </a:prstGeom>
          <a:noFill/>
        </p:spPr>
        <p:txBody>
          <a:bodyPr wrap="square" rtlCol="0">
            <a:spAutoFit/>
          </a:bodyPr>
          <a:lstStyle/>
          <a:p>
            <a:r>
              <a:rPr lang="en-US" sz="1900" b="1" dirty="0" err="1"/>
              <a:t>Tifini</a:t>
            </a:r>
            <a:r>
              <a:rPr lang="en-US" sz="1900" b="1" dirty="0"/>
              <a:t> Tran				Oliver K. </a:t>
            </a:r>
            <a:r>
              <a:rPr lang="en-US" sz="1900" b="1" dirty="0" err="1"/>
              <a:t>Luu</a:t>
            </a:r>
            <a:endParaRPr lang="en-US" sz="1900" b="1" dirty="0"/>
          </a:p>
          <a:p>
            <a:r>
              <a:rPr lang="en-US" sz="1900" dirty="0"/>
              <a:t>District Local Assistance Engineer (DLAE)	Associate Transportation Planner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Oliver.Luu@dot.ca.gov</a:t>
            </a:r>
            <a:endParaRPr lang="en-US" sz="1900" dirty="0"/>
          </a:p>
          <a:p>
            <a:r>
              <a:rPr lang="en-US" sz="1900" dirty="0"/>
              <a:t>(657) 328-6275				(657) 328-6267</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January 26</a:t>
            </a:r>
            <a:r>
              <a:rPr lang="en-US" b="1"/>
              <a:t>, 2022</a:t>
            </a:r>
            <a:endParaRPr lang="en-US" b="1" dirty="0"/>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43E67A-988D-421E-98F4-62357C768997}"/>
              </a:ext>
            </a:extLst>
          </p:cNvPr>
          <p:cNvPicPr>
            <a:picLocks noChangeAspect="1"/>
          </p:cNvPicPr>
          <p:nvPr/>
        </p:nvPicPr>
        <p:blipFill>
          <a:blip r:embed="rId3"/>
          <a:stretch>
            <a:fillRect/>
          </a:stretch>
        </p:blipFill>
        <p:spPr>
          <a:xfrm>
            <a:off x="1133024" y="108624"/>
            <a:ext cx="9925951" cy="6654126"/>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STEERING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2100" dirty="0"/>
              <a:t>PAGE  |	UPDATE ITEM			</a:t>
            </a:r>
          </a:p>
          <a:p>
            <a:pPr>
              <a:lnSpc>
                <a:spcPct val="90000"/>
              </a:lnSpc>
              <a:spcAft>
                <a:spcPts val="600"/>
              </a:spcAft>
            </a:pPr>
            <a:r>
              <a:rPr lang="en-US" sz="2100" dirty="0"/>
              <a:t>   1	CTC Meetings</a:t>
            </a:r>
          </a:p>
          <a:p>
            <a:pPr>
              <a:lnSpc>
                <a:spcPct val="90000"/>
              </a:lnSpc>
              <a:spcAft>
                <a:spcPts val="600"/>
              </a:spcAft>
            </a:pPr>
            <a:r>
              <a:rPr lang="en-US" sz="2100" dirty="0"/>
              <a:t>   2	Inactive Invoices</a:t>
            </a:r>
          </a:p>
          <a:p>
            <a:pPr>
              <a:lnSpc>
                <a:spcPct val="90000"/>
              </a:lnSpc>
              <a:spcAft>
                <a:spcPts val="600"/>
              </a:spcAft>
            </a:pPr>
            <a:r>
              <a:rPr lang="en-US" sz="2100" dirty="0"/>
              <a:t>   3	Active Transportation Program</a:t>
            </a:r>
          </a:p>
          <a:p>
            <a:pPr>
              <a:lnSpc>
                <a:spcPct val="90000"/>
              </a:lnSpc>
              <a:spcAft>
                <a:spcPts val="600"/>
              </a:spcAft>
            </a:pPr>
            <a:r>
              <a:rPr lang="en-US" sz="2100" dirty="0"/>
              <a:t>   4	Clean California Local Grant Program</a:t>
            </a:r>
          </a:p>
          <a:p>
            <a:pPr>
              <a:lnSpc>
                <a:spcPct val="90000"/>
              </a:lnSpc>
              <a:spcAft>
                <a:spcPts val="600"/>
              </a:spcAft>
            </a:pPr>
            <a:r>
              <a:rPr lang="en-US" sz="2100" dirty="0"/>
              <a:t>   5	Clean California (Cont’d)</a:t>
            </a:r>
          </a:p>
          <a:p>
            <a:pPr>
              <a:lnSpc>
                <a:spcPct val="90000"/>
              </a:lnSpc>
              <a:spcAft>
                <a:spcPts val="600"/>
              </a:spcAft>
            </a:pPr>
            <a:r>
              <a:rPr lang="en-US" sz="2100" dirty="0"/>
              <a:t>   6	Training</a:t>
            </a:r>
          </a:p>
          <a:p>
            <a:pPr>
              <a:lnSpc>
                <a:spcPct val="90000"/>
              </a:lnSpc>
              <a:spcAft>
                <a:spcPts val="600"/>
              </a:spcAft>
            </a:pPr>
            <a:r>
              <a:rPr lang="en-US" sz="2100" dirty="0"/>
              <a:t>   7	Title VI</a:t>
            </a:r>
          </a:p>
          <a:p>
            <a:pPr>
              <a:lnSpc>
                <a:spcPct val="90000"/>
              </a:lnSpc>
              <a:spcAft>
                <a:spcPts val="600"/>
              </a:spcAft>
            </a:pPr>
            <a:r>
              <a:rPr lang="en-US" sz="2100" dirty="0"/>
              <a:t>   8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060581"/>
          </a:xfrm>
          <a:prstGeom prst="rect">
            <a:avLst/>
          </a:prstGeom>
        </p:spPr>
        <p:txBody>
          <a:bodyPr wrap="square">
            <a:spAutoFit/>
          </a:bodyPr>
          <a:lstStyle/>
          <a:p>
            <a:pPr marL="285750" indent="-285750">
              <a:lnSpc>
                <a:spcPct val="150000"/>
              </a:lnSpc>
              <a:buFont typeface="Arial" panose="020B0604020202020204" pitchFamily="34" charset="0"/>
              <a:buChar char="•"/>
            </a:pPr>
            <a:r>
              <a:rPr lang="en-US" sz="3300" dirty="0"/>
              <a:t>Upcoming deadlines to submit allocations and time extensions to District Local Assistance:</a:t>
            </a:r>
          </a:p>
          <a:p>
            <a:pPr marL="742950" lvl="1" indent="-285750">
              <a:lnSpc>
                <a:spcPct val="150000"/>
              </a:lnSpc>
              <a:buFont typeface="Arial" panose="020B0604020202020204" pitchFamily="34" charset="0"/>
              <a:buChar char="•"/>
            </a:pPr>
            <a:r>
              <a:rPr lang="en-US" sz="3300" b="1" dirty="0"/>
              <a:t>March 21</a:t>
            </a:r>
            <a:r>
              <a:rPr lang="en-US" sz="3300" dirty="0"/>
              <a:t>, 2022 for the May 2022 CTC Meeting</a:t>
            </a:r>
          </a:p>
          <a:p>
            <a:pPr marL="742950" lvl="1" indent="-285750">
              <a:lnSpc>
                <a:spcPct val="150000"/>
              </a:lnSpc>
              <a:buFont typeface="Arial" panose="020B0604020202020204" pitchFamily="34" charset="0"/>
              <a:buChar char="•"/>
            </a:pPr>
            <a:r>
              <a:rPr lang="en-US" sz="3300" b="1" dirty="0"/>
              <a:t>May 2</a:t>
            </a:r>
            <a:r>
              <a:rPr lang="en-US" sz="3300" dirty="0"/>
              <a:t>, 2022 for the June 2022 CTC Meeting</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831579"/>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600" dirty="0"/>
              <a:t>The current inactive quarter began on January 1, 2022 and the deadline to submit inactive invoices to Caltrans for this quarter is </a:t>
            </a:r>
            <a:r>
              <a:rPr lang="en-US" sz="2600" b="1" dirty="0"/>
              <a:t>February 22</a:t>
            </a:r>
            <a:r>
              <a:rPr lang="en-US" sz="2600" dirty="0"/>
              <a:t>, </a:t>
            </a:r>
            <a:r>
              <a:rPr lang="en-US" sz="2600" b="1" dirty="0"/>
              <a:t>2021</a:t>
            </a:r>
          </a:p>
          <a:p>
            <a:pPr marL="285750" lvl="0" indent="-285750">
              <a:lnSpc>
                <a:spcPct val="150000"/>
              </a:lnSpc>
              <a:buFont typeface="Arial" panose="020B0604020202020204" pitchFamily="34" charset="0"/>
              <a:buChar char="•"/>
            </a:pPr>
            <a:r>
              <a:rPr lang="en-US" sz="2600" dirty="0"/>
              <a:t>Caltrans’ official list of inactive projects can be viewed here: </a:t>
            </a:r>
            <a:r>
              <a:rPr lang="en-US" sz="2600" dirty="0">
                <a:hlinkClick r:id="rId3"/>
              </a:rPr>
              <a:t>https://dot.ca.gov/programs/local-assistance/projects/inactive-projects</a:t>
            </a:r>
            <a:endParaRPr lang="en-US" sz="2600" dirty="0"/>
          </a:p>
          <a:p>
            <a:pPr marL="285750" indent="-285750">
              <a:lnSpc>
                <a:spcPct val="150000"/>
              </a:lnSpc>
              <a:buFont typeface="Arial" panose="020B0604020202020204" pitchFamily="34" charset="0"/>
              <a:buChar char="•"/>
            </a:pPr>
            <a:r>
              <a:rPr lang="en-US" sz="2600" dirty="0"/>
              <a:t>If you have any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649350"/>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500" dirty="0"/>
              <a:t>Development workshops have been scheduled for Cycle 6</a:t>
            </a:r>
          </a:p>
          <a:p>
            <a:pPr marL="742950" lvl="1" indent="-285750">
              <a:lnSpc>
                <a:spcPct val="150000"/>
              </a:lnSpc>
              <a:buFont typeface="Arial" panose="020B0604020202020204" pitchFamily="34" charset="0"/>
              <a:buChar char="•"/>
            </a:pPr>
            <a:r>
              <a:rPr lang="en-US" sz="2500" dirty="0"/>
              <a:t>Scoring Rubrics: February 8, 2022 from 1:00 – 4:00 PM</a:t>
            </a:r>
          </a:p>
          <a:p>
            <a:pPr marL="742950" lvl="1" indent="-285750">
              <a:lnSpc>
                <a:spcPct val="150000"/>
              </a:lnSpc>
              <a:buFont typeface="Arial" panose="020B0604020202020204" pitchFamily="34" charset="0"/>
              <a:buChar char="•"/>
            </a:pPr>
            <a:r>
              <a:rPr lang="en-US" sz="2500" dirty="0"/>
              <a:t>Optional Workshop: February 23, 2022 from 9:30 AM – 12:30 PM</a:t>
            </a:r>
          </a:p>
          <a:p>
            <a:pPr marL="285750" indent="-285750">
              <a:lnSpc>
                <a:spcPct val="150000"/>
              </a:lnSpc>
              <a:buFont typeface="Arial" panose="020B0604020202020204" pitchFamily="34" charset="0"/>
              <a:buChar char="•"/>
            </a:pPr>
            <a:r>
              <a:rPr lang="en-US" sz="2500" dirty="0"/>
              <a:t>Link to register: </a:t>
            </a:r>
            <a:r>
              <a:rPr lang="en-US" sz="2500" dirty="0">
                <a:hlinkClick r:id="rId3"/>
              </a:rPr>
              <a:t>https://catc.ca.gov/programs/active-transportation-program</a:t>
            </a:r>
            <a:endParaRPr lang="en-US" sz="2500" dirty="0"/>
          </a:p>
          <a:p>
            <a:pPr marL="285750" indent="-285750">
              <a:lnSpc>
                <a:spcPct val="150000"/>
              </a:lnSpc>
              <a:buFont typeface="Arial" panose="020B0604020202020204" pitchFamily="34" charset="0"/>
              <a:buChar char="•"/>
            </a:pPr>
            <a:r>
              <a:rPr lang="en-US" sz="2500" dirty="0"/>
              <a:t>If your agency plans to apply for Cycle 6 with a project that is on or will impact Caltrans Right of Way, we recommend you start working on the Right of Way Impact Checklist as soon as possible to prevent any delays to your application submittal</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08651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64935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500" dirty="0"/>
              <a:t>Purpose: to beautify and clean up local streets and roads, tribal lands, parks, pathways, transit centers, and other public spaces</a:t>
            </a:r>
          </a:p>
          <a:p>
            <a:pPr marL="285750" indent="-285750">
              <a:lnSpc>
                <a:spcPct val="150000"/>
              </a:lnSpc>
              <a:buFont typeface="Arial" panose="020B0604020202020204" pitchFamily="34" charset="0"/>
              <a:buChar char="•"/>
            </a:pPr>
            <a:r>
              <a:rPr lang="en-US" sz="2500" dirty="0"/>
              <a:t>Approximately $296 Million </a:t>
            </a:r>
          </a:p>
          <a:p>
            <a:pPr marL="285750" indent="-285750">
              <a:lnSpc>
                <a:spcPct val="150000"/>
              </a:lnSpc>
              <a:buFont typeface="Arial" panose="020B0604020202020204" pitchFamily="34" charset="0"/>
              <a:buChar char="•"/>
            </a:pPr>
            <a:r>
              <a:rPr lang="en-US" sz="2500" dirty="0"/>
              <a:t>3-year competitive statewide program – projects must be completed and open to the public, with all funds expended, by </a:t>
            </a:r>
            <a:r>
              <a:rPr lang="en-US" sz="2500" b="1" dirty="0"/>
              <a:t>June 30, 2024</a:t>
            </a:r>
          </a:p>
          <a:p>
            <a:pPr marL="285750" indent="-285750">
              <a:lnSpc>
                <a:spcPct val="150000"/>
              </a:lnSpc>
              <a:buFont typeface="Arial" panose="020B0604020202020204" pitchFamily="34" charset="0"/>
              <a:buChar char="•"/>
            </a:pPr>
            <a:r>
              <a:rPr lang="en-US" sz="2500" dirty="0"/>
              <a:t>Deadline to submit applications is </a:t>
            </a:r>
            <a:r>
              <a:rPr lang="en-US" sz="2500" b="1" dirty="0">
                <a:highlight>
                  <a:srgbClr val="FFFF00"/>
                </a:highlight>
              </a:rPr>
              <a:t>Feb 1, 2022</a:t>
            </a:r>
            <a:r>
              <a:rPr lang="en-US" sz="2500" dirty="0"/>
              <a:t> – late applications will NOT be accepted</a:t>
            </a:r>
          </a:p>
          <a:p>
            <a:pPr marL="285750" indent="-285750">
              <a:lnSpc>
                <a:spcPct val="150000"/>
              </a:lnSpc>
              <a:buFont typeface="Arial" panose="020B0604020202020204" pitchFamily="34" charset="0"/>
              <a:buChar char="•"/>
            </a:pPr>
            <a:r>
              <a:rPr lang="en-US" sz="2500" dirty="0"/>
              <a:t>Agencies will be notified of project award on March 2, 2022</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2981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(Cont’d)</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90350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Please see the Clean CA webpage for more info, including the guidelines, FAQ, and recordings of the Clean CA workshops: </a:t>
            </a:r>
            <a:r>
              <a:rPr lang="en-US" sz="2800" dirty="0">
                <a:hlinkClick r:id="rId3"/>
              </a:rPr>
              <a:t>https://cleancalifornia.dot.ca.gov/local-grants/workshops-milestones</a:t>
            </a:r>
            <a:endParaRPr lang="en-US" sz="2800" dirty="0"/>
          </a:p>
          <a:p>
            <a:pPr marL="285750" indent="-285750">
              <a:lnSpc>
                <a:spcPct val="150000"/>
              </a:lnSpc>
              <a:buFont typeface="Arial" panose="020B0604020202020204" pitchFamily="34" charset="0"/>
              <a:buChar char="•"/>
            </a:pPr>
            <a:r>
              <a:rPr lang="en-US" sz="2800" dirty="0"/>
              <a:t>Email contact for questions related to guidelines: </a:t>
            </a:r>
            <a:r>
              <a:rPr lang="en-US" sz="2800" dirty="0">
                <a:hlinkClick r:id="rId4"/>
              </a:rPr>
              <a:t>CleanCA.LocalGrant@dot.ca.gov</a:t>
            </a:r>
            <a:endParaRPr lang="en-US" sz="28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89378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71302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50" dirty="0"/>
              <a:t>LTAP link for training registration and info: </a:t>
            </a:r>
            <a:r>
              <a:rPr lang="en-US" sz="2250" dirty="0">
                <a:hlinkClick r:id="rId3"/>
              </a:rPr>
              <a:t>https://californialtap.org/index.cfm?pid=1077</a:t>
            </a:r>
            <a:endParaRPr lang="en-US" sz="2250" dirty="0"/>
          </a:p>
          <a:p>
            <a:pPr marL="285750" indent="-285750">
              <a:lnSpc>
                <a:spcPct val="150000"/>
              </a:lnSpc>
              <a:buFont typeface="Arial" panose="020B0604020202020204" pitchFamily="34" charset="0"/>
              <a:buChar char="•"/>
            </a:pPr>
            <a:r>
              <a:rPr lang="en-US" sz="2250" dirty="0"/>
              <a:t>Federal Aid Series</a:t>
            </a:r>
          </a:p>
          <a:p>
            <a:pPr marL="742950" lvl="1" indent="-285750">
              <a:lnSpc>
                <a:spcPct val="150000"/>
              </a:lnSpc>
              <a:buFont typeface="Arial" panose="020B0604020202020204" pitchFamily="34" charset="0"/>
              <a:buChar char="•"/>
            </a:pPr>
            <a:r>
              <a:rPr lang="en-US" sz="2250" dirty="0"/>
              <a:t>Getting Your Federal Aid Started (Feb 22-23, Apr 19-20, Jun 14-15)</a:t>
            </a:r>
          </a:p>
          <a:p>
            <a:pPr marL="742950" lvl="1" indent="-285750">
              <a:lnSpc>
                <a:spcPct val="150000"/>
              </a:lnSpc>
              <a:buFont typeface="Arial" panose="020B0604020202020204" pitchFamily="34" charset="0"/>
              <a:buChar char="•"/>
            </a:pPr>
            <a:r>
              <a:rPr lang="en-US" sz="2250" dirty="0"/>
              <a:t>Environmental Requirements (Mar 15-16, May 10-11)</a:t>
            </a:r>
          </a:p>
          <a:p>
            <a:pPr marL="742950" lvl="1" indent="-285750">
              <a:lnSpc>
                <a:spcPct val="150000"/>
              </a:lnSpc>
              <a:buFont typeface="Arial" panose="020B0604020202020204" pitchFamily="34" charset="0"/>
              <a:buChar char="•"/>
            </a:pPr>
            <a:r>
              <a:rPr lang="en-US" sz="2250" dirty="0"/>
              <a:t>Project Development: Design to Construction (Mar 1-2)</a:t>
            </a:r>
          </a:p>
          <a:p>
            <a:pPr marL="742950" lvl="1" indent="-285750">
              <a:lnSpc>
                <a:spcPct val="150000"/>
              </a:lnSpc>
              <a:buFont typeface="Arial" panose="020B0604020202020204" pitchFamily="34" charset="0"/>
              <a:buChar char="•"/>
            </a:pPr>
            <a:r>
              <a:rPr lang="en-US" sz="2250" dirty="0"/>
              <a:t>Federal Rules for Contract Admin &amp; Project Completion (Feb 1-2, Mar 8-9)</a:t>
            </a:r>
          </a:p>
          <a:p>
            <a:pPr marL="285750" indent="-285750">
              <a:lnSpc>
                <a:spcPct val="150000"/>
              </a:lnSpc>
              <a:buFont typeface="Arial" panose="020B0604020202020204" pitchFamily="34" charset="0"/>
              <a:buChar char="•"/>
            </a:pPr>
            <a:r>
              <a:rPr lang="en-US" sz="2250" dirty="0"/>
              <a:t>FHWA Right of Way Workshops (Feb 8-10, Mar 15-17)</a:t>
            </a:r>
          </a:p>
          <a:p>
            <a:pPr marL="285750" indent="-285750">
              <a:lnSpc>
                <a:spcPct val="150000"/>
              </a:lnSpc>
              <a:buFont typeface="Arial" panose="020B0604020202020204" pitchFamily="34" charset="0"/>
              <a:buChar char="•"/>
            </a:pPr>
            <a:r>
              <a:rPr lang="en-US" sz="2250" dirty="0"/>
              <a:t>Labor Compliance (Feb 15-17, Mar 22-24, Apr 25-28)</a:t>
            </a:r>
          </a:p>
          <a:p>
            <a:pPr marL="285750" indent="-285750">
              <a:lnSpc>
                <a:spcPct val="150000"/>
              </a:lnSpc>
              <a:buFont typeface="Arial" panose="020B0604020202020204" pitchFamily="34" charset="0"/>
              <a:buChar char="•"/>
            </a:pPr>
            <a:r>
              <a:rPr lang="en-US" sz="2250" dirty="0"/>
              <a:t>Resident Engineers Academy (Feb 28-Mar 3, Apr 25-28)</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52161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24935</TotalTime>
  <Words>769</Words>
  <Application>Microsoft Office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779</cp:revision>
  <cp:lastPrinted>2022-01-19T16:12:59Z</cp:lastPrinted>
  <dcterms:created xsi:type="dcterms:W3CDTF">2019-03-25T04:17:46Z</dcterms:created>
  <dcterms:modified xsi:type="dcterms:W3CDTF">2022-01-19T16:15:54Z</dcterms:modified>
</cp:coreProperties>
</file>