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257" r:id="rId5"/>
    <p:sldId id="267" r:id="rId6"/>
    <p:sldId id="265" r:id="rId7"/>
    <p:sldId id="268" r:id="rId8"/>
    <p:sldId id="269" r:id="rId9"/>
    <p:sldId id="271" r:id="rId10"/>
    <p:sldId id="272" r:id="rId11"/>
    <p:sldId id="275" r:id="rId12"/>
    <p:sldId id="276" r:id="rId13"/>
    <p:sldId id="273" r:id="rId14"/>
    <p:sldId id="274" r:id="rId15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DC3"/>
    <a:srgbClr val="A1D5FF"/>
    <a:srgbClr val="FFFEAF"/>
    <a:srgbClr val="FFE070"/>
    <a:srgbClr val="185FA3"/>
    <a:srgbClr val="1B6AB7"/>
    <a:srgbClr val="F38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55"/>
  </p:normalViewPr>
  <p:slideViewPr>
    <p:cSldViewPr snapToGrid="0" snapToObjects="1">
      <p:cViewPr varScale="1">
        <p:scale>
          <a:sx n="95" d="100"/>
          <a:sy n="95" d="100"/>
        </p:scale>
        <p:origin x="84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F47FA-2A5C-45EA-96E9-BE9A1B38789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69640-A71D-4FC0-B9A4-2E4CCA6F2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7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9640-A71D-4FC0-B9A4-2E4CCA6F2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9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69640-A71D-4FC0-B9A4-2E4CCA6F2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55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69640-A71D-4FC0-B9A4-2E4CCA6F2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5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9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7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3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66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2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7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7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5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1C1AD-B814-604F-972D-3104E2089FCD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DE06D-C18A-DA43-BF5F-B09D881A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0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orporate Logo (Reverse).png">
            <a:extLst>
              <a:ext uri="{FF2B5EF4-FFF2-40B4-BE49-F238E27FC236}">
                <a16:creationId xmlns:a16="http://schemas.microsoft.com/office/drawing/2014/main" id="{8854B3A6-9F4B-4F04-B165-8C37D8214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42" y="3613585"/>
            <a:ext cx="731589" cy="902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4E305-FA39-4AA6-902D-3F0ACD1C5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00" y="530076"/>
            <a:ext cx="7541169" cy="3705339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badi Extra Light"/>
                <a:cs typeface="Arial"/>
              </a:rPr>
              <a:t>UPDATE ON</a:t>
            </a:r>
            <a:br>
              <a:rPr lang="en-US" sz="9600" dirty="0">
                <a:solidFill>
                  <a:schemeClr val="bg1"/>
                </a:solidFill>
                <a:latin typeface="Abadi Extra Light"/>
                <a:cs typeface="Arial"/>
              </a:rPr>
            </a:br>
            <a:r>
              <a:rPr lang="en-US" sz="10800" dirty="0">
                <a:solidFill>
                  <a:schemeClr val="bg1"/>
                </a:solidFill>
                <a:latin typeface="Abadi Extra Light"/>
                <a:cs typeface="Arial"/>
              </a:rPr>
              <a:t>DIVERSITY</a:t>
            </a:r>
            <a:r>
              <a:rPr lang="en-US" sz="9500" dirty="0">
                <a:solidFill>
                  <a:schemeClr val="bg1"/>
                </a:solidFill>
                <a:latin typeface="Abadi Extra Light"/>
                <a:cs typeface="Arial"/>
              </a:rPr>
              <a:t> </a:t>
            </a:r>
            <a:br>
              <a:rPr lang="en-US" sz="4000" b="1" dirty="0">
                <a:latin typeface="Calibri Light"/>
                <a:cs typeface="Arial"/>
              </a:rPr>
            </a:br>
            <a:r>
              <a:rPr lang="en-US" dirty="0">
                <a:solidFill>
                  <a:schemeClr val="bg1"/>
                </a:solidFill>
                <a:latin typeface="Abadi Extra Light"/>
                <a:cs typeface="Arial"/>
              </a:rPr>
              <a:t>OUTREACH AND INCLUSION</a:t>
            </a:r>
            <a:r>
              <a:rPr lang="en-US" b="1" dirty="0">
                <a:solidFill>
                  <a:schemeClr val="bg1"/>
                </a:solidFill>
                <a:latin typeface="Calibri Light"/>
                <a:cs typeface="Arial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badi Extra Light"/>
                <a:cs typeface="Arial"/>
              </a:rPr>
              <a:t>EFFORTS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20" b="-1"/>
          <a:stretch/>
        </p:blipFill>
        <p:spPr>
          <a:xfrm>
            <a:off x="-11043" y="4748097"/>
            <a:ext cx="9166086" cy="415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13"/>
          <a:stretch/>
        </p:blipFill>
        <p:spPr>
          <a:xfrm>
            <a:off x="0" y="-12999"/>
            <a:ext cx="9143888" cy="31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222096" y="108634"/>
            <a:ext cx="640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Diversity Community Leaders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D199-0596-4969-A3BC-3CE285CA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989" y="-12999"/>
            <a:ext cx="2315133" cy="926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9781B-300F-4DF0-94C6-384074A84013}"/>
              </a:ext>
            </a:extLst>
          </p:cNvPr>
          <p:cNvSpPr txBox="1"/>
          <p:nvPr/>
        </p:nvSpPr>
        <p:spPr>
          <a:xfrm>
            <a:off x="8800153" y="4877458"/>
            <a:ext cx="326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" name="Picture 2" descr="Screen Shot 2020-09-28 at 2.51.11 PM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70"/>
          <a:stretch/>
        </p:blipFill>
        <p:spPr>
          <a:xfrm>
            <a:off x="150976" y="1085238"/>
            <a:ext cx="4667185" cy="346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IMG_4659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34" b="3167"/>
          <a:stretch/>
        </p:blipFill>
        <p:spPr>
          <a:xfrm>
            <a:off x="5064758" y="1105558"/>
            <a:ext cx="3895682" cy="3049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405120" y="4236720"/>
            <a:ext cx="329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Virtual Meeting </a:t>
            </a:r>
          </a:p>
        </p:txBody>
      </p:sp>
    </p:spTree>
    <p:extLst>
      <p:ext uri="{BB962C8B-B14F-4D97-AF65-F5344CB8AC3E}">
        <p14:creationId xmlns:p14="http://schemas.microsoft.com/office/powerpoint/2010/main" val="28787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222096" y="108634"/>
            <a:ext cx="640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Creating Future Meaningful Outcomes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0A032C-760A-4704-9691-688DAED7C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72" y="-13000"/>
            <a:ext cx="2315133" cy="9260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A76C9C-FFBF-47EA-A787-EC829C609F76}"/>
              </a:ext>
            </a:extLst>
          </p:cNvPr>
          <p:cNvSpPr txBox="1"/>
          <p:nvPr/>
        </p:nvSpPr>
        <p:spPr>
          <a:xfrm>
            <a:off x="8807187" y="4877458"/>
            <a:ext cx="329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3" name="Picture 2" descr="IMG_53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79" y="1081265"/>
            <a:ext cx="3089966" cy="386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IMG_533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r="4961" b="3609"/>
          <a:stretch/>
        </p:blipFill>
        <p:spPr>
          <a:xfrm>
            <a:off x="167130" y="1103351"/>
            <a:ext cx="5448708" cy="385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252576" y="108634"/>
            <a:ext cx="602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Beyond Business and Translations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F9985-7CCA-4B97-8E4C-E8AB9928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989" y="-12999"/>
            <a:ext cx="2315133" cy="926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52643F-5F75-4AA2-A410-5FD1C282770F}"/>
              </a:ext>
            </a:extLst>
          </p:cNvPr>
          <p:cNvSpPr txBox="1"/>
          <p:nvPr/>
        </p:nvSpPr>
        <p:spPr>
          <a:xfrm>
            <a:off x="8784679" y="4870424"/>
            <a:ext cx="290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 descr="Image (4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6" y="1129004"/>
            <a:ext cx="3710940" cy="3710940"/>
          </a:xfrm>
          <a:prstGeom prst="rect">
            <a:avLst/>
          </a:prstGeom>
        </p:spPr>
      </p:pic>
      <p:pic>
        <p:nvPicPr>
          <p:cNvPr id="6" name="Picture 5" descr="Screen Shot 2020-09-28 at 5.21.3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b="69"/>
          <a:stretch/>
        </p:blipFill>
        <p:spPr>
          <a:xfrm>
            <a:off x="4255466" y="1129004"/>
            <a:ext cx="4605973" cy="197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20-09-28 at 5.28.1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12364" r="4854" b="28214"/>
          <a:stretch/>
        </p:blipFill>
        <p:spPr>
          <a:xfrm>
            <a:off x="4278318" y="3234646"/>
            <a:ext cx="4583121" cy="160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14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99392" y="108634"/>
            <a:ext cx="8945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Delivering for Dynamic Demographics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A8CBDC-A3E4-43E0-88CF-1E1DB2D4A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989" y="-12999"/>
            <a:ext cx="2315133" cy="926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7B0C66-F4FA-4B10-8358-E00E00485D0B}"/>
              </a:ext>
            </a:extLst>
          </p:cNvPr>
          <p:cNvSpPr txBox="1"/>
          <p:nvPr/>
        </p:nvSpPr>
        <p:spPr>
          <a:xfrm>
            <a:off x="8910456" y="4884752"/>
            <a:ext cx="290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Picture 2" descr="Screen Shot 2020-09-28 at 2.23.38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/>
        </p:blipFill>
        <p:spPr>
          <a:xfrm>
            <a:off x="0" y="694820"/>
            <a:ext cx="9144000" cy="4434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66C399-EE6D-4EE4-9A90-185490032DB3}"/>
              </a:ext>
            </a:extLst>
          </p:cNvPr>
          <p:cNvSpPr txBox="1"/>
          <p:nvPr/>
        </p:nvSpPr>
        <p:spPr>
          <a:xfrm>
            <a:off x="8910456" y="4884752"/>
            <a:ext cx="23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4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91440" y="108634"/>
            <a:ext cx="67365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Engagement Activities for Transportation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50497F-1DAB-4858-B5AE-2C10FDA14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989" y="-12999"/>
            <a:ext cx="2315133" cy="926053"/>
          </a:xfrm>
          <a:prstGeom prst="rect">
            <a:avLst/>
          </a:prstGeom>
        </p:spPr>
      </p:pic>
      <p:pic>
        <p:nvPicPr>
          <p:cNvPr id="1026" name="Picture 2" descr="cc4330b2-1dda-450c-a292-b8181f532670@namprd08">
            <a:extLst>
              <a:ext uri="{FF2B5EF4-FFF2-40B4-BE49-F238E27FC236}">
                <a16:creationId xmlns:a16="http://schemas.microsoft.com/office/drawing/2014/main" id="{69371C5D-5516-4E97-900C-F0371A15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9" y="3920038"/>
            <a:ext cx="1380019" cy="79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39d833c-bc2a-45a9-be78-e96dbabefb8d@namprd08">
            <a:extLst>
              <a:ext uri="{FF2B5EF4-FFF2-40B4-BE49-F238E27FC236}">
                <a16:creationId xmlns:a16="http://schemas.microsoft.com/office/drawing/2014/main" id="{EAD04396-5FAF-4018-BF42-D1AC746B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64" y="4677305"/>
            <a:ext cx="1341460" cy="31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9FE579-269B-4212-8FDD-9F164F2B6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007" y="4198431"/>
            <a:ext cx="1657618" cy="2762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65E38B1-DF56-4B5A-8290-1E74F65FFF0A}"/>
              </a:ext>
            </a:extLst>
          </p:cNvPr>
          <p:cNvSpPr txBox="1"/>
          <p:nvPr/>
        </p:nvSpPr>
        <p:spPr>
          <a:xfrm>
            <a:off x="8828289" y="4870424"/>
            <a:ext cx="290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 descr="Image (5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95" y="1189865"/>
            <a:ext cx="3642477" cy="3642477"/>
          </a:xfrm>
          <a:prstGeom prst="rect">
            <a:avLst/>
          </a:prstGeom>
        </p:spPr>
      </p:pic>
      <p:pic>
        <p:nvPicPr>
          <p:cNvPr id="5" name="Picture 4" descr="Screen Shot 2020-09-28 at 5.43.1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4" y="1189866"/>
            <a:ext cx="3429419" cy="275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opy of Copy of En Español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2"/>
          <a:stretch/>
        </p:blipFill>
        <p:spPr>
          <a:xfrm>
            <a:off x="3785855" y="1182373"/>
            <a:ext cx="1364047" cy="393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C4C846-8DB6-470D-8950-5475F9B63F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" y="4528262"/>
            <a:ext cx="1694063" cy="6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222096" y="108634"/>
            <a:ext cx="6371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Cultural Celebrations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FAB2-9C6E-4082-A098-4EC58A351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989" y="-12999"/>
            <a:ext cx="2315133" cy="926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101CF5-DED2-4D7A-AE66-9FCBCDD87025}"/>
              </a:ext>
            </a:extLst>
          </p:cNvPr>
          <p:cNvSpPr txBox="1"/>
          <p:nvPr/>
        </p:nvSpPr>
        <p:spPr>
          <a:xfrm>
            <a:off x="8832032" y="4891566"/>
            <a:ext cx="290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 descr="Image (6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84" y="1248912"/>
            <a:ext cx="3482002" cy="3482002"/>
          </a:xfrm>
          <a:prstGeom prst="rect">
            <a:avLst/>
          </a:prstGeom>
        </p:spPr>
      </p:pic>
      <p:pic>
        <p:nvPicPr>
          <p:cNvPr id="4" name="Picture 3" descr="Image (7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" y="1255839"/>
            <a:ext cx="3475075" cy="3475075"/>
          </a:xfrm>
          <a:prstGeom prst="rect">
            <a:avLst/>
          </a:prstGeom>
        </p:spPr>
      </p:pic>
      <p:pic>
        <p:nvPicPr>
          <p:cNvPr id="6" name="Picture 5" descr="Copy of Social Media Pos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80" y="799744"/>
            <a:ext cx="1655629" cy="4359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27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222096" y="108634"/>
            <a:ext cx="6280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Multilingual COVID-19 Rapid Response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0A529-443F-46EE-B796-98AA6C3A4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229" y="-12999"/>
            <a:ext cx="2315133" cy="926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B316B8-6D59-4242-86D8-1F5718516FA4}"/>
              </a:ext>
            </a:extLst>
          </p:cNvPr>
          <p:cNvSpPr txBox="1"/>
          <p:nvPr/>
        </p:nvSpPr>
        <p:spPr>
          <a:xfrm>
            <a:off x="8856424" y="4877458"/>
            <a:ext cx="290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 descr="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344">
            <a:off x="1039550" y="979808"/>
            <a:ext cx="737541" cy="248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400">
            <a:off x="343569" y="979808"/>
            <a:ext cx="735505" cy="248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Untitled design (1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98" y="1369385"/>
            <a:ext cx="6798366" cy="3399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20-09-28 at 8.43.47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t="7944" r="1584" b="5173"/>
          <a:stretch/>
        </p:blipFill>
        <p:spPr>
          <a:xfrm>
            <a:off x="122191" y="3688520"/>
            <a:ext cx="1986834" cy="104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9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222096" y="108634"/>
            <a:ext cx="60059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Surveying Hard-to-Reach Audiences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50B07-7FF5-44F0-9AEE-D64C0908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989" y="-12999"/>
            <a:ext cx="2315133" cy="926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72D276-6794-4818-ADCB-AC55A1ED6C23}"/>
              </a:ext>
            </a:extLst>
          </p:cNvPr>
          <p:cNvSpPr txBox="1"/>
          <p:nvPr/>
        </p:nvSpPr>
        <p:spPr>
          <a:xfrm>
            <a:off x="8870493" y="4877458"/>
            <a:ext cx="290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3" name="Picture 2" descr="Survey COVID-1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10365"/>
          <a:stretch/>
        </p:blipFill>
        <p:spPr>
          <a:xfrm>
            <a:off x="4198657" y="1051898"/>
            <a:ext cx="4749137" cy="388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urvey COVID-19 (3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4" y="1535042"/>
            <a:ext cx="3915885" cy="251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7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222096" y="108634"/>
            <a:ext cx="60059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Surveying Hard-to-Reach Audiences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50B07-7FF5-44F0-9AEE-D64C0908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989" y="-12999"/>
            <a:ext cx="2315133" cy="926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72D276-6794-4818-ADCB-AC55A1ED6C23}"/>
              </a:ext>
            </a:extLst>
          </p:cNvPr>
          <p:cNvSpPr txBox="1"/>
          <p:nvPr/>
        </p:nvSpPr>
        <p:spPr>
          <a:xfrm>
            <a:off x="8870493" y="4877458"/>
            <a:ext cx="290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4" name="Picture 3" descr="Survey COVID-1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48" y="1047239"/>
            <a:ext cx="6283282" cy="40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B15F44-2E57-4FDD-BFFC-A5F3655C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99"/>
            <a:ext cx="9143888" cy="81279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0" y="996683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62CD50-3426-42DD-915A-61E7C12EA8B7}"/>
              </a:ext>
            </a:extLst>
          </p:cNvPr>
          <p:cNvSpPr txBox="1"/>
          <p:nvPr/>
        </p:nvSpPr>
        <p:spPr>
          <a:xfrm>
            <a:off x="222096" y="108634"/>
            <a:ext cx="60059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Surveying Hard-to-Reach Audiences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50B07-7FF5-44F0-9AEE-D64C0908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989" y="-12999"/>
            <a:ext cx="2315133" cy="926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72D276-6794-4818-ADCB-AC55A1ED6C23}"/>
              </a:ext>
            </a:extLst>
          </p:cNvPr>
          <p:cNvSpPr txBox="1"/>
          <p:nvPr/>
        </p:nvSpPr>
        <p:spPr>
          <a:xfrm>
            <a:off x="8870493" y="4877458"/>
            <a:ext cx="290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" name="Picture 2" descr="Survey COVID-19 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07" y="1034445"/>
            <a:ext cx="6325714" cy="40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CAFA283EADF840AC325D4FA7FA5A4E" ma:contentTypeVersion="11" ma:contentTypeDescription="Create a new document." ma:contentTypeScope="" ma:versionID="3bf839f0b217615c9a4516b6e497ded6">
  <xsd:schema xmlns:xsd="http://www.w3.org/2001/XMLSchema" xmlns:xs="http://www.w3.org/2001/XMLSchema" xmlns:p="http://schemas.microsoft.com/office/2006/metadata/properties" xmlns:ns3="b297507c-7581-48f6-893f-7a38ba0cea75" xmlns:ns4="5db2cb8f-e065-46a1-a8e6-6617f9b203ec" targetNamespace="http://schemas.microsoft.com/office/2006/metadata/properties" ma:root="true" ma:fieldsID="ebe8a3bb86c59d0cebbbd6c261e71990" ns3:_="" ns4:_="">
    <xsd:import namespace="b297507c-7581-48f6-893f-7a38ba0cea75"/>
    <xsd:import namespace="5db2cb8f-e065-46a1-a8e6-6617f9b203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7507c-7581-48f6-893f-7a38ba0ce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2cb8f-e065-46a1-a8e6-6617f9b203e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CE7290-4AA5-46EF-AF68-7DA198F565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97507c-7581-48f6-893f-7a38ba0cea75"/>
    <ds:schemaRef ds:uri="5db2cb8f-e065-46a1-a8e6-6617f9b203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D9D2B7-F65E-4199-846A-F9D6E2D390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90DC89-9184-4FB0-96C0-4C23CF4EE90D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5db2cb8f-e065-46a1-a8e6-6617f9b203ec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b297507c-7581-48f6-893f-7a38ba0cea7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8932</TotalTime>
  <Words>60</Words>
  <Application>Microsoft Office PowerPoint</Application>
  <PresentationFormat>On-screen Show (16:9)</PresentationFormat>
  <Paragraphs>26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Abadi Extra Light</vt:lpstr>
      <vt:lpstr>Arial</vt:lpstr>
      <vt:lpstr>Calibri</vt:lpstr>
      <vt:lpstr>Calibri Light</vt:lpstr>
      <vt:lpstr>Default Theme</vt:lpstr>
      <vt:lpstr>UPDATE ON DIVERSITY  OUTREACH AND INCLUSION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James Klein +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Klein</dc:creator>
  <cp:lastModifiedBy>Jared Hill</cp:lastModifiedBy>
  <cp:revision>172</cp:revision>
  <cp:lastPrinted>2019-08-05T15:20:32Z</cp:lastPrinted>
  <dcterms:created xsi:type="dcterms:W3CDTF">2019-04-12T16:55:01Z</dcterms:created>
  <dcterms:modified xsi:type="dcterms:W3CDTF">2020-10-27T16:52:16Z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0x010100F4CAFA283EADF840AC325D4FA7FA5A4E</vt:lpwstr>
  </property>
</Properties>
</file>