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60" r:id="rId2"/>
    <p:sldId id="278" r:id="rId3"/>
    <p:sldId id="271" r:id="rId4"/>
    <p:sldId id="280" r:id="rId5"/>
    <p:sldId id="304" r:id="rId6"/>
    <p:sldId id="311" r:id="rId7"/>
    <p:sldId id="309" r:id="rId8"/>
    <p:sldId id="302" r:id="rId9"/>
    <p:sldId id="312" r:id="rId10"/>
    <p:sldId id="306" r:id="rId11"/>
    <p:sldId id="308" r:id="rId12"/>
    <p:sldId id="310" r:id="rId13"/>
    <p:sldId id="301" r:id="rId14"/>
    <p:sldId id="273" r:id="rId15"/>
    <p:sldId id="296" r:id="rId1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3536" autoAdjust="0"/>
  </p:normalViewPr>
  <p:slideViewPr>
    <p:cSldViewPr snapToGrid="0" snapToObjects="1" showGuides="1">
      <p:cViewPr>
        <p:scale>
          <a:sx n="75" d="100"/>
          <a:sy n="75" d="100"/>
        </p:scale>
        <p:origin x="946" y="-91"/>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10/20/2022</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390977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193296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381923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13</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14</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15</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3412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164904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29310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9E9474-21B1-4FD1-BE92-319296FD6F8B}" type="datetime1">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F5B71-86A3-4CD0-B656-F2D52B833B33}" type="datetime1">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9F08-D0DA-4F78-A7F5-8226F63D441F}" type="datetime1">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EF91A-E725-4DC2-B4D3-9FBE367A3740}" type="datetime1">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ECEA7-4875-4638-9B48-C39A40342B07}" type="datetime1">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F9AD8-F769-4B3A-B3AE-BDC6F95A9C12}" type="datetime1">
              <a:rPr lang="en-US" smtClean="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44A91-87D2-43C3-B2F4-C39B0AAF54CD}" type="datetime1">
              <a:rPr lang="en-US" smtClean="0"/>
              <a:t>10/20/2022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2B778-C52C-43AD-94F6-1A2C80C90E62}" type="datetime1">
              <a:rPr lang="en-US" smtClean="0"/>
              <a:t>10/20/2022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54FD-6301-4A4C-915D-E1B260D94F8E}" type="datetime1">
              <a:rPr lang="en-US" smtClean="0"/>
              <a:t>10/20/2022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612F6-4D03-42AA-BCF9-F0CDEE511327}" type="datetime1">
              <a:rPr lang="en-US" smtClean="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78EBE-8DAA-46A7-B813-07097CE515A3}" type="datetime1">
              <a:rPr lang="en-US" smtClean="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7FFF2-2FDF-48C5-A570-502299B68DC0}" type="datetime1">
              <a:rPr lang="en-US" smtClean="0"/>
              <a:t>10/20/2022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D1FC-CABA-5945-AD3E-AC6D1D9B64E4}" type="slidenum">
              <a:rPr lang="en-US" smtClean="0"/>
              <a:t>‹#›</a:t>
            </a:fld>
            <a:endParaRPr lang="en-US" dirty="0"/>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mirna.beshaytadrous@dot.ca.gov" TargetMode="External"/><Relationship Id="rId4" Type="http://schemas.openxmlformats.org/officeDocument/2006/relationships/hyperlink" Target="mailto:Tifini.Tran@dot.c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ot.ca.gov/programs/local-assistance/fed-and-state-programs/highway-safety-improvement-progra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localassistanceblog.com/2022/09/21/update-build-america-buy-america-act-2-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dot.ca.gov/programs/local-assistance/fed-and-state-programs/crrsa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ca-ctap.org/index.cfm?pid=1609"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mailto:Monroe.Johnson@dot.c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mailto:Monroe.Johnson@dot.ca.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dot.ca.gov/programs/local-assistance/fed-and-state-programs/active-transportation-progra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leancalifornia.dot.ca.gov/local-grants/local-grant-progra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troy.andres@dot.c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6" y="4938902"/>
            <a:ext cx="8971767" cy="2723823"/>
          </a:xfrm>
          <a:prstGeom prst="rect">
            <a:avLst/>
          </a:prstGeom>
          <a:noFill/>
        </p:spPr>
        <p:txBody>
          <a:bodyPr wrap="square" rtlCol="0">
            <a:spAutoFit/>
          </a:bodyPr>
          <a:lstStyle/>
          <a:p>
            <a:r>
              <a:rPr lang="en-US" sz="1900" b="1" dirty="0"/>
              <a:t>Tifini Tran				Mirna Beshay </a:t>
            </a:r>
            <a:r>
              <a:rPr lang="en-US" sz="1900" b="1" dirty="0" err="1"/>
              <a:t>Tadrous</a:t>
            </a:r>
            <a:endParaRPr lang="en-US" sz="1900" b="1" dirty="0"/>
          </a:p>
          <a:p>
            <a:r>
              <a:rPr lang="en-US" sz="1900" dirty="0"/>
              <a:t>District Local Assistance Engineer		Local Assistance Area Engineer</a:t>
            </a:r>
          </a:p>
          <a:p>
            <a:r>
              <a:rPr lang="en-US" sz="1900" dirty="0"/>
              <a:t>Caltrans District 12			Caltrans District 12</a:t>
            </a:r>
          </a:p>
          <a:p>
            <a:r>
              <a:rPr lang="en-US" sz="1900" dirty="0">
                <a:hlinkClick r:id="rId4"/>
              </a:rPr>
              <a:t>Tifini.Tran@dot.ca.gov</a:t>
            </a:r>
            <a:r>
              <a:rPr lang="en-US" sz="1900" dirty="0"/>
              <a:t>			</a:t>
            </a:r>
            <a:r>
              <a:rPr lang="en-US" sz="1900" dirty="0">
                <a:hlinkClick r:id="rId5"/>
              </a:rPr>
              <a:t>mirna.beshaytadrous@dot.ca.gov</a:t>
            </a:r>
            <a:endParaRPr lang="en-US" sz="1900" dirty="0"/>
          </a:p>
          <a:p>
            <a:r>
              <a:rPr lang="en-US" sz="1900" dirty="0"/>
              <a:t>(657) 328-6275				(657) 328-6640</a:t>
            </a:r>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Oct 26, 2022</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HSIP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64935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500" dirty="0"/>
              <a:t>HSIP Cycle 11 applications are currently under review, and project selection will be made later this year in December</a:t>
            </a:r>
          </a:p>
          <a:p>
            <a:pPr marL="285750" indent="-285750">
              <a:lnSpc>
                <a:spcPct val="150000"/>
              </a:lnSpc>
              <a:buFont typeface="Arial" panose="020B0604020202020204" pitchFamily="34" charset="0"/>
              <a:buChar char="•"/>
            </a:pPr>
            <a:r>
              <a:rPr lang="en-US" sz="2500" dirty="0"/>
              <a:t>$174 M statewide for Benefit Cost Ratio (BCR) applications and $36 M for funding set-asides</a:t>
            </a:r>
          </a:p>
          <a:p>
            <a:pPr marL="285750" indent="-285750">
              <a:lnSpc>
                <a:spcPct val="150000"/>
              </a:lnSpc>
              <a:buFont typeface="Arial" panose="020B0604020202020204" pitchFamily="34" charset="0"/>
              <a:buChar char="•"/>
            </a:pPr>
            <a:r>
              <a:rPr lang="en-US" sz="2500" dirty="0"/>
              <a:t>Cycle 11 will be state funded</a:t>
            </a:r>
          </a:p>
          <a:p>
            <a:pPr marL="285750" indent="-285750">
              <a:lnSpc>
                <a:spcPct val="150000"/>
              </a:lnSpc>
              <a:buFont typeface="Arial" panose="020B0604020202020204" pitchFamily="34" charset="0"/>
              <a:buChar char="•"/>
            </a:pPr>
            <a:r>
              <a:rPr lang="en-US" sz="2500" dirty="0"/>
              <a:t>For more info and guidance, please see the Caltrans HSIP webpage: </a:t>
            </a:r>
            <a:r>
              <a:rPr lang="en-US" sz="2500" dirty="0">
                <a:hlinkClick r:id="rId3"/>
              </a:rPr>
              <a:t>https://dot.ca.gov/programs/local-assistance/fed-and-state-programs/highway-safety-improvement-program</a:t>
            </a:r>
            <a:endParaRPr lang="en-US" sz="25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8</a:t>
            </a:r>
          </a:p>
        </p:txBody>
      </p:sp>
    </p:spTree>
    <p:extLst>
      <p:ext uri="{BB962C8B-B14F-4D97-AF65-F5344CB8AC3E}">
        <p14:creationId xmlns:p14="http://schemas.microsoft.com/office/powerpoint/2010/main" val="25590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393333"/>
            <a:ext cx="9857695" cy="584775"/>
          </a:xfrm>
          <a:prstGeom prst="rect">
            <a:avLst/>
          </a:prstGeom>
          <a:noFill/>
        </p:spPr>
        <p:txBody>
          <a:bodyPr wrap="square" rtlCol="0">
            <a:spAutoFit/>
          </a:bodyPr>
          <a:lstStyle/>
          <a:p>
            <a:r>
              <a:rPr lang="en-US" sz="3200" b="1" dirty="0"/>
              <a:t>Buy America</a:t>
            </a:r>
          </a:p>
        </p:txBody>
      </p:sp>
      <p:sp>
        <p:nvSpPr>
          <p:cNvPr id="12" name="Rectangle 11">
            <a:extLst>
              <a:ext uri="{FF2B5EF4-FFF2-40B4-BE49-F238E27FC236}">
                <a16:creationId xmlns:a16="http://schemas.microsoft.com/office/drawing/2014/main" id="{98BB22D0-267D-439A-8632-8DE55AB8D4F5}"/>
              </a:ext>
            </a:extLst>
          </p:cNvPr>
          <p:cNvSpPr/>
          <p:nvPr/>
        </p:nvSpPr>
        <p:spPr>
          <a:xfrm>
            <a:off x="465429" y="1364051"/>
            <a:ext cx="10010095" cy="488973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100" dirty="0"/>
              <a:t>Caltrans has approved the standard special provision (SSP) for the new Buy America requirements, which is required for federal project authorization after </a:t>
            </a:r>
            <a:r>
              <a:rPr lang="en-US" sz="2100" b="1" dirty="0"/>
              <a:t>November 9, 2022</a:t>
            </a:r>
          </a:p>
          <a:p>
            <a:pPr marL="285750" indent="-285750">
              <a:lnSpc>
                <a:spcPct val="150000"/>
              </a:lnSpc>
              <a:buFont typeface="Arial" panose="020B0604020202020204" pitchFamily="34" charset="0"/>
              <a:buChar char="•"/>
            </a:pPr>
            <a:r>
              <a:rPr lang="en-US" sz="2100" dirty="0"/>
              <a:t>Per FHWA, iron, steel, construction materials, and manufactured products used for federalized projects must be purchased under Buy America requirements after this date</a:t>
            </a:r>
          </a:p>
          <a:p>
            <a:pPr marL="285750" indent="-285750">
              <a:lnSpc>
                <a:spcPct val="150000"/>
              </a:lnSpc>
              <a:buFont typeface="Arial" panose="020B0604020202020204" pitchFamily="34" charset="0"/>
              <a:buChar char="•"/>
            </a:pPr>
            <a:r>
              <a:rPr lang="en-US" sz="2100" dirty="0"/>
              <a:t>If you do not use Caltrans Specs, you will need to incorporate the updated </a:t>
            </a:r>
            <a:r>
              <a:rPr lang="en-US" sz="2100" b="1" dirty="0"/>
              <a:t>12-G</a:t>
            </a:r>
            <a:r>
              <a:rPr lang="en-US" sz="2100" dirty="0"/>
              <a:t> for the required SSP language</a:t>
            </a:r>
          </a:p>
          <a:p>
            <a:pPr marL="285750" indent="-285750">
              <a:lnSpc>
                <a:spcPct val="150000"/>
              </a:lnSpc>
              <a:buFont typeface="Arial" panose="020B0604020202020204" pitchFamily="34" charset="0"/>
              <a:buChar char="•"/>
            </a:pPr>
            <a:r>
              <a:rPr lang="en-US" sz="2100" dirty="0"/>
              <a:t>Link for more information about these new requirements: </a:t>
            </a:r>
            <a:r>
              <a:rPr lang="en-US" sz="2100" dirty="0">
                <a:hlinkClick r:id="rId3"/>
              </a:rPr>
              <a:t>https://www.localassistanceblog.com/2022/09/21/update-build-america-buy-america-act-2-0/</a:t>
            </a:r>
            <a:endParaRPr lang="en-US" sz="21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9</a:t>
            </a:r>
          </a:p>
        </p:txBody>
      </p:sp>
    </p:spTree>
    <p:extLst>
      <p:ext uri="{BB962C8B-B14F-4D97-AF65-F5344CB8AC3E}">
        <p14:creationId xmlns:p14="http://schemas.microsoft.com/office/powerpoint/2010/main" val="178745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CRRSAA</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2847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300" b="0" i="0" dirty="0">
                <a:solidFill>
                  <a:srgbClr val="333333"/>
                </a:solidFill>
                <a:effectLst/>
              </a:rPr>
              <a:t>Coronavirus Response and Relief Supplemental Appropriations Act</a:t>
            </a:r>
          </a:p>
          <a:p>
            <a:pPr marL="285750" indent="-285750">
              <a:lnSpc>
                <a:spcPct val="150000"/>
              </a:lnSpc>
              <a:buFont typeface="Arial" panose="020B0604020202020204" pitchFamily="34" charset="0"/>
              <a:buChar char="•"/>
            </a:pPr>
            <a:r>
              <a:rPr lang="en-US" sz="2300" dirty="0">
                <a:solidFill>
                  <a:srgbClr val="333333"/>
                </a:solidFill>
              </a:rPr>
              <a:t>Passed in 2021 to a</a:t>
            </a:r>
            <a:r>
              <a:rPr lang="en-US" sz="2300" b="0" i="0" dirty="0">
                <a:solidFill>
                  <a:srgbClr val="333333"/>
                </a:solidFill>
                <a:effectLst/>
              </a:rPr>
              <a:t>ssist states and local agencies with covering revenue losses due to COVID</a:t>
            </a:r>
          </a:p>
          <a:p>
            <a:pPr marL="285750" indent="-285750">
              <a:lnSpc>
                <a:spcPct val="150000"/>
              </a:lnSpc>
              <a:buFont typeface="Arial" panose="020B0604020202020204" pitchFamily="34" charset="0"/>
              <a:buChar char="•"/>
            </a:pPr>
            <a:r>
              <a:rPr lang="en-US" sz="2300" b="0" i="0" dirty="0">
                <a:solidFill>
                  <a:srgbClr val="333333"/>
                </a:solidFill>
                <a:effectLst/>
              </a:rPr>
              <a:t>Over $14,591,402 has been apportioned across 33 projects in Orange County </a:t>
            </a:r>
          </a:p>
          <a:p>
            <a:pPr marL="285750" indent="-285750">
              <a:lnSpc>
                <a:spcPct val="150000"/>
              </a:lnSpc>
              <a:buFont typeface="Arial" panose="020B0604020202020204" pitchFamily="34" charset="0"/>
              <a:buChar char="•"/>
            </a:pPr>
            <a:r>
              <a:rPr lang="en-US" sz="2300" dirty="0">
                <a:solidFill>
                  <a:srgbClr val="333333"/>
                </a:solidFill>
              </a:rPr>
              <a:t>CRRSAA funds are distributed in Orange County under OCTA’s Pavement Management Relief Funding (PMRF)</a:t>
            </a:r>
          </a:p>
          <a:p>
            <a:pPr marL="285750" indent="-285750">
              <a:lnSpc>
                <a:spcPct val="150000"/>
              </a:lnSpc>
              <a:buFont typeface="Arial" panose="020B0604020202020204" pitchFamily="34" charset="0"/>
              <a:buChar char="•"/>
            </a:pPr>
            <a:r>
              <a:rPr lang="en-US" sz="2300" dirty="0"/>
              <a:t>For more information, please see Caltrans’ CRRSAA webpage: </a:t>
            </a:r>
            <a:r>
              <a:rPr lang="en-US" sz="2300" dirty="0">
                <a:hlinkClick r:id="rId3"/>
              </a:rPr>
              <a:t>https://dot.ca.gov/programs/local-assistance/fed-and-state-programs/crrsaa</a:t>
            </a:r>
            <a:endParaRPr lang="en-US" sz="23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418704" cy="369332"/>
          </a:xfrm>
          <a:prstGeom prst="rect">
            <a:avLst/>
          </a:prstGeom>
        </p:spPr>
        <p:txBody>
          <a:bodyPr wrap="none">
            <a:spAutoFit/>
          </a:bodyPr>
          <a:lstStyle/>
          <a:p>
            <a:r>
              <a:rPr lang="en-US" dirty="0">
                <a:effectLst>
                  <a:outerShdw blurRad="38100" dist="38100" dir="2700000" algn="tl">
                    <a:srgbClr val="000000">
                      <a:alpha val="43137"/>
                    </a:srgbClr>
                  </a:outerShdw>
                </a:effectLst>
              </a:rPr>
              <a:t>10</a:t>
            </a:r>
          </a:p>
        </p:txBody>
      </p:sp>
    </p:spTree>
    <p:extLst>
      <p:ext uri="{BB962C8B-B14F-4D97-AF65-F5344CB8AC3E}">
        <p14:creationId xmlns:p14="http://schemas.microsoft.com/office/powerpoint/2010/main" val="186577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440498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100" dirty="0"/>
              <a:t>LTAP link for training registration and info: </a:t>
            </a:r>
            <a:r>
              <a:rPr lang="en-US" sz="2100" dirty="0">
                <a:hlinkClick r:id="rId3"/>
              </a:rPr>
              <a:t>https://ca-ctap.org/index.cfm?pid=1609</a:t>
            </a:r>
            <a:endParaRPr lang="en-US" sz="2100" dirty="0"/>
          </a:p>
          <a:p>
            <a:pPr marL="285750" indent="-285750">
              <a:lnSpc>
                <a:spcPct val="150000"/>
              </a:lnSpc>
              <a:buFont typeface="Arial" panose="020B0604020202020204" pitchFamily="34" charset="0"/>
              <a:buChar char="•"/>
            </a:pPr>
            <a:r>
              <a:rPr lang="en-US" sz="2100" dirty="0"/>
              <a:t>Federal Aid Series</a:t>
            </a:r>
          </a:p>
          <a:p>
            <a:pPr marL="742950" lvl="1" indent="-285750">
              <a:lnSpc>
                <a:spcPct val="150000"/>
              </a:lnSpc>
              <a:buFont typeface="Arial" panose="020B0604020202020204" pitchFamily="34" charset="0"/>
              <a:buChar char="•"/>
            </a:pPr>
            <a:r>
              <a:rPr lang="en-US" sz="2100" dirty="0"/>
              <a:t>Project Development: Design to Construction (Nov 16-17, Jan 11-12, Feb 8-9, Mar 15-16)</a:t>
            </a:r>
          </a:p>
          <a:p>
            <a:pPr marL="742950" lvl="1" indent="-285750">
              <a:lnSpc>
                <a:spcPct val="150000"/>
              </a:lnSpc>
              <a:buFont typeface="Arial" panose="020B0604020202020204" pitchFamily="34" charset="0"/>
              <a:buChar char="•"/>
            </a:pPr>
            <a:r>
              <a:rPr lang="en-US" sz="2100" dirty="0"/>
              <a:t> Getting Your Federal Aid Started (Nov 29-30)</a:t>
            </a:r>
          </a:p>
          <a:p>
            <a:pPr marL="742950" lvl="1" indent="-285750">
              <a:lnSpc>
                <a:spcPct val="150000"/>
              </a:lnSpc>
              <a:buFont typeface="Arial" panose="020B0604020202020204" pitchFamily="34" charset="0"/>
              <a:buChar char="•"/>
            </a:pPr>
            <a:r>
              <a:rPr lang="en-US" sz="2100" dirty="0"/>
              <a:t>Federal Rules for Contract Administration &amp; Project Completion (Dec 1-2, Jan 18-19, Feb 15-16, Apr 20-21)</a:t>
            </a:r>
          </a:p>
          <a:p>
            <a:pPr marL="742950" lvl="1" indent="-285750">
              <a:lnSpc>
                <a:spcPct val="150000"/>
              </a:lnSpc>
              <a:buFont typeface="Arial" panose="020B0604020202020204" pitchFamily="34" charset="0"/>
              <a:buChar char="•"/>
            </a:pPr>
            <a:r>
              <a:rPr lang="en-US" sz="2100" dirty="0"/>
              <a:t>Environmental Requirements (Dec 13-14)</a:t>
            </a:r>
          </a:p>
          <a:p>
            <a:pPr marL="285750" indent="-285750">
              <a:lnSpc>
                <a:spcPct val="150000"/>
              </a:lnSpc>
              <a:buFont typeface="Arial" panose="020B0604020202020204" pitchFamily="34" charset="0"/>
              <a:buChar char="•"/>
            </a:pPr>
            <a:r>
              <a:rPr lang="en-US" sz="2100" dirty="0"/>
              <a:t>Local Assistance Training Day (Nov 3)</a:t>
            </a:r>
          </a:p>
          <a:p>
            <a:pPr marL="285750" indent="-285750">
              <a:lnSpc>
                <a:spcPct val="150000"/>
              </a:lnSpc>
              <a:buFont typeface="Arial" panose="020B0604020202020204" pitchFamily="34" charset="0"/>
              <a:buChar char="•"/>
            </a:pPr>
            <a:r>
              <a:rPr lang="en-US" sz="2100" dirty="0"/>
              <a:t>Residents Engineer Academy (Nov 14-17 in 2022; Jan 9-12, Feb 6-9, and Mar 13-16 in 2023)</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418704" cy="369332"/>
          </a:xfrm>
          <a:prstGeom prst="rect">
            <a:avLst/>
          </a:prstGeom>
        </p:spPr>
        <p:txBody>
          <a:bodyPr wrap="none">
            <a:spAutoFit/>
          </a:bodyPr>
          <a:lstStyle/>
          <a:p>
            <a:r>
              <a:rPr lang="en-US" dirty="0">
                <a:effectLst>
                  <a:outerShdw blurRad="38100" dist="38100" dir="2700000" algn="tl">
                    <a:srgbClr val="000000">
                      <a:alpha val="43137"/>
                    </a:srgbClr>
                  </a:outerShdw>
                </a:effectLst>
              </a:rPr>
              <a:t>11</a:t>
            </a:r>
          </a:p>
        </p:txBody>
      </p:sp>
    </p:spTree>
    <p:extLst>
      <p:ext uri="{BB962C8B-B14F-4D97-AF65-F5344CB8AC3E}">
        <p14:creationId xmlns:p14="http://schemas.microsoft.com/office/powerpoint/2010/main" val="52161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418704"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rPr>
              <a:t>12</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8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6D7686D-22BE-415C-BDF7-D3A900F55C95}"/>
              </a:ext>
            </a:extLst>
          </p:cNvPr>
          <p:cNvGraphicFramePr>
            <a:graphicFrameLocks noChangeAspect="1"/>
          </p:cNvGraphicFramePr>
          <p:nvPr>
            <p:extLst>
              <p:ext uri="{D42A27DB-BD31-4B8C-83A1-F6EECF244321}">
                <p14:modId xmlns:p14="http://schemas.microsoft.com/office/powerpoint/2010/main" val="3296136108"/>
              </p:ext>
            </p:extLst>
          </p:nvPr>
        </p:nvGraphicFramePr>
        <p:xfrm>
          <a:off x="1005155" y="57309"/>
          <a:ext cx="10181690" cy="6743381"/>
        </p:xfrm>
        <a:graphic>
          <a:graphicData uri="http://schemas.openxmlformats.org/presentationml/2006/ole">
            <mc:AlternateContent xmlns:mc="http://schemas.openxmlformats.org/markup-compatibility/2006">
              <mc:Choice xmlns:v="urn:schemas-microsoft-com:vml" Requires="v">
                <p:oleObj spid="_x0000_s2302" name="Worksheet" r:id="rId4" imgW="11534547" imgH="7639189" progId="Excel.Sheet.12">
                  <p:embed/>
                </p:oleObj>
              </mc:Choice>
              <mc:Fallback>
                <p:oleObj name="Worksheet" r:id="rId4" imgW="11534547" imgH="7639189" progId="Excel.Sheet.12">
                  <p:embed/>
                  <p:pic>
                    <p:nvPicPr>
                      <p:cNvPr id="0" name=""/>
                      <p:cNvPicPr/>
                      <p:nvPr/>
                    </p:nvPicPr>
                    <p:blipFill>
                      <a:blip r:embed="rId5"/>
                      <a:stretch>
                        <a:fillRect/>
                      </a:stretch>
                    </p:blipFill>
                    <p:spPr>
                      <a:xfrm>
                        <a:off x="1005155" y="57309"/>
                        <a:ext cx="10181690" cy="6743381"/>
                      </a:xfrm>
                      <a:prstGeom prst="rect">
                        <a:avLst/>
                      </a:prstGeom>
                    </p:spPr>
                  </p:pic>
                </p:oleObj>
              </mc:Fallback>
            </mc:AlternateContent>
          </a:graphicData>
        </a:graphic>
      </p:graphicFrame>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ADVISORY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350" dirty="0"/>
              <a:t>PAGE  |	UPDATE ITEM			</a:t>
            </a:r>
          </a:p>
          <a:p>
            <a:pPr>
              <a:lnSpc>
                <a:spcPct val="90000"/>
              </a:lnSpc>
              <a:spcAft>
                <a:spcPts val="600"/>
              </a:spcAft>
            </a:pPr>
            <a:r>
              <a:rPr lang="en-US" sz="1350" dirty="0"/>
              <a:t>   1	CTC Meetings</a:t>
            </a:r>
          </a:p>
          <a:p>
            <a:pPr>
              <a:lnSpc>
                <a:spcPct val="90000"/>
              </a:lnSpc>
              <a:spcAft>
                <a:spcPts val="600"/>
              </a:spcAft>
            </a:pPr>
            <a:r>
              <a:rPr lang="en-US" sz="1350" dirty="0"/>
              <a:t>   2	Inactive Invoices</a:t>
            </a:r>
          </a:p>
          <a:p>
            <a:pPr>
              <a:lnSpc>
                <a:spcPct val="90000"/>
              </a:lnSpc>
              <a:spcAft>
                <a:spcPts val="600"/>
              </a:spcAft>
            </a:pPr>
            <a:r>
              <a:rPr lang="en-US" sz="1350" dirty="0"/>
              <a:t>   3	Disadvantaged Business Enterprise </a:t>
            </a:r>
          </a:p>
          <a:p>
            <a:pPr>
              <a:lnSpc>
                <a:spcPct val="90000"/>
              </a:lnSpc>
              <a:spcAft>
                <a:spcPts val="600"/>
              </a:spcAft>
            </a:pPr>
            <a:r>
              <a:rPr lang="en-US" sz="1350" dirty="0"/>
              <a:t>   4	Quality Assurance Program</a:t>
            </a:r>
          </a:p>
          <a:p>
            <a:pPr>
              <a:lnSpc>
                <a:spcPct val="90000"/>
              </a:lnSpc>
              <a:spcAft>
                <a:spcPts val="600"/>
              </a:spcAft>
            </a:pPr>
            <a:r>
              <a:rPr lang="en-US" sz="1350" dirty="0"/>
              <a:t>   5	Active Transportation Program</a:t>
            </a:r>
          </a:p>
          <a:p>
            <a:pPr>
              <a:lnSpc>
                <a:spcPct val="90000"/>
              </a:lnSpc>
              <a:spcAft>
                <a:spcPts val="600"/>
              </a:spcAft>
            </a:pPr>
            <a:r>
              <a:rPr lang="en-US" sz="1350" dirty="0"/>
              <a:t>   6	Clean California Local Grant Program</a:t>
            </a:r>
          </a:p>
          <a:p>
            <a:pPr>
              <a:lnSpc>
                <a:spcPct val="90000"/>
              </a:lnSpc>
              <a:spcAft>
                <a:spcPts val="600"/>
              </a:spcAft>
            </a:pPr>
            <a:r>
              <a:rPr lang="en-US" sz="1350" dirty="0"/>
              <a:t>   7	Clean California (Cont.)</a:t>
            </a:r>
          </a:p>
          <a:p>
            <a:pPr>
              <a:lnSpc>
                <a:spcPct val="90000"/>
              </a:lnSpc>
              <a:spcAft>
                <a:spcPts val="600"/>
              </a:spcAft>
            </a:pPr>
            <a:r>
              <a:rPr lang="en-US" sz="1350" dirty="0"/>
              <a:t>   8	HSIP</a:t>
            </a:r>
          </a:p>
          <a:p>
            <a:pPr>
              <a:lnSpc>
                <a:spcPct val="90000"/>
              </a:lnSpc>
              <a:spcAft>
                <a:spcPts val="600"/>
              </a:spcAft>
            </a:pPr>
            <a:r>
              <a:rPr lang="en-US" sz="1350" dirty="0"/>
              <a:t>   9	Buy America</a:t>
            </a:r>
          </a:p>
          <a:p>
            <a:pPr>
              <a:lnSpc>
                <a:spcPct val="90000"/>
              </a:lnSpc>
              <a:spcAft>
                <a:spcPts val="600"/>
              </a:spcAft>
            </a:pPr>
            <a:r>
              <a:rPr lang="en-US" sz="1350" dirty="0"/>
              <a:t>   10	CRRSAA</a:t>
            </a:r>
          </a:p>
          <a:p>
            <a:pPr>
              <a:lnSpc>
                <a:spcPct val="90000"/>
              </a:lnSpc>
              <a:spcAft>
                <a:spcPts val="600"/>
              </a:spcAft>
            </a:pPr>
            <a:r>
              <a:rPr lang="en-US" sz="1350" dirty="0"/>
              <a:t>   11	Training</a:t>
            </a:r>
          </a:p>
          <a:p>
            <a:pPr>
              <a:lnSpc>
                <a:spcPct val="90000"/>
              </a:lnSpc>
              <a:spcAft>
                <a:spcPts val="600"/>
              </a:spcAft>
            </a:pPr>
            <a:r>
              <a:rPr lang="en-US" sz="1350" dirty="0"/>
              <a:t>   12	Title VI</a:t>
            </a:r>
          </a:p>
          <a:p>
            <a:pPr>
              <a:lnSpc>
                <a:spcPct val="90000"/>
              </a:lnSpc>
              <a:spcAft>
                <a:spcPts val="600"/>
              </a:spcAft>
            </a:pPr>
            <a:r>
              <a:rPr lang="en-US" sz="1350" dirty="0"/>
              <a:t>   13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2098267"/>
          </a:xfrm>
          <a:prstGeom prst="rect">
            <a:avLst/>
          </a:prstGeom>
        </p:spPr>
        <p:txBody>
          <a:bodyPr wrap="square">
            <a:spAutoFit/>
          </a:bodyPr>
          <a:lstStyle/>
          <a:p>
            <a:pPr marL="285750" indent="-285750">
              <a:lnSpc>
                <a:spcPct val="150000"/>
              </a:lnSpc>
              <a:buFont typeface="Arial" panose="020B0604020202020204" pitchFamily="34" charset="0"/>
              <a:buChar char="•"/>
            </a:pPr>
            <a:r>
              <a:rPr lang="en-US" sz="3000" dirty="0"/>
              <a:t>Deadlines to submit allocations and time extensions to District Local Assistance:</a:t>
            </a:r>
          </a:p>
          <a:p>
            <a:pPr marL="742950" lvl="1" indent="-285750">
              <a:lnSpc>
                <a:spcPct val="150000"/>
              </a:lnSpc>
              <a:buFont typeface="Arial" panose="020B0604020202020204" pitchFamily="34" charset="0"/>
              <a:buChar char="•"/>
            </a:pPr>
            <a:r>
              <a:rPr lang="en-US" sz="3000" b="1" dirty="0"/>
              <a:t>October 10</a:t>
            </a:r>
            <a:r>
              <a:rPr lang="en-US" sz="3000" dirty="0"/>
              <a:t>, 2022 for the December 2022 CTC Meeting</a:t>
            </a:r>
            <a:endParaRPr lang="en-US" sz="3000" b="1"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5512984"/>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100" dirty="0"/>
              <a:t>The current inactive quarter began on October 1, 2022</a:t>
            </a:r>
          </a:p>
          <a:p>
            <a:pPr marL="285750" lvl="0" indent="-285750">
              <a:lnSpc>
                <a:spcPct val="150000"/>
              </a:lnSpc>
              <a:buFont typeface="Arial" panose="020B0604020202020204" pitchFamily="34" charset="0"/>
              <a:buChar char="•"/>
            </a:pPr>
            <a:r>
              <a:rPr lang="en-US" sz="2100" dirty="0"/>
              <a:t>The deadline to submit inactive invoices is </a:t>
            </a:r>
            <a:r>
              <a:rPr lang="en-US" sz="2100" b="1" dirty="0"/>
              <a:t>November 23, 2022</a:t>
            </a:r>
          </a:p>
          <a:p>
            <a:pPr marL="285750" lvl="0" indent="-285750">
              <a:lnSpc>
                <a:spcPct val="150000"/>
              </a:lnSpc>
              <a:buFont typeface="Arial" panose="020B0604020202020204" pitchFamily="34" charset="0"/>
              <a:buChar char="•"/>
            </a:pPr>
            <a:r>
              <a:rPr lang="en-US" sz="2100" dirty="0"/>
              <a:t>The official inactive list can be viewed here: </a:t>
            </a:r>
            <a:r>
              <a:rPr lang="en-US" sz="2100" dirty="0">
                <a:hlinkClick r:id="rId3"/>
              </a:rPr>
              <a:t>https://dot.ca.gov/programs/local-assistance/projects/inactive-projects</a:t>
            </a:r>
            <a:endParaRPr lang="en-US" sz="2100" dirty="0"/>
          </a:p>
          <a:p>
            <a:pPr marL="285750" indent="-285750">
              <a:lnSpc>
                <a:spcPct val="150000"/>
              </a:lnSpc>
              <a:buFont typeface="Arial" panose="020B0604020202020204" pitchFamily="34" charset="0"/>
              <a:buChar char="•"/>
            </a:pPr>
            <a:r>
              <a:rPr lang="en-US" sz="2100" dirty="0"/>
              <a:t>Agencies with inactive projects that still need invoice submittal as of 10/20/22:</a:t>
            </a:r>
          </a:p>
          <a:p>
            <a:pPr marL="742950" lvl="1" indent="-285750">
              <a:lnSpc>
                <a:spcPct val="150000"/>
              </a:lnSpc>
              <a:buFont typeface="Arial" panose="020B0604020202020204" pitchFamily="34" charset="0"/>
              <a:buChar char="•"/>
            </a:pPr>
            <a:r>
              <a:rPr lang="en-US" sz="1700" dirty="0"/>
              <a:t>Anaheim – 5055(191), 5055(193)</a:t>
            </a:r>
          </a:p>
          <a:p>
            <a:pPr marL="742950" lvl="1" indent="-285750">
              <a:lnSpc>
                <a:spcPct val="150000"/>
              </a:lnSpc>
              <a:buFont typeface="Arial" panose="020B0604020202020204" pitchFamily="34" charset="0"/>
              <a:buChar char="•"/>
            </a:pPr>
            <a:r>
              <a:rPr lang="en-US" sz="1700" dirty="0"/>
              <a:t>Mission Viejo – 5451(023)</a:t>
            </a:r>
          </a:p>
          <a:p>
            <a:pPr marL="742950" lvl="1" indent="-285750">
              <a:lnSpc>
                <a:spcPct val="150000"/>
              </a:lnSpc>
              <a:buFont typeface="Arial" panose="020B0604020202020204" pitchFamily="34" charset="0"/>
              <a:buChar char="•"/>
            </a:pPr>
            <a:r>
              <a:rPr lang="en-US" sz="1700" dirty="0"/>
              <a:t>OCTA – 6071(165)</a:t>
            </a:r>
          </a:p>
          <a:p>
            <a:pPr marL="742950" lvl="1" indent="-285750">
              <a:lnSpc>
                <a:spcPct val="150000"/>
              </a:lnSpc>
              <a:buFont typeface="Arial" panose="020B0604020202020204" pitchFamily="34" charset="0"/>
              <a:buChar char="•"/>
            </a:pPr>
            <a:r>
              <a:rPr lang="en-US" sz="1700" dirty="0"/>
              <a:t>Placentia – 5269(028)</a:t>
            </a:r>
          </a:p>
          <a:p>
            <a:pPr marL="742950" lvl="1" indent="-285750">
              <a:lnSpc>
                <a:spcPct val="150000"/>
              </a:lnSpc>
              <a:buFont typeface="Arial" panose="020B0604020202020204" pitchFamily="34" charset="0"/>
              <a:buChar char="•"/>
            </a:pPr>
            <a:r>
              <a:rPr lang="en-US" sz="1700" dirty="0"/>
              <a:t>Santa Ana – 5063(184), 5063(187), 5063(203)</a:t>
            </a:r>
          </a:p>
          <a:p>
            <a:pPr marL="285750" indent="-285750">
              <a:lnSpc>
                <a:spcPct val="150000"/>
              </a:lnSpc>
              <a:buFont typeface="Arial" panose="020B0604020202020204" pitchFamily="34" charset="0"/>
              <a:buChar char="•"/>
            </a:pPr>
            <a:r>
              <a:rPr lang="en-US" sz="2100" dirty="0"/>
              <a:t>If you have questions or issues with submitting invoices, please contact your area engineer/planner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10163680" cy="461665"/>
          </a:xfrm>
          <a:prstGeom prst="rect">
            <a:avLst/>
          </a:prstGeom>
          <a:noFill/>
        </p:spPr>
        <p:txBody>
          <a:bodyPr wrap="none" rtlCol="0">
            <a:spAutoFit/>
          </a:bodyPr>
          <a:lstStyle/>
          <a:p>
            <a:r>
              <a:rPr lang="en-US" sz="2400" b="1" dirty="0"/>
              <a:t>Disadvantaged Business Enterprise (DBE)/American with Disabilities Act (ADA)</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4709110"/>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900" dirty="0"/>
              <a:t>Exhibits 9-B and 9-C were due on </a:t>
            </a:r>
            <a:r>
              <a:rPr lang="en-US" sz="2900" b="1" dirty="0"/>
              <a:t>June 30, 2022</a:t>
            </a:r>
          </a:p>
          <a:p>
            <a:pPr marL="742950" lvl="1" indent="-285750">
              <a:lnSpc>
                <a:spcPct val="150000"/>
              </a:lnSpc>
              <a:buFont typeface="Arial" panose="020B0604020202020204" pitchFamily="34" charset="0"/>
              <a:buChar char="•"/>
            </a:pPr>
            <a:r>
              <a:rPr lang="en-US" sz="2900" dirty="0"/>
              <a:t>9-B: Local Agency DBE Annual Submittal Form</a:t>
            </a:r>
          </a:p>
          <a:p>
            <a:pPr marL="742950" lvl="1" indent="-285750">
              <a:lnSpc>
                <a:spcPct val="150000"/>
              </a:lnSpc>
              <a:buFont typeface="Arial" panose="020B0604020202020204" pitchFamily="34" charset="0"/>
              <a:buChar char="•"/>
            </a:pPr>
            <a:r>
              <a:rPr lang="en-US" sz="2900" dirty="0"/>
              <a:t>9-C: Local Agency ADA Annual Certification Form</a:t>
            </a:r>
          </a:p>
          <a:p>
            <a:pPr marL="285750" indent="-285750">
              <a:lnSpc>
                <a:spcPct val="150000"/>
              </a:lnSpc>
              <a:buFont typeface="Arial" panose="020B0604020202020204" pitchFamily="34" charset="0"/>
              <a:buChar char="•"/>
            </a:pPr>
            <a:r>
              <a:rPr lang="en-US" sz="2900" dirty="0"/>
              <a:t>Both forms are required for projects in order to get authorization and funding</a:t>
            </a:r>
          </a:p>
          <a:p>
            <a:pPr marL="285750" lvl="0" indent="-285750">
              <a:lnSpc>
                <a:spcPct val="150000"/>
              </a:lnSpc>
              <a:buFont typeface="Arial" panose="020B0604020202020204" pitchFamily="34" charset="0"/>
              <a:buChar char="•"/>
            </a:pPr>
            <a:r>
              <a:rPr lang="en-US" sz="2900" dirty="0"/>
              <a:t>If you have questions about these forms, please contact Monroe Johnson at </a:t>
            </a:r>
            <a:r>
              <a:rPr lang="en-US" sz="2900" dirty="0">
                <a:hlinkClick r:id="rId3"/>
              </a:rPr>
              <a:t>Monroe.Johnson@dot.ca.gov</a:t>
            </a:r>
            <a:r>
              <a:rPr lang="en-US" sz="2900" dirty="0"/>
              <a:t> or (657) 328-6274</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208651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889113" cy="584775"/>
          </a:xfrm>
          <a:prstGeom prst="rect">
            <a:avLst/>
          </a:prstGeom>
          <a:noFill/>
        </p:spPr>
        <p:txBody>
          <a:bodyPr wrap="none" rtlCol="0">
            <a:spAutoFit/>
          </a:bodyPr>
          <a:lstStyle/>
          <a:p>
            <a:r>
              <a:rPr lang="en-US" sz="3200" b="1" dirty="0"/>
              <a:t>Quality Assurance Program (QAP)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4549835"/>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800" dirty="0"/>
              <a:t>QAP needs to be updated and approved every 5 years</a:t>
            </a:r>
          </a:p>
          <a:p>
            <a:pPr marL="285750" lvl="0" indent="-285750">
              <a:lnSpc>
                <a:spcPct val="150000"/>
              </a:lnSpc>
              <a:buFont typeface="Arial" panose="020B0604020202020204" pitchFamily="34" charset="0"/>
              <a:buChar char="•"/>
            </a:pPr>
            <a:r>
              <a:rPr lang="en-US" sz="2800" dirty="0"/>
              <a:t>Ensures that materials and work for each project conforms to contract plans and specs</a:t>
            </a:r>
          </a:p>
          <a:p>
            <a:pPr marL="285750" indent="-285750">
              <a:lnSpc>
                <a:spcPct val="150000"/>
              </a:lnSpc>
              <a:buFont typeface="Arial" panose="020B0604020202020204" pitchFamily="34" charset="0"/>
              <a:buChar char="•"/>
            </a:pPr>
            <a:r>
              <a:rPr lang="en-US" sz="2800" dirty="0"/>
              <a:t>Required for projects in order to get authorization and funding</a:t>
            </a:r>
          </a:p>
          <a:p>
            <a:pPr marL="285750" indent="-285750">
              <a:lnSpc>
                <a:spcPct val="150000"/>
              </a:lnSpc>
              <a:buFont typeface="Arial" panose="020B0604020202020204" pitchFamily="34" charset="0"/>
              <a:buChar char="•"/>
            </a:pPr>
            <a:r>
              <a:rPr lang="en-US" sz="2800" dirty="0"/>
              <a:t>See Chapter 16 of the LAPM for more information</a:t>
            </a:r>
          </a:p>
          <a:p>
            <a:pPr marL="285750" lvl="0" indent="-285750">
              <a:lnSpc>
                <a:spcPct val="150000"/>
              </a:lnSpc>
              <a:buFont typeface="Arial" panose="020B0604020202020204" pitchFamily="34" charset="0"/>
              <a:buChar char="•"/>
            </a:pPr>
            <a:r>
              <a:rPr lang="en-US" sz="2800" dirty="0"/>
              <a:t>If you have questions about QAP, please contact Monroe Johnson at </a:t>
            </a:r>
            <a:r>
              <a:rPr lang="en-US" sz="2800" dirty="0">
                <a:hlinkClick r:id="rId3"/>
              </a:rPr>
              <a:t>Monroe.Johnson@dot.ca.gov</a:t>
            </a:r>
            <a:r>
              <a:rPr lang="en-US" sz="2800" dirty="0"/>
              <a:t> or (657) 328-6274</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9175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390002" cy="584775"/>
          </a:xfrm>
          <a:prstGeom prst="rect">
            <a:avLst/>
          </a:prstGeom>
          <a:noFill/>
        </p:spPr>
        <p:txBody>
          <a:bodyPr wrap="none" rtlCol="0">
            <a:spAutoFit/>
          </a:bodyPr>
          <a:lstStyle/>
          <a:p>
            <a:r>
              <a:rPr lang="en-US" sz="3200" b="1" dirty="0"/>
              <a:t>Active Transportation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4868256"/>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3000" dirty="0"/>
              <a:t>CTC will adopt the Statewide component of ATP Cycle 6 on December 7-8, 2022</a:t>
            </a:r>
          </a:p>
          <a:p>
            <a:pPr marL="285750" lvl="0" indent="-285750">
              <a:lnSpc>
                <a:spcPct val="150000"/>
              </a:lnSpc>
              <a:buFont typeface="Arial" panose="020B0604020202020204" pitchFamily="34" charset="0"/>
              <a:buChar char="•"/>
            </a:pPr>
            <a:r>
              <a:rPr lang="en-US" sz="3000" dirty="0"/>
              <a:t>MPO component should be posted May 2023 and finalized for the June 2023 CTC Meeting</a:t>
            </a:r>
          </a:p>
          <a:p>
            <a:pPr marL="285750" indent="-285750">
              <a:lnSpc>
                <a:spcPct val="150000"/>
              </a:lnSpc>
              <a:buFont typeface="Arial" panose="020B0604020202020204" pitchFamily="34" charset="0"/>
              <a:buChar char="•"/>
            </a:pPr>
            <a:r>
              <a:rPr lang="en-US" sz="3000" dirty="0"/>
              <a:t>For more info and guidance, please see Caltrans’ ATP webpage: </a:t>
            </a:r>
            <a:r>
              <a:rPr lang="en-US" sz="3000" dirty="0">
                <a:hlinkClick r:id="rId3"/>
              </a:rPr>
              <a:t>https://dot.ca.gov/programs/local-assistance/fed-and-state-programs/active-transportation-program</a:t>
            </a:r>
            <a:endParaRPr lang="en-US" sz="30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274367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512377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50" b="1" dirty="0"/>
              <a:t>Cycle 2 </a:t>
            </a:r>
            <a:r>
              <a:rPr lang="en-US" sz="2450" dirty="0"/>
              <a:t>has been announced for the Clean CA program thanks to the success of Cycle 1</a:t>
            </a:r>
          </a:p>
          <a:p>
            <a:pPr marL="285750" indent="-285750">
              <a:lnSpc>
                <a:spcPct val="150000"/>
              </a:lnSpc>
              <a:buFont typeface="Arial" panose="020B0604020202020204" pitchFamily="34" charset="0"/>
              <a:buChar char="•"/>
            </a:pPr>
            <a:r>
              <a:rPr lang="en-US" sz="2450" dirty="0"/>
              <a:t>Projected milestones for Cycle 2:</a:t>
            </a:r>
          </a:p>
          <a:p>
            <a:pPr marL="742950" lvl="1" indent="-285750">
              <a:lnSpc>
                <a:spcPct val="150000"/>
              </a:lnSpc>
              <a:buFont typeface="Arial" panose="020B0604020202020204" pitchFamily="34" charset="0"/>
              <a:buChar char="•"/>
            </a:pPr>
            <a:r>
              <a:rPr lang="en-US" sz="2450" dirty="0"/>
              <a:t>January 2023 for call for projects</a:t>
            </a:r>
          </a:p>
          <a:p>
            <a:pPr marL="742950" lvl="1" indent="-285750">
              <a:lnSpc>
                <a:spcPct val="150000"/>
              </a:lnSpc>
              <a:buFont typeface="Arial" panose="020B0604020202020204" pitchFamily="34" charset="0"/>
              <a:buChar char="•"/>
            </a:pPr>
            <a:r>
              <a:rPr lang="en-US" sz="2450" dirty="0"/>
              <a:t>April 2023 for project application deadline</a:t>
            </a:r>
          </a:p>
          <a:p>
            <a:pPr marL="742950" lvl="1" indent="-285750">
              <a:lnSpc>
                <a:spcPct val="150000"/>
              </a:lnSpc>
              <a:buFont typeface="Arial" panose="020B0604020202020204" pitchFamily="34" charset="0"/>
              <a:buChar char="•"/>
            </a:pPr>
            <a:r>
              <a:rPr lang="en-US" sz="2450" dirty="0"/>
              <a:t>August/September 23 for project award notification</a:t>
            </a:r>
          </a:p>
          <a:p>
            <a:pPr marL="285750" indent="-285750">
              <a:lnSpc>
                <a:spcPct val="150000"/>
              </a:lnSpc>
              <a:buFont typeface="Arial" panose="020B0604020202020204" pitchFamily="34" charset="0"/>
              <a:buChar char="•"/>
            </a:pPr>
            <a:r>
              <a:rPr lang="en-US" sz="2450" dirty="0"/>
              <a:t>Several workshops are planned for Cycle 2:</a:t>
            </a:r>
          </a:p>
          <a:p>
            <a:pPr marL="742950" lvl="1" indent="-285750">
              <a:lnSpc>
                <a:spcPct val="150000"/>
              </a:lnSpc>
              <a:buFont typeface="Arial" panose="020B0604020202020204" pitchFamily="34" charset="0"/>
              <a:buChar char="•"/>
            </a:pPr>
            <a:r>
              <a:rPr lang="en-US" sz="2450" dirty="0"/>
              <a:t>Program Guideline Updates: November 3, 2022 and December 2022</a:t>
            </a:r>
          </a:p>
          <a:p>
            <a:pPr marL="742950" lvl="1" indent="-285750">
              <a:lnSpc>
                <a:spcPct val="150000"/>
              </a:lnSpc>
              <a:buFont typeface="Arial" panose="020B0604020202020204" pitchFamily="34" charset="0"/>
              <a:buChar char="•"/>
            </a:pPr>
            <a:r>
              <a:rPr lang="en-US" sz="2450" dirty="0"/>
              <a:t>Application Workshops: February through March 2023</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129811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(Cont.)</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90350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a:t>Please see the Clean CA webpage for more info and how to register for the workshops: </a:t>
            </a:r>
            <a:r>
              <a:rPr lang="en-US" sz="2800" dirty="0">
                <a:hlinkClick r:id="rId3"/>
              </a:rPr>
              <a:t>https://cleancalifornia.dot.ca.gov/local-grants/local-grant-program</a:t>
            </a:r>
            <a:endParaRPr lang="en-US" sz="2800" dirty="0"/>
          </a:p>
          <a:p>
            <a:pPr marL="285750" indent="-285750">
              <a:lnSpc>
                <a:spcPct val="150000"/>
              </a:lnSpc>
              <a:buFont typeface="Arial" panose="020B0604020202020204" pitchFamily="34" charset="0"/>
              <a:buChar char="•"/>
            </a:pPr>
            <a:r>
              <a:rPr lang="en-US" sz="2800" dirty="0"/>
              <a:t>If you have questions about Clean CA, please contact Troy Andres at </a:t>
            </a:r>
            <a:r>
              <a:rPr lang="en-US" sz="2800" dirty="0">
                <a:hlinkClick r:id="rId4"/>
              </a:rPr>
              <a:t>troy.andres@dot.ca.gov</a:t>
            </a:r>
            <a:r>
              <a:rPr lang="en-US" sz="2800" dirty="0"/>
              <a:t> or (657)328-6310</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7</a:t>
            </a:r>
          </a:p>
        </p:txBody>
      </p:sp>
    </p:spTree>
    <p:extLst>
      <p:ext uri="{BB962C8B-B14F-4D97-AF65-F5344CB8AC3E}">
        <p14:creationId xmlns:p14="http://schemas.microsoft.com/office/powerpoint/2010/main" val="2622737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39740</TotalTime>
  <Words>1180</Words>
  <Application>Microsoft Office PowerPoint</Application>
  <PresentationFormat>Widescreen</PresentationFormat>
  <Paragraphs>140</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Luu, Oliver@DOT</cp:lastModifiedBy>
  <cp:revision>1032</cp:revision>
  <cp:lastPrinted>2019-05-24T19:45:03Z</cp:lastPrinted>
  <dcterms:created xsi:type="dcterms:W3CDTF">2019-03-25T04:17:46Z</dcterms:created>
  <dcterms:modified xsi:type="dcterms:W3CDTF">2022-10-20T18:51:04Z</dcterms:modified>
</cp:coreProperties>
</file>