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3"/>
  </p:notesMasterIdLst>
  <p:sldIdLst>
    <p:sldId id="577" r:id="rId2"/>
    <p:sldId id="612" r:id="rId3"/>
    <p:sldId id="788" r:id="rId4"/>
    <p:sldId id="765" r:id="rId5"/>
    <p:sldId id="790" r:id="rId6"/>
    <p:sldId id="795" r:id="rId7"/>
    <p:sldId id="796" r:id="rId8"/>
    <p:sldId id="797" r:id="rId9"/>
    <p:sldId id="791" r:id="rId10"/>
    <p:sldId id="798" r:id="rId11"/>
    <p:sldId id="794" r:id="rId12"/>
  </p:sldIdLst>
  <p:sldSz cx="16256000" cy="9144000"/>
  <p:notesSz cx="7010400" cy="9296400"/>
  <p:custDataLst>
    <p:tags r:id="rId1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51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rah" initials="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9DE"/>
    <a:srgbClr val="C6E2FF"/>
    <a:srgbClr val="FFFF00"/>
    <a:srgbClr val="83C937"/>
    <a:srgbClr val="57B4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90" autoAdjust="0"/>
    <p:restoredTop sz="94402"/>
  </p:normalViewPr>
  <p:slideViewPr>
    <p:cSldViewPr snapToGrid="0" snapToObjects="1">
      <p:cViewPr varScale="1">
        <p:scale>
          <a:sx n="82" d="100"/>
          <a:sy n="82" d="100"/>
        </p:scale>
        <p:origin x="414" y="18"/>
      </p:cViewPr>
      <p:guideLst>
        <p:guide orient="horz" pos="2880"/>
        <p:guide pos="5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60" d="100"/>
          <a:sy n="160" d="100"/>
        </p:scale>
        <p:origin x="4624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orhome02\Extdata\1%20External%20Affairs%20Central%20File\Departments\Marketing\Reports%20and%20Analytics\Beach%20and%20529%20Market%20Assessment\ESRI%20Tapestry\529%20Tapestry%20Repor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maloney\Desktop\ACS%20Selected\ACS%20Work%20v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orhome02\Extdata\1%20External%20Affairs%20Central%20File\Departments\Marketing\Reports%20and%20Analytics\Beach%20and%20529%20Market%20Assessment\GIS%20Businesses\AreaBusinesse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maloney\Desktop\ACS%20Selected\ACS%20Work%20v3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maloney\Desktop\ACS%20Selected\ACS%20Work%20v3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maloney\Desktop\ACS%20Selected\ACS%20Work%20v3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maloney\Desktop\ACS%20Selected\ACS%20Work%20v3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[529 Tapestry Report.xlsx]Area Sociographics Chart!PivotTable1</c:name>
    <c:fmtId val="4"/>
  </c:pivotSource>
  <c:chart>
    <c:autoTitleDeleted val="1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separator> </c:separator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separator> </c:separator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separator> </c:separator>
          <c:extLst>
            <c:ext xmlns:c15="http://schemas.microsoft.com/office/drawing/2012/chart" uri="{CE6537A1-D6FC-4f65-9D91-7224C49458BB}"/>
          </c:extLst>
        </c:dLbl>
      </c:pivotFmt>
      <c:pivotFmt>
        <c:idx val="4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</c:pivotFmt>
      <c:pivotFmt>
        <c:idx val="7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9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9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9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9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</c:pivotFmts>
    <c:plotArea>
      <c:layout>
        <c:manualLayout>
          <c:layoutTarget val="inner"/>
          <c:xMode val="edge"/>
          <c:yMode val="edge"/>
          <c:x val="9.3055555555555558E-2"/>
          <c:y val="0.10789922702829388"/>
          <c:w val="0.82916666666666661"/>
          <c:h val="0.79838881748086343"/>
        </c:manualLayout>
      </c:layout>
      <c:ofPieChart>
        <c:ofPieType val="bar"/>
        <c:varyColors val="1"/>
        <c:ser>
          <c:idx val="0"/>
          <c:order val="0"/>
          <c:tx>
            <c:strRef>
              <c:f>'Area Sociographics Chart'!$C$3</c:f>
              <c:strCache>
                <c:ptCount val="1"/>
                <c:pt idx="0">
                  <c:v>Sum of HOUSEHOLDS</c:v>
                </c:pt>
              </c:strCache>
            </c:strRef>
          </c:tx>
          <c:dPt>
            <c:idx val="0"/>
            <c:bubble3D val="0"/>
            <c:explosion val="12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8A8-4168-BF30-4DB087C0C1BB}"/>
              </c:ext>
            </c:extLst>
          </c:dPt>
          <c:dPt>
            <c:idx val="1"/>
            <c:bubble3D val="0"/>
            <c:explosion val="12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8A8-4168-BF30-4DB087C0C1BB}"/>
              </c:ext>
            </c:extLst>
          </c:dPt>
          <c:dPt>
            <c:idx val="2"/>
            <c:bubble3D val="0"/>
            <c:explosion val="1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8A8-4168-BF30-4DB087C0C1BB}"/>
              </c:ext>
            </c:extLst>
          </c:dPt>
          <c:dPt>
            <c:idx val="3"/>
            <c:bubble3D val="0"/>
            <c:explosion val="12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8A8-4168-BF30-4DB087C0C1BB}"/>
              </c:ext>
            </c:extLst>
          </c:dPt>
          <c:dPt>
            <c:idx val="4"/>
            <c:bubble3D val="0"/>
            <c:explosion val="12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8A8-4168-BF30-4DB087C0C1BB}"/>
              </c:ext>
            </c:extLst>
          </c:dPt>
          <c:dPt>
            <c:idx val="5"/>
            <c:bubble3D val="0"/>
            <c:explosion val="12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8A8-4168-BF30-4DB087C0C1BB}"/>
              </c:ext>
            </c:extLst>
          </c:dPt>
          <c:dPt>
            <c:idx val="6"/>
            <c:bubble3D val="0"/>
            <c:explosion val="12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98A8-4168-BF30-4DB087C0C1BB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98A8-4168-BF30-4DB087C0C1BB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98A8-4168-BF30-4DB087C0C1BB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98A8-4168-BF30-4DB087C0C1BB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98A8-4168-BF30-4DB087C0C1BB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98A8-4168-BF30-4DB087C0C1BB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98A8-4168-BF30-4DB087C0C1BB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98A8-4168-BF30-4DB087C0C1BB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98A8-4168-BF30-4DB087C0C1BB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98A8-4168-BF30-4DB087C0C1BB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98A8-4168-BF30-4DB087C0C1BB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98A8-4168-BF30-4DB087C0C1BB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98A8-4168-BF30-4DB087C0C1BB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98A8-4168-BF30-4DB087C0C1BB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98A8-4168-BF30-4DB087C0C1BB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B-98A8-4168-BF30-4DB087C0C1BB}"/>
              </c:ext>
            </c:extLst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D-98A8-4168-BF30-4DB087C0C1B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'Area Sociographics Chart'!$B$4:$B$26</c:f>
              <c:strCache>
                <c:ptCount val="22"/>
                <c:pt idx="0">
                  <c:v>International Marketplace</c:v>
                </c:pt>
                <c:pt idx="1">
                  <c:v>Pacific Heights</c:v>
                </c:pt>
                <c:pt idx="2">
                  <c:v>Urban Villages</c:v>
                </c:pt>
                <c:pt idx="3">
                  <c:v>Las Casas</c:v>
                </c:pt>
                <c:pt idx="4">
                  <c:v>Downtown Melting Pot</c:v>
                </c:pt>
                <c:pt idx="5">
                  <c:v>Metro Fusion</c:v>
                </c:pt>
                <c:pt idx="6">
                  <c:v>Barrios Urbanos</c:v>
                </c:pt>
                <c:pt idx="7">
                  <c:v>City Lights</c:v>
                </c:pt>
                <c:pt idx="8">
                  <c:v>Enterprising Professionals</c:v>
                </c:pt>
                <c:pt idx="9">
                  <c:v>Pleasantville</c:v>
                </c:pt>
                <c:pt idx="10">
                  <c:v>Trendsetters</c:v>
                </c:pt>
                <c:pt idx="11">
                  <c:v>Golden Years</c:v>
                </c:pt>
                <c:pt idx="12">
                  <c:v>American Dreamers</c:v>
                </c:pt>
                <c:pt idx="13">
                  <c:v>Bright Young Professionals</c:v>
                </c:pt>
                <c:pt idx="14">
                  <c:v>Down the Road</c:v>
                </c:pt>
                <c:pt idx="15">
                  <c:v>Laptops and Lattes</c:v>
                </c:pt>
                <c:pt idx="16">
                  <c:v>NeWest Residents</c:v>
                </c:pt>
                <c:pt idx="17">
                  <c:v>Social Security Set</c:v>
                </c:pt>
                <c:pt idx="18">
                  <c:v>Retirement Communities</c:v>
                </c:pt>
                <c:pt idx="19">
                  <c:v>Urban Chic</c:v>
                </c:pt>
                <c:pt idx="20">
                  <c:v>Exurbanites</c:v>
                </c:pt>
                <c:pt idx="21">
                  <c:v>Young and Restless</c:v>
                </c:pt>
              </c:strCache>
            </c:strRef>
          </c:cat>
          <c:val>
            <c:numRef>
              <c:f>'Area Sociographics Chart'!$C$4:$C$26</c:f>
              <c:numCache>
                <c:formatCode>General</c:formatCode>
                <c:ptCount val="22"/>
                <c:pt idx="0">
                  <c:v>8797</c:v>
                </c:pt>
                <c:pt idx="1">
                  <c:v>6801</c:v>
                </c:pt>
                <c:pt idx="2">
                  <c:v>6439</c:v>
                </c:pt>
                <c:pt idx="3">
                  <c:v>3473</c:v>
                </c:pt>
                <c:pt idx="4">
                  <c:v>1327</c:v>
                </c:pt>
                <c:pt idx="5">
                  <c:v>906</c:v>
                </c:pt>
                <c:pt idx="6">
                  <c:v>874</c:v>
                </c:pt>
                <c:pt idx="7">
                  <c:v>8017</c:v>
                </c:pt>
                <c:pt idx="8">
                  <c:v>4298</c:v>
                </c:pt>
                <c:pt idx="9">
                  <c:v>4176</c:v>
                </c:pt>
                <c:pt idx="10">
                  <c:v>2818</c:v>
                </c:pt>
                <c:pt idx="11">
                  <c:v>2626</c:v>
                </c:pt>
                <c:pt idx="12">
                  <c:v>2008</c:v>
                </c:pt>
                <c:pt idx="13">
                  <c:v>927</c:v>
                </c:pt>
                <c:pt idx="14">
                  <c:v>992</c:v>
                </c:pt>
                <c:pt idx="15">
                  <c:v>1101</c:v>
                </c:pt>
                <c:pt idx="16">
                  <c:v>510</c:v>
                </c:pt>
                <c:pt idx="17">
                  <c:v>1034</c:v>
                </c:pt>
                <c:pt idx="18">
                  <c:v>829</c:v>
                </c:pt>
                <c:pt idx="19">
                  <c:v>673</c:v>
                </c:pt>
                <c:pt idx="20">
                  <c:v>483</c:v>
                </c:pt>
                <c:pt idx="21">
                  <c:v>554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E-98A8-4168-BF30-4DB087C0C1BB}"/>
            </c:ext>
          </c:extLst>
        </c:ser>
        <c:ser>
          <c:idx val="1"/>
          <c:order val="1"/>
          <c:tx>
            <c:strRef>
              <c:f>'Area Sociographics Chart'!$D$3</c:f>
              <c:strCache>
                <c:ptCount val="1"/>
                <c:pt idx="0">
                  <c:v>Sum of HOUSEHOLDS2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0-98A8-4168-BF30-4DB087C0C1B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2-98A8-4168-BF30-4DB087C0C1B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4-98A8-4168-BF30-4DB087C0C1B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6-98A8-4168-BF30-4DB087C0C1B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8-98A8-4168-BF30-4DB087C0C1B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A-98A8-4168-BF30-4DB087C0C1B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C-98A8-4168-BF30-4DB087C0C1BB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E-98A8-4168-BF30-4DB087C0C1BB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0-98A8-4168-BF30-4DB087C0C1BB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2-98A8-4168-BF30-4DB087C0C1BB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4-98A8-4168-BF30-4DB087C0C1BB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6-98A8-4168-BF30-4DB087C0C1BB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8-98A8-4168-BF30-4DB087C0C1BB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A-98A8-4168-BF30-4DB087C0C1BB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C-98A8-4168-BF30-4DB087C0C1BB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E-98A8-4168-BF30-4DB087C0C1BB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0-98A8-4168-BF30-4DB087C0C1BB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2-98A8-4168-BF30-4DB087C0C1BB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4-98A8-4168-BF30-4DB087C0C1BB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6-98A8-4168-BF30-4DB087C0C1BB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8-98A8-4168-BF30-4DB087C0C1BB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A-98A8-4168-BF30-4DB087C0C1BB}"/>
              </c:ext>
            </c:extLst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C-98A8-4168-BF30-4DB087C0C1BB}"/>
              </c:ext>
            </c:extLst>
          </c:dPt>
          <c:cat>
            <c:strRef>
              <c:f>'Area Sociographics Chart'!$B$4:$B$26</c:f>
              <c:strCache>
                <c:ptCount val="22"/>
                <c:pt idx="0">
                  <c:v>International Marketplace</c:v>
                </c:pt>
                <c:pt idx="1">
                  <c:v>Pacific Heights</c:v>
                </c:pt>
                <c:pt idx="2">
                  <c:v>Urban Villages</c:v>
                </c:pt>
                <c:pt idx="3">
                  <c:v>Las Casas</c:v>
                </c:pt>
                <c:pt idx="4">
                  <c:v>Downtown Melting Pot</c:v>
                </c:pt>
                <c:pt idx="5">
                  <c:v>Metro Fusion</c:v>
                </c:pt>
                <c:pt idx="6">
                  <c:v>Barrios Urbanos</c:v>
                </c:pt>
                <c:pt idx="7">
                  <c:v>City Lights</c:v>
                </c:pt>
                <c:pt idx="8">
                  <c:v>Enterprising Professionals</c:v>
                </c:pt>
                <c:pt idx="9">
                  <c:v>Pleasantville</c:v>
                </c:pt>
                <c:pt idx="10">
                  <c:v>Trendsetters</c:v>
                </c:pt>
                <c:pt idx="11">
                  <c:v>Golden Years</c:v>
                </c:pt>
                <c:pt idx="12">
                  <c:v>American Dreamers</c:v>
                </c:pt>
                <c:pt idx="13">
                  <c:v>Bright Young Professionals</c:v>
                </c:pt>
                <c:pt idx="14">
                  <c:v>Down the Road</c:v>
                </c:pt>
                <c:pt idx="15">
                  <c:v>Laptops and Lattes</c:v>
                </c:pt>
                <c:pt idx="16">
                  <c:v>NeWest Residents</c:v>
                </c:pt>
                <c:pt idx="17">
                  <c:v>Social Security Set</c:v>
                </c:pt>
                <c:pt idx="18">
                  <c:v>Retirement Communities</c:v>
                </c:pt>
                <c:pt idx="19">
                  <c:v>Urban Chic</c:v>
                </c:pt>
                <c:pt idx="20">
                  <c:v>Exurbanites</c:v>
                </c:pt>
                <c:pt idx="21">
                  <c:v>Young and Restless</c:v>
                </c:pt>
              </c:strCache>
            </c:strRef>
          </c:cat>
          <c:val>
            <c:numRef>
              <c:f>'Area Sociographics Chart'!$D$4:$D$26</c:f>
              <c:numCache>
                <c:formatCode>0.00%</c:formatCode>
                <c:ptCount val="22"/>
                <c:pt idx="0">
                  <c:v>0.14744481504449994</c:v>
                </c:pt>
                <c:pt idx="1">
                  <c:v>0.11399024521059953</c:v>
                </c:pt>
                <c:pt idx="2">
                  <c:v>0.10792283324673584</c:v>
                </c:pt>
                <c:pt idx="3">
                  <c:v>5.8210281078725508E-2</c:v>
                </c:pt>
                <c:pt idx="4">
                  <c:v>2.2241590265323567E-2</c:v>
                </c:pt>
                <c:pt idx="5">
                  <c:v>1.5185290716189263E-2</c:v>
                </c:pt>
                <c:pt idx="6">
                  <c:v>1.4648944907228937E-2</c:v>
                </c:pt>
                <c:pt idx="7">
                  <c:v>0.13437138595109197</c:v>
                </c:pt>
                <c:pt idx="8">
                  <c:v>7.2037946465983937E-2</c:v>
                </c:pt>
                <c:pt idx="9">
                  <c:v>6.9993128069322702E-2</c:v>
                </c:pt>
                <c:pt idx="10">
                  <c:v>4.7231952801568812E-2</c:v>
                </c:pt>
                <c:pt idx="11">
                  <c:v>4.4013877947806847E-2</c:v>
                </c:pt>
                <c:pt idx="12">
                  <c:v>3.365569951226053E-2</c:v>
                </c:pt>
                <c:pt idx="13">
                  <c:v>1.5537267653319477E-2</c:v>
                </c:pt>
                <c:pt idx="14">
                  <c:v>1.6626720077770142E-2</c:v>
                </c:pt>
                <c:pt idx="15">
                  <c:v>1.8453647989541258E-2</c:v>
                </c:pt>
                <c:pt idx="16">
                  <c:v>8.5480113303052149E-3</c:v>
                </c:pt>
                <c:pt idx="17">
                  <c:v>1.733067395203057E-2</c:v>
                </c:pt>
                <c:pt idx="18">
                  <c:v>1.3894708613378475E-2</c:v>
                </c:pt>
                <c:pt idx="19">
                  <c:v>1.128002279469688E-2</c:v>
                </c:pt>
                <c:pt idx="20">
                  <c:v>8.0954695539949377E-3</c:v>
                </c:pt>
                <c:pt idx="21">
                  <c:v>9.2854868176256641E-3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D-98A8-4168-BF30-4DB087C0C1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32"/>
        <c:splitType val="pos"/>
        <c:splitPos val="9"/>
        <c:secondPieSize val="56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649099548328338E-2"/>
          <c:y val="6.2499844095458473E-2"/>
          <c:w val="0.92581907704641786"/>
          <c:h val="0.88908022418102983"/>
        </c:manualLayout>
      </c:layout>
      <c:ofPieChart>
        <c:ofPieType val="bar"/>
        <c:varyColors val="1"/>
        <c:ser>
          <c:idx val="0"/>
          <c:order val="0"/>
          <c:tx>
            <c:strRef>
              <c:f>Sheet1!$B$50</c:f>
              <c:strCache>
                <c:ptCount val="1"/>
                <c:pt idx="0">
                  <c:v> Route 529 Area (Census Tract Data)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B2D-4890-B4B5-C9E1D7DEEB5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B2D-4890-B4B5-C9E1D7DEEB5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B2D-4890-B4B5-C9E1D7DEEB5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B2D-4890-B4B5-C9E1D7DEEB5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B2D-4890-B4B5-C9E1D7DEEB5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B2D-4890-B4B5-C9E1D7DEEB5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B2D-4890-B4B5-C9E1D7DEEB5C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6B2D-4890-B4B5-C9E1D7DEEB5C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6B2D-4890-B4B5-C9E1D7DEEB5C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6B2D-4890-B4B5-C9E1D7DEEB5C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6B2D-4890-B4B5-C9E1D7DEEB5C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6B2D-4890-B4B5-C9E1D7DEEB5C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6B2D-4890-B4B5-C9E1D7DEEB5C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6B2D-4890-B4B5-C9E1D7DEEB5C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6B2D-4890-B4B5-C9E1D7DEEB5C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6B2D-4890-B4B5-C9E1D7DEEB5C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6B2D-4890-B4B5-C9E1D7DEEB5C}"/>
              </c:ext>
            </c:extLst>
          </c:dPt>
          <c:dLbls>
            <c:dLbl>
              <c:idx val="0"/>
              <c:layout>
                <c:manualLayout>
                  <c:x val="-2.3828538709069376E-2"/>
                  <c:y val="-3.5199780929867346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B2D-4890-B4B5-C9E1D7DEEB5C}"/>
                </c:ext>
              </c:extLst>
            </c:dLbl>
            <c:dLbl>
              <c:idx val="1"/>
              <c:layout>
                <c:manualLayout>
                  <c:x val="-1.9623502466292391E-2"/>
                  <c:y val="2.111986855792040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B2D-4890-B4B5-C9E1D7DEEB5C}"/>
                </c:ext>
              </c:extLst>
            </c:dLbl>
            <c:dLbl>
              <c:idx val="8"/>
              <c:layout>
                <c:manualLayout>
                  <c:x val="-5.6067149903692532E-3"/>
                  <c:y val="-2.111986855792040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6B2D-4890-B4B5-C9E1D7DEEB5C}"/>
                </c:ext>
              </c:extLst>
            </c:dLbl>
            <c:dLbl>
              <c:idx val="9"/>
              <c:layout>
                <c:manualLayout>
                  <c:x val="-9.8117512331461678E-3"/>
                  <c:y val="-1.055993427896020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6B2D-4890-B4B5-C9E1D7DEEB5C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6B2D-4890-B4B5-C9E1D7DEEB5C}"/>
                </c:ext>
              </c:extLst>
            </c:dLbl>
            <c:dLbl>
              <c:idx val="12"/>
              <c:layout>
                <c:manualLayout>
                  <c:x val="0"/>
                  <c:y val="-1.759989046493367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6B2D-4890-B4B5-C9E1D7DEEB5C}"/>
                </c:ext>
              </c:extLst>
            </c:dLbl>
            <c:dLbl>
              <c:idx val="13"/>
              <c:layout>
                <c:manualLayout>
                  <c:x val="0"/>
                  <c:y val="1.407991237194693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6B2D-4890-B4B5-C9E1D7DEEB5C}"/>
                </c:ext>
              </c:extLst>
            </c:dLbl>
            <c:dLbl>
              <c:idx val="14"/>
              <c:layout>
                <c:manualLayout>
                  <c:x val="9.8117512331461921E-3"/>
                  <c:y val="-5.983962758077450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6B2D-4890-B4B5-C9E1D7DEEB5C}"/>
                </c:ext>
              </c:extLst>
            </c:dLbl>
            <c:dLbl>
              <c:idx val="16"/>
              <c:layout>
                <c:manualLayout>
                  <c:x val="-1.4104399587550618E-2"/>
                  <c:y val="-0.1531190030340584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6B2D-4890-B4B5-C9E1D7DEEB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Sheet1!$A$51:$A$66</c:f>
              <c:strCache>
                <c:ptCount val="16"/>
                <c:pt idx="0">
                  <c:v>White, Not Hispanic or Latino</c:v>
                </c:pt>
                <c:pt idx="1">
                  <c:v>White, Hispanic or Latino</c:v>
                </c:pt>
                <c:pt idx="2">
                  <c:v>Black or African American</c:v>
                </c:pt>
                <c:pt idx="3">
                  <c:v>American Indian and Alaska Native</c:v>
                </c:pt>
                <c:pt idx="4">
                  <c:v>Asian Indian</c:v>
                </c:pt>
                <c:pt idx="5">
                  <c:v>Chinese</c:v>
                </c:pt>
                <c:pt idx="6">
                  <c:v>Filipino</c:v>
                </c:pt>
                <c:pt idx="7">
                  <c:v>Japanese</c:v>
                </c:pt>
                <c:pt idx="8">
                  <c:v>Korean</c:v>
                </c:pt>
                <c:pt idx="9">
                  <c:v>Vietnamese</c:v>
                </c:pt>
                <c:pt idx="10">
                  <c:v>Other Asian</c:v>
                </c:pt>
                <c:pt idx="11">
                  <c:v>Native Hawaiian and Other Pacific Islander</c:v>
                </c:pt>
                <c:pt idx="12">
                  <c:v>Some other race</c:v>
                </c:pt>
                <c:pt idx="13">
                  <c:v>Some other race, Not Hispanic or Latino</c:v>
                </c:pt>
                <c:pt idx="14">
                  <c:v>Some other race, Hispanic or Latino</c:v>
                </c:pt>
                <c:pt idx="15">
                  <c:v>Two or more races</c:v>
                </c:pt>
              </c:strCache>
            </c:strRef>
          </c:cat>
          <c:val>
            <c:numRef>
              <c:f>Sheet1!$B$51:$B$66</c:f>
              <c:numCache>
                <c:formatCode>_(* #,##0_);_(* \(#,##0\);_(* "-"??_);_(@_)</c:formatCode>
                <c:ptCount val="16"/>
                <c:pt idx="0">
                  <c:v>198085</c:v>
                </c:pt>
                <c:pt idx="1">
                  <c:v>111113</c:v>
                </c:pt>
                <c:pt idx="2">
                  <c:v>8727</c:v>
                </c:pt>
                <c:pt idx="3">
                  <c:v>3070</c:v>
                </c:pt>
                <c:pt idx="4">
                  <c:v>4782</c:v>
                </c:pt>
                <c:pt idx="5">
                  <c:v>11761</c:v>
                </c:pt>
                <c:pt idx="6">
                  <c:v>14715</c:v>
                </c:pt>
                <c:pt idx="7">
                  <c:v>6474</c:v>
                </c:pt>
                <c:pt idx="8">
                  <c:v>27805</c:v>
                </c:pt>
                <c:pt idx="9">
                  <c:v>74567</c:v>
                </c:pt>
                <c:pt idx="10">
                  <c:v>7798</c:v>
                </c:pt>
                <c:pt idx="11">
                  <c:v>2057</c:v>
                </c:pt>
                <c:pt idx="12">
                  <c:v>54471</c:v>
                </c:pt>
                <c:pt idx="13">
                  <c:v>873</c:v>
                </c:pt>
                <c:pt idx="14">
                  <c:v>53598</c:v>
                </c:pt>
                <c:pt idx="15">
                  <c:v>20456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6B2D-4890-B4B5-C9E1D7DEEB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92"/>
        <c:splitType val="percent"/>
        <c:splitPos val="4"/>
        <c:secondPieSize val="60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[AreaBusinesses.xlsx]Businesses (2)!PivotTable2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</c:pivotFmts>
    <c:plotArea>
      <c:layout/>
      <c:pieChart>
        <c:varyColors val="1"/>
        <c:ser>
          <c:idx val="0"/>
          <c:order val="0"/>
          <c:tx>
            <c:strRef>
              <c:f>'Businesses (2)'!$C$3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5C6-4F46-8509-D27A5AD90FF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5C6-4F46-8509-D27A5AD90FF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5C6-4F46-8509-D27A5AD90FF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5C6-4F46-8509-D27A5AD90FF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5C6-4F46-8509-D27A5AD90FF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5C6-4F46-8509-D27A5AD90FF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5C6-4F46-8509-D27A5AD90FF3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05C6-4F46-8509-D27A5AD90FF3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05C6-4F46-8509-D27A5AD90FF3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05C6-4F46-8509-D27A5AD90FF3}"/>
              </c:ext>
            </c:extLst>
          </c:dPt>
          <c:dLbls>
            <c:dLbl>
              <c:idx val="9"/>
              <c:layout>
                <c:manualLayout>
                  <c:x val="3.281250403697146E-2"/>
                  <c:y val="-2.094072696158549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05C6-4F46-8509-D27A5AD90FF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'Businesses (2)'!$B$4:$B$14</c:f>
              <c:strCache>
                <c:ptCount val="10"/>
                <c:pt idx="0">
                  <c:v>Full-Service Restaurants</c:v>
                </c:pt>
                <c:pt idx="1">
                  <c:v>Elementary and Secondary Schools</c:v>
                </c:pt>
                <c:pt idx="2">
                  <c:v>New Car Dealers</c:v>
                </c:pt>
                <c:pt idx="3">
                  <c:v>Department Stores (except Discount Department Stores)</c:v>
                </c:pt>
                <c:pt idx="4">
                  <c:v>Newspaper Publishers</c:v>
                </c:pt>
                <c:pt idx="5">
                  <c:v>Police Protection</c:v>
                </c:pt>
                <c:pt idx="6">
                  <c:v>Supermarkets and Other Grocery (except Convenience) Stores</c:v>
                </c:pt>
                <c:pt idx="7">
                  <c:v>Amusement and Theme Parks</c:v>
                </c:pt>
                <c:pt idx="8">
                  <c:v>Hotels (except Casino Hotels) and Motels</c:v>
                </c:pt>
                <c:pt idx="9">
                  <c:v>Warehouse Clubs and Supercenters</c:v>
                </c:pt>
              </c:strCache>
            </c:strRef>
          </c:cat>
          <c:val>
            <c:numRef>
              <c:f>'Businesses (2)'!$C$4:$C$14</c:f>
              <c:numCache>
                <c:formatCode>#,##0</c:formatCode>
                <c:ptCount val="10"/>
                <c:pt idx="0">
                  <c:v>7409</c:v>
                </c:pt>
                <c:pt idx="1">
                  <c:v>2847</c:v>
                </c:pt>
                <c:pt idx="2">
                  <c:v>2246</c:v>
                </c:pt>
                <c:pt idx="3">
                  <c:v>1744</c:v>
                </c:pt>
                <c:pt idx="4">
                  <c:v>1510</c:v>
                </c:pt>
                <c:pt idx="5">
                  <c:v>1426</c:v>
                </c:pt>
                <c:pt idx="6">
                  <c:v>1206</c:v>
                </c:pt>
                <c:pt idx="7">
                  <c:v>1100</c:v>
                </c:pt>
                <c:pt idx="8">
                  <c:v>1024</c:v>
                </c:pt>
                <c:pt idx="9">
                  <c:v>1020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05C6-4F46-8509-D27A5AD90F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Demographics: Race Compared to Overall Orange County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Sheet1!$E$50</c:f>
              <c:strCache>
                <c:ptCount val="1"/>
                <c:pt idx="0">
                  <c:v> Route 529 Area (Census Tract Data)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5.5555555555555679E-3"/>
                  <c:y val="-3.64471961918132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703-4AF7-B25F-9EAA8A48C072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D703-4AF7-B25F-9EAA8A48C072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D703-4AF7-B25F-9EAA8A48C0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Sheet1!$A$51:$A$66</c:f>
              <c:strCache>
                <c:ptCount val="16"/>
                <c:pt idx="0">
                  <c:v>White, Not Hispanic or Latino</c:v>
                </c:pt>
                <c:pt idx="1">
                  <c:v>White, Hispanic or Latino</c:v>
                </c:pt>
                <c:pt idx="2">
                  <c:v>Black or African American</c:v>
                </c:pt>
                <c:pt idx="3">
                  <c:v>American Indian and Alaska Native</c:v>
                </c:pt>
                <c:pt idx="4">
                  <c:v>Asian Indian</c:v>
                </c:pt>
                <c:pt idx="5">
                  <c:v>Chinese</c:v>
                </c:pt>
                <c:pt idx="6">
                  <c:v>Filipino</c:v>
                </c:pt>
                <c:pt idx="7">
                  <c:v>Japanese</c:v>
                </c:pt>
                <c:pt idx="8">
                  <c:v>Korean</c:v>
                </c:pt>
                <c:pt idx="9">
                  <c:v>Vietnamese</c:v>
                </c:pt>
                <c:pt idx="10">
                  <c:v>Other Asian</c:v>
                </c:pt>
                <c:pt idx="11">
                  <c:v>Native Hawaiian and Other Pacific Islander</c:v>
                </c:pt>
                <c:pt idx="12">
                  <c:v>Some other race</c:v>
                </c:pt>
                <c:pt idx="13">
                  <c:v>Some other race, Not Hispanic or Latino</c:v>
                </c:pt>
                <c:pt idx="14">
                  <c:v>Some other race, Hispanic or Latino</c:v>
                </c:pt>
                <c:pt idx="15">
                  <c:v>Two or more races</c:v>
                </c:pt>
              </c:strCache>
            </c:strRef>
          </c:cat>
          <c:val>
            <c:numRef>
              <c:f>Sheet1!$E$51:$E$66</c:f>
              <c:numCache>
                <c:formatCode>0%</c:formatCode>
                <c:ptCount val="16"/>
                <c:pt idx="0">
                  <c:v>0.32994809711635842</c:v>
                </c:pt>
                <c:pt idx="1">
                  <c:v>0.18507975321144929</c:v>
                </c:pt>
                <c:pt idx="2">
                  <c:v>1.4536471936463942E-2</c:v>
                </c:pt>
                <c:pt idx="3">
                  <c:v>5.1136666488993121E-3</c:v>
                </c:pt>
                <c:pt idx="4">
                  <c:v>7.9653270081552156E-3</c:v>
                </c:pt>
                <c:pt idx="5">
                  <c:v>1.9590173764724696E-2</c:v>
                </c:pt>
                <c:pt idx="6">
                  <c:v>2.4510620436010874E-2</c:v>
                </c:pt>
                <c:pt idx="7">
                  <c:v>1.0783673578167475E-2</c:v>
                </c:pt>
                <c:pt idx="8">
                  <c:v>4.6314495495975695E-2</c:v>
                </c:pt>
                <c:pt idx="9">
                  <c:v>0.1242054661265391</c:v>
                </c:pt>
                <c:pt idx="10">
                  <c:v>1.298904642609669E-2</c:v>
                </c:pt>
                <c:pt idx="11">
                  <c:v>3.4263232237087575E-3</c:v>
                </c:pt>
                <c:pt idx="12">
                  <c:v>9.0731770694525885E-2</c:v>
                </c:pt>
                <c:pt idx="13">
                  <c:v>1.4541469004850489E-3</c:v>
                </c:pt>
                <c:pt idx="14">
                  <c:v>8.9277623794040833E-2</c:v>
                </c:pt>
                <c:pt idx="15">
                  <c:v>3.4073343638398805E-2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703-4AF7-B25F-9EAA8A48C072}"/>
            </c:ext>
          </c:extLst>
        </c:ser>
        <c:ser>
          <c:idx val="1"/>
          <c:order val="1"/>
          <c:tx>
            <c:strRef>
              <c:f>Sheet1!$F$50</c:f>
              <c:strCache>
                <c:ptCount val="1"/>
                <c:pt idx="0">
                  <c:v> Orange County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5.5555555555555297E-3"/>
                  <c:y val="-3.64471961918132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703-4AF7-B25F-9EAA8A48C0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Sheet1!$A$51:$A$66</c:f>
              <c:strCache>
                <c:ptCount val="16"/>
                <c:pt idx="0">
                  <c:v>White, Not Hispanic or Latino</c:v>
                </c:pt>
                <c:pt idx="1">
                  <c:v>White, Hispanic or Latino</c:v>
                </c:pt>
                <c:pt idx="2">
                  <c:v>Black or African American</c:v>
                </c:pt>
                <c:pt idx="3">
                  <c:v>American Indian and Alaska Native</c:v>
                </c:pt>
                <c:pt idx="4">
                  <c:v>Asian Indian</c:v>
                </c:pt>
                <c:pt idx="5">
                  <c:v>Chinese</c:v>
                </c:pt>
                <c:pt idx="6">
                  <c:v>Filipino</c:v>
                </c:pt>
                <c:pt idx="7">
                  <c:v>Japanese</c:v>
                </c:pt>
                <c:pt idx="8">
                  <c:v>Korean</c:v>
                </c:pt>
                <c:pt idx="9">
                  <c:v>Vietnamese</c:v>
                </c:pt>
                <c:pt idx="10">
                  <c:v>Other Asian</c:v>
                </c:pt>
                <c:pt idx="11">
                  <c:v>Native Hawaiian and Other Pacific Islander</c:v>
                </c:pt>
                <c:pt idx="12">
                  <c:v>Some other race</c:v>
                </c:pt>
                <c:pt idx="13">
                  <c:v>Some other race, Not Hispanic or Latino</c:v>
                </c:pt>
                <c:pt idx="14">
                  <c:v>Some other race, Hispanic or Latino</c:v>
                </c:pt>
                <c:pt idx="15">
                  <c:v>Two or more races</c:v>
                </c:pt>
              </c:strCache>
            </c:strRef>
          </c:cat>
          <c:val>
            <c:numRef>
              <c:f>Sheet1!$F$51:$F$66</c:f>
              <c:numCache>
                <c:formatCode>0%</c:formatCode>
                <c:ptCount val="16"/>
                <c:pt idx="0">
                  <c:v>0.3701451314535727</c:v>
                </c:pt>
                <c:pt idx="1">
                  <c:v>0.1853238817358428</c:v>
                </c:pt>
                <c:pt idx="2">
                  <c:v>1.5090860512248326E-2</c:v>
                </c:pt>
                <c:pt idx="3">
                  <c:v>4.0992559402802898E-3</c:v>
                </c:pt>
                <c:pt idx="4">
                  <c:v>1.4710628173856278E-2</c:v>
                </c:pt>
                <c:pt idx="5">
                  <c:v>2.9372239809305832E-2</c:v>
                </c:pt>
                <c:pt idx="6">
                  <c:v>2.3023323088971249E-2</c:v>
                </c:pt>
                <c:pt idx="7">
                  <c:v>9.7659077792079784E-3</c:v>
                </c:pt>
                <c:pt idx="8">
                  <c:v>2.6930479531911893E-2</c:v>
                </c:pt>
                <c:pt idx="9">
                  <c:v>5.8271880855245095E-2</c:v>
                </c:pt>
                <c:pt idx="10">
                  <c:v>1.3925513561572848E-2</c:v>
                </c:pt>
                <c:pt idx="11">
                  <c:v>2.7256595345242179E-3</c:v>
                </c:pt>
                <c:pt idx="12">
                  <c:v>0.10585447301412895</c:v>
                </c:pt>
                <c:pt idx="13">
                  <c:v>1.4940127573332849E-3</c:v>
                </c:pt>
                <c:pt idx="14">
                  <c:v>0.10436046025679566</c:v>
                </c:pt>
                <c:pt idx="15">
                  <c:v>3.4906291995202614E-2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703-4AF7-B25F-9EAA8A48C0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6492848"/>
        <c:axId val="77903248"/>
      </c:barChart>
      <c:catAx>
        <c:axId val="76492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903248"/>
        <c:crosses val="autoZero"/>
        <c:auto val="1"/>
        <c:lblAlgn val="ctr"/>
        <c:lblOffset val="100"/>
        <c:noMultiLvlLbl val="0"/>
      </c:catAx>
      <c:valAx>
        <c:axId val="77903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492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 Languages Spoken at Home (&gt; 5 Years Old)</a:t>
            </a:r>
          </a:p>
          <a:p>
            <a:pPr>
              <a:defRPr sz="2400"/>
            </a:pPr>
            <a:r>
              <a:rPr lang="en-US" sz="2400"/>
              <a:t>By Those that Speak English Less than Well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Sheet1!$B$174</c:f>
              <c:strCache>
                <c:ptCount val="1"/>
                <c:pt idx="0">
                  <c:v> Route 529 Area (Census Tract Data)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2EA-4532-BEA0-5DF45653272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2EA-4532-BEA0-5DF45653272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2EA-4532-BEA0-5DF45653272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2EA-4532-BEA0-5DF45653272A}"/>
              </c:ext>
            </c:extLst>
          </c:dPt>
          <c:dLbls>
            <c:dLbl>
              <c:idx val="2"/>
              <c:layout>
                <c:manualLayout>
                  <c:x val="0.12551046963755705"/>
                  <c:y val="-4.868913857677902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2EA-4532-BEA0-5DF45653272A}"/>
                </c:ext>
              </c:extLst>
            </c:dLbl>
            <c:dLbl>
              <c:idx val="3"/>
              <c:layout>
                <c:manualLayout>
                  <c:x val="-2.7891215475013679E-3"/>
                  <c:y val="5.617977528089887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2EA-4532-BEA0-5DF45653272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Sheet1!$A$175:$A$178</c:f>
              <c:strCache>
                <c:ptCount val="4"/>
                <c:pt idx="0">
                  <c:v>Asian and Pacific Islander languages</c:v>
                </c:pt>
                <c:pt idx="1">
                  <c:v>Spanish</c:v>
                </c:pt>
                <c:pt idx="2">
                  <c:v>Other Indo-European languages</c:v>
                </c:pt>
                <c:pt idx="3">
                  <c:v>Other languages</c:v>
                </c:pt>
              </c:strCache>
            </c:strRef>
          </c:cat>
          <c:val>
            <c:numRef>
              <c:f>Sheet1!$B$175:$B$178</c:f>
              <c:numCache>
                <c:formatCode>#,##0</c:formatCode>
                <c:ptCount val="4"/>
                <c:pt idx="0">
                  <c:v>64219</c:v>
                </c:pt>
                <c:pt idx="1">
                  <c:v>50188</c:v>
                </c:pt>
                <c:pt idx="2">
                  <c:v>3995</c:v>
                </c:pt>
                <c:pt idx="3">
                  <c:v>2574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2EA-4532-BEA0-5DF4565327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4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Languages Spoken at Home (&gt; 5 Years Old),</a:t>
            </a:r>
          </a:p>
          <a:p>
            <a:pPr algn="ctr" rtl="0">
              <a:defRPr sz="2400"/>
            </a:pPr>
            <a:r>
              <a:rPr lang="en-US" sz="2400"/>
              <a:t>By Those that Speak English Less than Well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Sheet1!$E$156</c:f>
              <c:strCache>
                <c:ptCount val="1"/>
                <c:pt idx="0">
                  <c:v> Route 529 Area (Census Tract Data)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Sheet1!$A$175:$A$178</c:f>
              <c:strCache>
                <c:ptCount val="4"/>
                <c:pt idx="0">
                  <c:v>Asian and Pacific Islander languages</c:v>
                </c:pt>
                <c:pt idx="1">
                  <c:v>Spanish</c:v>
                </c:pt>
                <c:pt idx="2">
                  <c:v>Other Indo-European languages</c:v>
                </c:pt>
                <c:pt idx="3">
                  <c:v>Other languages</c:v>
                </c:pt>
              </c:strCache>
            </c:strRef>
          </c:cat>
          <c:val>
            <c:numRef>
              <c:f>Sheet1!$E$175:$E$178</c:f>
              <c:numCache>
                <c:formatCode>0.0%</c:formatCode>
                <c:ptCount val="4"/>
                <c:pt idx="0">
                  <c:v>0.53084082793281318</c:v>
                </c:pt>
                <c:pt idx="1">
                  <c:v>0.41485914561565929</c:v>
                </c:pt>
                <c:pt idx="2">
                  <c:v>3.3023078957809815E-2</c:v>
                </c:pt>
                <c:pt idx="3">
                  <c:v>2.1276947493717762E-2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8D-4F17-BBA0-9FBEF4430EA6}"/>
            </c:ext>
          </c:extLst>
        </c:ser>
        <c:ser>
          <c:idx val="1"/>
          <c:order val="1"/>
          <c:tx>
            <c:strRef>
              <c:f>Sheet1!$F$156</c:f>
              <c:strCache>
                <c:ptCount val="1"/>
                <c:pt idx="0">
                  <c:v> Orange County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Sheet1!$A$175:$A$178</c:f>
              <c:strCache>
                <c:ptCount val="4"/>
                <c:pt idx="0">
                  <c:v>Asian and Pacific Islander languages</c:v>
                </c:pt>
                <c:pt idx="1">
                  <c:v>Spanish</c:v>
                </c:pt>
                <c:pt idx="2">
                  <c:v>Other Indo-European languages</c:v>
                </c:pt>
                <c:pt idx="3">
                  <c:v>Other languages</c:v>
                </c:pt>
              </c:strCache>
            </c:strRef>
          </c:cat>
          <c:val>
            <c:numRef>
              <c:f>Sheet1!$F$175:$F$178</c:f>
              <c:numCache>
                <c:formatCode>0.0%</c:formatCode>
                <c:ptCount val="4"/>
                <c:pt idx="0">
                  <c:v>0.37109145538638127</c:v>
                </c:pt>
                <c:pt idx="1">
                  <c:v>0.55550285270585054</c:v>
                </c:pt>
                <c:pt idx="2">
                  <c:v>5.5153438438945344E-2</c:v>
                </c:pt>
                <c:pt idx="3">
                  <c:v>1.8252253468822796E-2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88D-4F17-BBA0-9FBEF4430E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6765840"/>
        <c:axId val="174530720"/>
      </c:barChart>
      <c:catAx>
        <c:axId val="76765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530720"/>
        <c:crosses val="autoZero"/>
        <c:auto val="1"/>
        <c:lblAlgn val="ctr"/>
        <c:lblOffset val="100"/>
        <c:noMultiLvlLbl val="0"/>
      </c:catAx>
      <c:valAx>
        <c:axId val="174530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765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932409998577051"/>
          <c:y val="0.14340956525553097"/>
          <c:w val="0.40917916070960203"/>
          <c:h val="0.72179306552671807"/>
        </c:manualLayout>
      </c:layout>
      <c:pieChart>
        <c:varyColors val="1"/>
        <c:ser>
          <c:idx val="0"/>
          <c:order val="0"/>
          <c:tx>
            <c:strRef>
              <c:f>Sheet1!$B$156</c:f>
              <c:strCache>
                <c:ptCount val="1"/>
                <c:pt idx="0">
                  <c:v> Route 529 Area (Census Tract Data)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AF8-42AA-99A5-D302D261A93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AF8-42AA-99A5-D302D261A93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AF8-42AA-99A5-D302D261A93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AF8-42AA-99A5-D302D261A93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AF8-42AA-99A5-D302D261A936}"/>
              </c:ext>
            </c:extLst>
          </c:dPt>
          <c:dLbls>
            <c:dLbl>
              <c:idx val="0"/>
              <c:layout>
                <c:manualLayout>
                  <c:x val="-8.6121546661603376E-2"/>
                  <c:y val="-5.428690476505494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AF8-42AA-99A5-D302D261A936}"/>
                </c:ext>
              </c:extLst>
            </c:dLbl>
            <c:dLbl>
              <c:idx val="1"/>
              <c:layout>
                <c:manualLayout>
                  <c:x val="-0.13328328653219199"/>
                  <c:y val="4.6531683096508375E-2"/>
                </c:manualLayout>
              </c:layout>
              <c:tx>
                <c:rich>
                  <a:bodyPr/>
                  <a:lstStyle/>
                  <a:p>
                    <a:fld id="{4445B837-9DC3-468E-BB33-AF13EE879969}" type="CATEGORYNAME">
                      <a:rPr lang="en-US" b="1"/>
                      <a:pPr/>
                      <a:t>[CATEGORY NAME]</a:t>
                    </a:fld>
                    <a:r>
                      <a:rPr lang="en-US" b="1" baseline="0" dirty="0"/>
                      <a:t>
</a:t>
                    </a:r>
                    <a:fld id="{8D0748DA-3A66-45B7-A004-24F764FE15AC}" type="PERCENTAGE">
                      <a:rPr lang="en-US" b="1" baseline="0"/>
                      <a:pPr/>
                      <a:t>[PERCENTAGE]</a:t>
                    </a:fld>
                    <a:endParaRPr lang="en-US" b="1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AF8-42AA-99A5-D302D261A936}"/>
                </c:ext>
              </c:extLst>
            </c:dLbl>
            <c:dLbl>
              <c:idx val="2"/>
              <c:layout>
                <c:manualLayout>
                  <c:x val="1.8454697870631035E-2"/>
                  <c:y val="-1.5510442443362596E-2"/>
                </c:manualLayout>
              </c:layout>
              <c:tx>
                <c:rich>
                  <a:bodyPr/>
                  <a:lstStyle/>
                  <a:p>
                    <a:fld id="{39CEF8EB-8E01-4E3F-BFD3-8E240166F197}" type="CATEGORYNAME">
                      <a:rPr lang="en-US" b="1"/>
                      <a:pPr/>
                      <a:t>[CATEGORY NAME]</a:t>
                    </a:fld>
                    <a:r>
                      <a:rPr lang="en-US" baseline="0" dirty="0"/>
                      <a:t>
</a:t>
                    </a:r>
                    <a:fld id="{61C23703-1C9F-4EF6-B85D-F31252AF5FF4}" type="PERCENTAGE">
                      <a:rPr lang="en-US" b="1" baseline="0"/>
                      <a:pPr/>
                      <a:t>[PERCENTAGE]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465588516610445"/>
                      <c:h val="0.2601893792667990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AF8-42AA-99A5-D302D261A936}"/>
                </c:ext>
              </c:extLst>
            </c:dLbl>
            <c:dLbl>
              <c:idx val="3"/>
              <c:layout>
                <c:manualLayout>
                  <c:x val="0"/>
                  <c:y val="-6.364177807830870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259803551165631"/>
                      <c:h val="0.2097025578352979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5AF8-42AA-99A5-D302D261A936}"/>
                </c:ext>
              </c:extLst>
            </c:dLbl>
            <c:dLbl>
              <c:idx val="4"/>
              <c:layout>
                <c:manualLayout>
                  <c:x val="2.8499336739875883E-2"/>
                  <c:y val="0.1383311317318277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184767691406509"/>
                      <c:h val="0.1592157364037968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5AF8-42AA-99A5-D302D261A9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Sheet1!$A$157:$A$161</c:f>
              <c:strCache>
                <c:ptCount val="5"/>
                <c:pt idx="0">
                  <c:v>English Only</c:v>
                </c:pt>
                <c:pt idx="1">
                  <c:v>Spanish</c:v>
                </c:pt>
                <c:pt idx="2">
                  <c:v>Asian and Pacific Islander languages</c:v>
                </c:pt>
                <c:pt idx="3">
                  <c:v>Other Indo-European languages</c:v>
                </c:pt>
                <c:pt idx="4">
                  <c:v>Other languages</c:v>
                </c:pt>
              </c:strCache>
            </c:strRef>
          </c:cat>
          <c:val>
            <c:numRef>
              <c:f>Sheet1!$B$157:$B$161</c:f>
              <c:numCache>
                <c:formatCode>#,##0</c:formatCode>
                <c:ptCount val="5"/>
                <c:pt idx="0">
                  <c:v>264633</c:v>
                </c:pt>
                <c:pt idx="1">
                  <c:v>116961</c:v>
                </c:pt>
                <c:pt idx="2">
                  <c:v>113963</c:v>
                </c:pt>
                <c:pt idx="3">
                  <c:v>13294</c:v>
                </c:pt>
                <c:pt idx="4">
                  <c:v>6011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AF8-42AA-99A5-D302D261A9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12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C44964D-AE36-2240-89D0-3BB48F455BE4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DA77DB8-2B45-7248-8D3E-939114EEF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008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>
              <a:defRPr/>
            </a:pPr>
            <a:fld id="{2BE97D6B-3028-43F5-9C44-987C8960AC55}" type="slidenum">
              <a:rPr lang="en-US">
                <a:solidFill>
                  <a:prstClr val="black"/>
                </a:solidFill>
                <a:latin typeface="Calibri"/>
              </a:rPr>
              <a:pPr defTabSz="465887">
                <a:defRPr/>
              </a:pPr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7694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>
              <a:defRPr/>
            </a:pPr>
            <a:fld id="{2BE97D6B-3028-43F5-9C44-987C8960AC55}" type="slidenum">
              <a:rPr lang="en-US">
                <a:solidFill>
                  <a:prstClr val="black"/>
                </a:solidFill>
                <a:latin typeface="Calibri"/>
              </a:rPr>
              <a:pPr defTabSz="465887">
                <a:defRPr/>
              </a:pPr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1316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77DB8-2B45-7248-8D3E-939114EEFB7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151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840569"/>
            <a:ext cx="1381760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5181600"/>
            <a:ext cx="113792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6556-EDF0-4DEF-981D-36DDEB1C8B8B}" type="datetime1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336CF-BD1E-414E-886B-43164E9C1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505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FC3FA-F95E-416F-ABAA-5E3BFCE6D38E}" type="datetime1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336CF-BD1E-414E-886B-43164E9C1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419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199" y="488951"/>
            <a:ext cx="2743201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488951"/>
            <a:ext cx="7958668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D13C-86B2-422C-934D-659B5FE8B57D}" type="datetime1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336CF-BD1E-414E-886B-43164E9C1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71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12801" y="1214447"/>
            <a:ext cx="6878949" cy="1701531"/>
          </a:xfrm>
        </p:spPr>
        <p:txBody>
          <a:bodyPr>
            <a:noAutofit/>
          </a:bodyPr>
          <a:lstStyle>
            <a:lvl1pPr algn="l">
              <a:defRPr sz="4622" kern="1200" cap="all" spc="178" baseline="0">
                <a:solidFill>
                  <a:schemeClr val="accent6">
                    <a:lumMod val="75000"/>
                  </a:schemeClr>
                </a:solidFill>
                <a:latin typeface="Kani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29767" y="8583806"/>
            <a:ext cx="3793067" cy="486834"/>
          </a:xfrm>
        </p:spPr>
        <p:txBody>
          <a:bodyPr/>
          <a:lstStyle>
            <a:lvl1pPr algn="ctr">
              <a:defRPr sz="1244">
                <a:solidFill>
                  <a:schemeClr val="bg2"/>
                </a:solidFill>
                <a:latin typeface="Klavika Light"/>
              </a:defRPr>
            </a:lvl1pPr>
          </a:lstStyle>
          <a:p>
            <a:fld id="{9150E0A5-1008-C341-8CF1-75695032604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812800" y="3000023"/>
            <a:ext cx="6877756" cy="4707467"/>
          </a:xfrm>
        </p:spPr>
        <p:txBody>
          <a:bodyPr>
            <a:normAutofit/>
          </a:bodyPr>
          <a:lstStyle>
            <a:lvl1pPr marL="617736" indent="-617736" algn="l">
              <a:lnSpc>
                <a:spcPts val="3662"/>
              </a:lnSpc>
              <a:spcBef>
                <a:spcPts val="1067"/>
              </a:spcBef>
              <a:defRPr sz="3200" kern="1200" spc="-89">
                <a:latin typeface="Avenir Book"/>
              </a:defRPr>
            </a:lvl1pPr>
            <a:lvl2pPr marL="942860" indent="-617736" algn="l">
              <a:lnSpc>
                <a:spcPts val="3662"/>
              </a:lnSpc>
              <a:spcBef>
                <a:spcPts val="1067"/>
              </a:spcBef>
              <a:defRPr sz="2844" kern="1200" spc="-89">
                <a:latin typeface="Avenir Book"/>
              </a:defRPr>
            </a:lvl2pPr>
            <a:lvl3pPr marL="1267984" indent="-617736" algn="l">
              <a:lnSpc>
                <a:spcPts val="3662"/>
              </a:lnSpc>
              <a:spcBef>
                <a:spcPts val="1067"/>
              </a:spcBef>
              <a:defRPr sz="2844" kern="1200" spc="-89">
                <a:latin typeface="Avenir Book"/>
              </a:defRPr>
            </a:lvl3pPr>
            <a:lvl4pPr marL="325124" indent="0">
              <a:lnSpc>
                <a:spcPts val="3662"/>
              </a:lnSpc>
              <a:spcBef>
                <a:spcPts val="356"/>
              </a:spcBef>
              <a:defRPr sz="2844" kern="1200" spc="-89">
                <a:latin typeface="Avenir Book"/>
              </a:defRPr>
            </a:lvl4pPr>
            <a:lvl5pPr marL="325124" indent="0">
              <a:lnSpc>
                <a:spcPts val="3662"/>
              </a:lnSpc>
              <a:spcBef>
                <a:spcPts val="356"/>
              </a:spcBef>
              <a:defRPr sz="2844" kern="1200" spc="-89">
                <a:latin typeface="Avenir Book"/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</p:txBody>
      </p:sp>
    </p:spTree>
    <p:extLst>
      <p:ext uri="{BB962C8B-B14F-4D97-AF65-F5344CB8AC3E}">
        <p14:creationId xmlns:p14="http://schemas.microsoft.com/office/powerpoint/2010/main" val="402051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CF26D-D23B-4477-923F-9DD5E6F1D467}" type="datetime1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336CF-BD1E-414E-886B-43164E9C1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67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113" y="5875867"/>
            <a:ext cx="138176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113" y="3875619"/>
            <a:ext cx="138176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37784-47A0-48EC-B0A0-6E2B2DAA2998}" type="datetime1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336CF-BD1E-414E-886B-43164E9C1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595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2844801"/>
            <a:ext cx="5350933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1468" y="2844801"/>
            <a:ext cx="5350933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34B5B-BE23-497D-9EB9-D1C2A29373AC}" type="datetime1">
              <a:rPr lang="en-US" smtClean="0"/>
              <a:t>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336CF-BD1E-414E-886B-43164E9C1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12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6184"/>
            <a:ext cx="146304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2046817"/>
            <a:ext cx="7182556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1" y="2899833"/>
            <a:ext cx="7182556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7824" y="2046817"/>
            <a:ext cx="7185377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7824" y="2899833"/>
            <a:ext cx="7185377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B72FF-1D20-4A23-A5DB-E18B85F4BF5F}" type="datetime1">
              <a:rPr lang="en-US" smtClean="0"/>
              <a:t>1/15/2019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336CF-BD1E-414E-886B-43164E9C1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75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2D3DA-FEBC-43EA-9E55-B8DAC1BFA504}" type="datetime1">
              <a:rPr lang="en-US" smtClean="0"/>
              <a:t>1/15/2019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336CF-BD1E-414E-886B-43164E9C1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459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8CFA0-8E41-4512-A193-6814082BC9AA}" type="datetime1">
              <a:rPr lang="en-US" smtClean="0"/>
              <a:t>1/15/2019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336CF-BD1E-414E-886B-43164E9C1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524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364067"/>
            <a:ext cx="5348113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5644" y="364068"/>
            <a:ext cx="9087557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1" y="1913468"/>
            <a:ext cx="5348113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CE35-2E5D-48FF-9C72-A3B8930AD6A3}" type="datetime1">
              <a:rPr lang="en-US" smtClean="0"/>
              <a:t>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336CF-BD1E-414E-886B-43164E9C1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17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290" y="6400801"/>
            <a:ext cx="97536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290" y="817033"/>
            <a:ext cx="9753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290" y="7156452"/>
            <a:ext cx="97536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775F9-4C8D-4196-B43E-B1131E556774}" type="datetime1">
              <a:rPr lang="en-US" smtClean="0"/>
              <a:t>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336CF-BD1E-414E-886B-43164E9C1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633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366184"/>
            <a:ext cx="146304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133602"/>
            <a:ext cx="146304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2800" y="8475135"/>
            <a:ext cx="379306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3D2A4-E443-4500-8849-4D350DB5899E}" type="datetime1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54134" y="8475135"/>
            <a:ext cx="5147733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0133" y="8475135"/>
            <a:ext cx="379306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336CF-BD1E-414E-886B-43164E9C1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971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chart" Target="../charts/chart1.xm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10" Type="http://schemas.openxmlformats.org/officeDocument/2006/relationships/chart" Target="../charts/chart7.xml"/><Relationship Id="rId4" Type="http://schemas.openxmlformats.org/officeDocument/2006/relationships/chart" Target="../charts/chart2.xml"/><Relationship Id="rId9" Type="http://schemas.openxmlformats.org/officeDocument/2006/relationships/chart" Target="../charts/char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6256000" cy="9144000"/>
          </a:xfrm>
          <a:prstGeom prst="rect">
            <a:avLst/>
          </a:prstGeom>
          <a:solidFill>
            <a:srgbClr val="F175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prstClr val="white"/>
              </a:solidFill>
            </a:endParaRPr>
          </a:p>
        </p:txBody>
      </p:sp>
      <p:pic>
        <p:nvPicPr>
          <p:cNvPr id="4" name="Picture 3" descr="OC bus logo (rev)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1471" y="2044320"/>
            <a:ext cx="6039852" cy="23878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138298"/>
            <a:ext cx="16256000" cy="171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6000" b="1" dirty="0">
                <a:solidFill>
                  <a:schemeClr val="bg1"/>
                </a:solidFill>
              </a:rPr>
              <a:t>Bravo! 529 LAUNCH MARKETING </a:t>
            </a:r>
          </a:p>
          <a:p>
            <a:pPr algn="ctr">
              <a:lnSpc>
                <a:spcPct val="70000"/>
              </a:lnSpc>
            </a:pPr>
            <a:endParaRPr lang="en-US" sz="4400" b="1" dirty="0">
              <a:solidFill>
                <a:schemeClr val="bg1"/>
              </a:solidFill>
            </a:endParaRPr>
          </a:p>
          <a:p>
            <a:pPr algn="ctr">
              <a:lnSpc>
                <a:spcPct val="70000"/>
              </a:lnSpc>
            </a:pP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203341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FFEC5AD-E294-7D49-866C-449C5DC4DB1E}"/>
              </a:ext>
            </a:extLst>
          </p:cNvPr>
          <p:cNvSpPr/>
          <p:nvPr/>
        </p:nvSpPr>
        <p:spPr>
          <a:xfrm>
            <a:off x="0" y="234735"/>
            <a:ext cx="16256000" cy="8990864"/>
          </a:xfrm>
          <a:prstGeom prst="rect">
            <a:avLst/>
          </a:prstGeom>
          <a:solidFill>
            <a:srgbClr val="1B4C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1B1A21-D8A3-F947-9C9B-C04D9A709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336CF-BD1E-414E-886B-43164E9C1376}" type="slidenum">
              <a:rPr lang="en-US" smtClean="0"/>
              <a:t>10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68048F-74E1-624C-AC33-DA30ECA7BE5C}"/>
              </a:ext>
            </a:extLst>
          </p:cNvPr>
          <p:cNvSpPr/>
          <p:nvPr/>
        </p:nvSpPr>
        <p:spPr>
          <a:xfrm>
            <a:off x="-1" y="0"/>
            <a:ext cx="16255998" cy="1598716"/>
          </a:xfrm>
          <a:prstGeom prst="rect">
            <a:avLst/>
          </a:prstGeom>
          <a:solidFill>
            <a:srgbClr val="5C99D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76D0E6-B364-454E-8938-65B5C5B78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5582" y="239730"/>
            <a:ext cx="3137340" cy="11906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21353E-949A-134D-8E9F-5C17F4F6383A}"/>
              </a:ext>
            </a:extLst>
          </p:cNvPr>
          <p:cNvSpPr txBox="1"/>
          <p:nvPr/>
        </p:nvSpPr>
        <p:spPr>
          <a:xfrm>
            <a:off x="627662" y="531713"/>
            <a:ext cx="11022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Marketing Tactics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8D0FF9-F02B-4843-A5BC-F89D82D691E1}"/>
              </a:ext>
            </a:extLst>
          </p:cNvPr>
          <p:cNvSpPr txBox="1"/>
          <p:nvPr/>
        </p:nvSpPr>
        <p:spPr>
          <a:xfrm>
            <a:off x="812800" y="2485292"/>
            <a:ext cx="698304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Direct mails to 70,000 households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Diverse community advertising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La Rancheras Radio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Little Saigon TV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Bolsa Vietnamese Radio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Unidos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chemeClr val="bg1"/>
                </a:solidFill>
              </a:rPr>
              <a:t>Nguoi</a:t>
            </a:r>
            <a:r>
              <a:rPr lang="en-US" sz="3600" dirty="0">
                <a:solidFill>
                  <a:schemeClr val="bg1"/>
                </a:solidFill>
              </a:rPr>
              <a:t> Viet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The Korea Daily</a:t>
            </a:r>
          </a:p>
          <a:p>
            <a:pPr lvl="1"/>
            <a:endParaRPr lang="en-US" sz="3600" dirty="0">
              <a:solidFill>
                <a:schemeClr val="bg1"/>
              </a:solidFill>
            </a:endParaRPr>
          </a:p>
          <a:p>
            <a:pPr lvl="1"/>
            <a:endParaRPr lang="en-US" sz="36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1640A8-A983-4256-AE92-790FCEB676FE}"/>
              </a:ext>
            </a:extLst>
          </p:cNvPr>
          <p:cNvSpPr txBox="1"/>
          <p:nvPr/>
        </p:nvSpPr>
        <p:spPr>
          <a:xfrm>
            <a:off x="8460156" y="2474063"/>
            <a:ext cx="603738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Grassroot Outreach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Community organizations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Middle/high schools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Colleges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Senior centers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Employers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64972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FFEC5AD-E294-7D49-866C-449C5DC4DB1E}"/>
              </a:ext>
            </a:extLst>
          </p:cNvPr>
          <p:cNvSpPr/>
          <p:nvPr/>
        </p:nvSpPr>
        <p:spPr>
          <a:xfrm>
            <a:off x="0" y="153135"/>
            <a:ext cx="16256000" cy="8990864"/>
          </a:xfrm>
          <a:prstGeom prst="rect">
            <a:avLst/>
          </a:prstGeom>
          <a:solidFill>
            <a:srgbClr val="1B4C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1B1A21-D8A3-F947-9C9B-C04D9A709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336CF-BD1E-414E-886B-43164E9C1376}" type="slidenum">
              <a:rPr lang="en-US" smtClean="0"/>
              <a:t>11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68048F-74E1-624C-AC33-DA30ECA7BE5C}"/>
              </a:ext>
            </a:extLst>
          </p:cNvPr>
          <p:cNvSpPr/>
          <p:nvPr/>
        </p:nvSpPr>
        <p:spPr>
          <a:xfrm>
            <a:off x="-1" y="0"/>
            <a:ext cx="16255998" cy="1598716"/>
          </a:xfrm>
          <a:prstGeom prst="rect">
            <a:avLst/>
          </a:prstGeom>
          <a:solidFill>
            <a:srgbClr val="5C99D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76D0E6-B364-454E-8938-65B5C5B78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5582" y="239730"/>
            <a:ext cx="3137340" cy="11906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21353E-949A-134D-8E9F-5C17F4F6383A}"/>
              </a:ext>
            </a:extLst>
          </p:cNvPr>
          <p:cNvSpPr txBox="1"/>
          <p:nvPr/>
        </p:nvSpPr>
        <p:spPr>
          <a:xfrm>
            <a:off x="627662" y="531713"/>
            <a:ext cx="11022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Pre-Service Launch Event/Tour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7EFAEB8-2081-A345-9516-C5DAA7C641D5}"/>
              </a:ext>
            </a:extLst>
          </p:cNvPr>
          <p:cNvSpPr txBox="1">
            <a:spLocks/>
          </p:cNvSpPr>
          <p:nvPr/>
        </p:nvSpPr>
        <p:spPr>
          <a:xfrm>
            <a:off x="1176302" y="2859204"/>
            <a:ext cx="8532963" cy="61027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  <a:buSzPct val="100000"/>
            </a:pP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Location: TBD</a:t>
            </a:r>
          </a:p>
          <a:p>
            <a:pPr>
              <a:buClr>
                <a:schemeClr val="bg1"/>
              </a:buClr>
              <a:buSzPct val="100000"/>
            </a:pP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Time/Date: 11 a.m. Thursday, February 7</a:t>
            </a:r>
            <a:r>
              <a:rPr lang="en-US" sz="36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</a:p>
          <a:p>
            <a:pPr>
              <a:buClr>
                <a:schemeClr val="bg1"/>
              </a:buClr>
              <a:buSzPct val="100000"/>
            </a:pP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Invitees:</a:t>
            </a:r>
          </a:p>
          <a:p>
            <a:pPr marL="457200" lvl="1" indent="0">
              <a:buClr>
                <a:schemeClr val="bg1"/>
              </a:buClr>
              <a:buSzPct val="100000"/>
              <a:buNone/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OCTA Board, Community leaders, Elected officials from cities, State and Federal, Media </a:t>
            </a:r>
          </a:p>
          <a:p>
            <a:pPr>
              <a:buClr>
                <a:schemeClr val="bg1"/>
              </a:buClr>
              <a:buSzPct val="100000"/>
            </a:pP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Highlight:</a:t>
            </a:r>
          </a:p>
          <a:p>
            <a:pPr marL="457200" lvl="1" indent="0">
              <a:buClr>
                <a:schemeClr val="bg1"/>
              </a:buClr>
              <a:buSzPct val="100000"/>
              <a:buNone/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 with a ribbon-cutting and a short ride following the event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B7D7F6-69BF-8141-A89E-944E52DB2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0539" y="1833621"/>
            <a:ext cx="5489442" cy="717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9246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946609" y="961853"/>
            <a:ext cx="5481424" cy="827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2810">
              <a:lnSpc>
                <a:spcPct val="120000"/>
              </a:lnSpc>
              <a:defRPr/>
            </a:pPr>
            <a:r>
              <a:rPr lang="en-US" sz="4267" b="1" dirty="0">
                <a:solidFill>
                  <a:srgbClr val="FFFFFF"/>
                </a:solidFill>
                <a:latin typeface="Calibri"/>
              </a:rPr>
              <a:t>KEY OBJECTIVES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-218813" y="1826372"/>
            <a:ext cx="6118797" cy="6098884"/>
          </a:xfrm>
          <a:prstGeom prst="rect">
            <a:avLst/>
          </a:prstGeom>
        </p:spPr>
        <p:txBody>
          <a:bodyPr vert="horz" lIns="162560" tIns="81280" rIns="162560" bIns="81280" rtlCol="0">
            <a:normAutofit/>
          </a:bodyPr>
          <a:lstStyle>
            <a:lvl1pPr marL="347472" indent="-347472" algn="l" defTabSz="457200" rtl="0" eaLnBrk="1" latinLnBrk="0" hangingPunct="1">
              <a:lnSpc>
                <a:spcPts val="2060"/>
              </a:lnSpc>
              <a:spcBef>
                <a:spcPts val="600"/>
              </a:spcBef>
              <a:buFont typeface="Arial"/>
              <a:buChar char="•"/>
              <a:defRPr sz="1800" kern="1200" spc="-5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1pPr>
            <a:lvl2pPr marL="530352" indent="-347472" algn="l" defTabSz="457200" rtl="0" eaLnBrk="1" latinLnBrk="0" hangingPunct="1">
              <a:lnSpc>
                <a:spcPts val="2060"/>
              </a:lnSpc>
              <a:spcBef>
                <a:spcPts val="600"/>
              </a:spcBef>
              <a:buFont typeface="Arial"/>
              <a:buChar char="–"/>
              <a:defRPr sz="1600" kern="1200" spc="-5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2pPr>
            <a:lvl3pPr marL="713232" indent="-347472" algn="l" defTabSz="457200" rtl="0" eaLnBrk="1" latinLnBrk="0" hangingPunct="1">
              <a:lnSpc>
                <a:spcPts val="2060"/>
              </a:lnSpc>
              <a:spcBef>
                <a:spcPts val="600"/>
              </a:spcBef>
              <a:buFont typeface="Arial"/>
              <a:buChar char="•"/>
              <a:defRPr sz="1600" kern="1200" spc="-5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3pPr>
            <a:lvl4pPr marL="182880" indent="0" algn="l" defTabSz="457200" rtl="0" eaLnBrk="1" latinLnBrk="0" hangingPunct="1">
              <a:lnSpc>
                <a:spcPts val="2060"/>
              </a:lnSpc>
              <a:spcBef>
                <a:spcPts val="200"/>
              </a:spcBef>
              <a:buFont typeface="Arial"/>
              <a:buChar char="–"/>
              <a:defRPr sz="1600" kern="1200" spc="-5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4pPr>
            <a:lvl5pPr marL="182880" indent="0" algn="l" defTabSz="457200" rtl="0" eaLnBrk="1" latinLnBrk="0" hangingPunct="1">
              <a:lnSpc>
                <a:spcPts val="2060"/>
              </a:lnSpc>
              <a:spcBef>
                <a:spcPts val="200"/>
              </a:spcBef>
              <a:buFont typeface="Arial"/>
              <a:buChar char="»"/>
              <a:defRPr sz="1600" kern="1200" spc="-5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42860" lvl="1" indent="-617736" defTabSz="812810">
              <a:lnSpc>
                <a:spcPts val="3662"/>
              </a:lnSpc>
              <a:spcBef>
                <a:spcPts val="1067"/>
              </a:spcBef>
              <a:buFont typeface="Wingdings" panose="05000000000000000000" pitchFamily="2" charset="2"/>
              <a:buChar char="Ø"/>
            </a:pPr>
            <a:r>
              <a:rPr lang="en-US" sz="2600" spc="-8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10 Busiest OC Bus Routes</a:t>
            </a:r>
          </a:p>
          <a:p>
            <a:pPr marL="942860" lvl="1" indent="-617736" defTabSz="812810">
              <a:lnSpc>
                <a:spcPts val="3662"/>
              </a:lnSpc>
              <a:spcBef>
                <a:spcPts val="1067"/>
              </a:spcBef>
              <a:buFont typeface="Wingdings" panose="05000000000000000000" pitchFamily="2" charset="2"/>
              <a:buChar char="Ø"/>
            </a:pPr>
            <a:r>
              <a:rPr lang="en-US" sz="2600" spc="-8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2.16 mil annual </a:t>
            </a:r>
            <a:r>
              <a:rPr lang="en-US" sz="2600" spc="-89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boardings</a:t>
            </a:r>
            <a:r>
              <a:rPr lang="en-US" sz="2600" spc="-8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(Nov. 2017 – Nov. 2018)</a:t>
            </a:r>
          </a:p>
          <a:p>
            <a:pPr marL="942860" lvl="1" indent="-617736" defTabSz="812810">
              <a:lnSpc>
                <a:spcPts val="3662"/>
              </a:lnSpc>
              <a:spcBef>
                <a:spcPts val="1067"/>
              </a:spcBef>
              <a:buFont typeface="Wingdings" panose="05000000000000000000" pitchFamily="2" charset="2"/>
              <a:buChar char="Ø"/>
            </a:pPr>
            <a:r>
              <a:rPr lang="en-US" sz="2600" spc="-8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days a week</a:t>
            </a:r>
          </a:p>
          <a:p>
            <a:pPr marL="942860" lvl="1" indent="-617736" defTabSz="812810">
              <a:lnSpc>
                <a:spcPts val="3662"/>
              </a:lnSpc>
              <a:spcBef>
                <a:spcPts val="1067"/>
              </a:spcBef>
              <a:buFont typeface="Wingdings" panose="05000000000000000000" pitchFamily="2" charset="2"/>
              <a:buChar char="Ø"/>
            </a:pPr>
            <a:r>
              <a:rPr lang="en-US" sz="2600" spc="-8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mi. North / South trip crosses eight cities and two counties</a:t>
            </a:r>
          </a:p>
          <a:p>
            <a:pPr marL="942860" lvl="1" indent="-617736" defTabSz="812810">
              <a:lnSpc>
                <a:spcPts val="3662"/>
              </a:lnSpc>
              <a:spcBef>
                <a:spcPts val="1067"/>
              </a:spcBef>
              <a:buFont typeface="Wingdings" panose="05000000000000000000" pitchFamily="2" charset="2"/>
              <a:buChar char="Ø"/>
            </a:pPr>
            <a:r>
              <a:rPr lang="en-US" sz="2600" spc="-8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Connects to 28 other bus routes</a:t>
            </a:r>
          </a:p>
          <a:p>
            <a:pPr marL="942860" lvl="1" indent="-617736" defTabSz="812810">
              <a:lnSpc>
                <a:spcPts val="3662"/>
              </a:lnSpc>
              <a:spcBef>
                <a:spcPts val="1067"/>
              </a:spcBef>
            </a:pPr>
            <a:endParaRPr lang="en-US" sz="2844" spc="-89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17736" indent="-617736" defTabSz="812810">
              <a:lnSpc>
                <a:spcPts val="3662"/>
              </a:lnSpc>
              <a:spcBef>
                <a:spcPts val="1067"/>
              </a:spcBef>
            </a:pPr>
            <a:endParaRPr lang="en-US" sz="3200" spc="-89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812810">
              <a:lnSpc>
                <a:spcPct val="100000"/>
              </a:lnSpc>
              <a:spcBef>
                <a:spcPts val="2133"/>
              </a:spcBef>
              <a:buNone/>
              <a:defRPr/>
            </a:pPr>
            <a:endParaRPr lang="en-US" sz="2844" kern="1000" spc="-71" dirty="0">
              <a:solidFill>
                <a:prstClr val="black"/>
              </a:solidFill>
              <a:cs typeface="Avenir Book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889F84-4E29-499C-9126-2D11E7CE2A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19" r="51012" b="15833"/>
          <a:stretch/>
        </p:blipFill>
        <p:spPr>
          <a:xfrm>
            <a:off x="11805525" y="-1"/>
            <a:ext cx="4450475" cy="9144002"/>
          </a:xfrm>
          <a:prstGeom prst="rect">
            <a:avLst/>
          </a:prstGeom>
        </p:spPr>
      </p:pic>
      <p:pic>
        <p:nvPicPr>
          <p:cNvPr id="2050" name="Picture 2" descr="Image result for knotts berry farm">
            <a:extLst>
              <a:ext uri="{FF2B5EF4-FFF2-40B4-BE49-F238E27FC236}">
                <a16:creationId xmlns:a16="http://schemas.microsoft.com/office/drawing/2014/main" id="{330E6184-C7C4-421A-9BF8-8452CF6D7C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20"/>
          <a:stretch/>
        </p:blipFill>
        <p:spPr bwMode="auto">
          <a:xfrm>
            <a:off x="58979" y="5929174"/>
            <a:ext cx="3668901" cy="2451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goldenwest transportation center">
            <a:extLst>
              <a:ext uri="{FF2B5EF4-FFF2-40B4-BE49-F238E27FC236}">
                <a16:creationId xmlns:a16="http://schemas.microsoft.com/office/drawing/2014/main" id="{866A5192-AC69-47EF-815B-A84FB5B84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604" y="5929173"/>
            <a:ext cx="3272873" cy="245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bella terra">
            <a:extLst>
              <a:ext uri="{FF2B5EF4-FFF2-40B4-BE49-F238E27FC236}">
                <a16:creationId xmlns:a16="http://schemas.microsoft.com/office/drawing/2014/main" id="{8C9C2D62-A503-45A0-B621-7C28DACC0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007" y="5929173"/>
            <a:ext cx="1840992" cy="245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buena park metrolink">
            <a:extLst>
              <a:ext uri="{FF2B5EF4-FFF2-40B4-BE49-F238E27FC236}">
                <a16:creationId xmlns:a16="http://schemas.microsoft.com/office/drawing/2014/main" id="{DAD7C50B-DBC7-4EEE-B3A8-768C4895C3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45"/>
          <a:stretch/>
        </p:blipFill>
        <p:spPr bwMode="auto">
          <a:xfrm>
            <a:off x="9157531" y="5932241"/>
            <a:ext cx="2636619" cy="2451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C38F10-4409-43E9-A27C-57CCA1726C0B}"/>
              </a:ext>
            </a:extLst>
          </p:cNvPr>
          <p:cNvSpPr txBox="1"/>
          <p:nvPr/>
        </p:nvSpPr>
        <p:spPr>
          <a:xfrm>
            <a:off x="2" y="250547"/>
            <a:ext cx="13704847" cy="639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12810">
              <a:defRPr/>
            </a:pPr>
            <a:r>
              <a:rPr lang="en-US" sz="3556" b="1" dirty="0">
                <a:solidFill>
                  <a:srgbClr val="1F497D"/>
                </a:solidFill>
                <a:latin typeface="Calibri"/>
              </a:rPr>
              <a:t>About Route 29 and 529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669DED3-0D8B-4CC7-9DAE-CE9931B53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589" y="1071365"/>
            <a:ext cx="2636254" cy="1105284"/>
          </a:xfrm>
        </p:spPr>
        <p:txBody>
          <a:bodyPr/>
          <a:lstStyle/>
          <a:p>
            <a:pPr algn="l"/>
            <a:r>
              <a:rPr lang="en-US" sz="3556" dirty="0"/>
              <a:t>Route 29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D2CEAD70-A297-4B86-89A2-C39423E5BBF6}"/>
              </a:ext>
            </a:extLst>
          </p:cNvPr>
          <p:cNvSpPr txBox="1">
            <a:spLocks/>
          </p:cNvSpPr>
          <p:nvPr/>
        </p:nvSpPr>
        <p:spPr>
          <a:xfrm>
            <a:off x="5739988" y="1826372"/>
            <a:ext cx="6205828" cy="6098884"/>
          </a:xfrm>
          <a:prstGeom prst="rect">
            <a:avLst/>
          </a:prstGeom>
        </p:spPr>
        <p:txBody>
          <a:bodyPr vert="horz" lIns="162560" tIns="81280" rIns="162560" bIns="81280" rtlCol="0">
            <a:normAutofit/>
          </a:bodyPr>
          <a:lstStyle>
            <a:lvl1pPr marL="347472" indent="-347472" algn="l" defTabSz="457200" rtl="0" eaLnBrk="1" latinLnBrk="0" hangingPunct="1">
              <a:lnSpc>
                <a:spcPts val="2060"/>
              </a:lnSpc>
              <a:spcBef>
                <a:spcPts val="600"/>
              </a:spcBef>
              <a:buFont typeface="Arial"/>
              <a:buChar char="•"/>
              <a:defRPr sz="1800" kern="1200" spc="-5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1pPr>
            <a:lvl2pPr marL="530352" indent="-347472" algn="l" defTabSz="457200" rtl="0" eaLnBrk="1" latinLnBrk="0" hangingPunct="1">
              <a:lnSpc>
                <a:spcPts val="2060"/>
              </a:lnSpc>
              <a:spcBef>
                <a:spcPts val="600"/>
              </a:spcBef>
              <a:buFont typeface="Arial"/>
              <a:buChar char="–"/>
              <a:defRPr sz="1600" kern="1200" spc="-5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2pPr>
            <a:lvl3pPr marL="713232" indent="-347472" algn="l" defTabSz="457200" rtl="0" eaLnBrk="1" latinLnBrk="0" hangingPunct="1">
              <a:lnSpc>
                <a:spcPts val="2060"/>
              </a:lnSpc>
              <a:spcBef>
                <a:spcPts val="600"/>
              </a:spcBef>
              <a:buFont typeface="Arial"/>
              <a:buChar char="•"/>
              <a:defRPr sz="1600" kern="1200" spc="-5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3pPr>
            <a:lvl4pPr marL="182880" indent="0" algn="l" defTabSz="457200" rtl="0" eaLnBrk="1" latinLnBrk="0" hangingPunct="1">
              <a:lnSpc>
                <a:spcPts val="2060"/>
              </a:lnSpc>
              <a:spcBef>
                <a:spcPts val="200"/>
              </a:spcBef>
              <a:buFont typeface="Arial"/>
              <a:buChar char="–"/>
              <a:defRPr sz="1600" kern="1200" spc="-5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4pPr>
            <a:lvl5pPr marL="182880" indent="0" algn="l" defTabSz="457200" rtl="0" eaLnBrk="1" latinLnBrk="0" hangingPunct="1">
              <a:lnSpc>
                <a:spcPts val="2060"/>
              </a:lnSpc>
              <a:spcBef>
                <a:spcPts val="200"/>
              </a:spcBef>
              <a:buFont typeface="Arial"/>
              <a:buChar char="»"/>
              <a:defRPr sz="1600" kern="1200" spc="-5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42860" lvl="1" indent="-617736" defTabSz="812810">
              <a:lnSpc>
                <a:spcPts val="3662"/>
              </a:lnSpc>
              <a:spcBef>
                <a:spcPts val="1067"/>
              </a:spcBef>
              <a:buFont typeface="Wingdings" panose="05000000000000000000" pitchFamily="2" charset="2"/>
              <a:buChar char="Ø"/>
            </a:pPr>
            <a:r>
              <a:rPr lang="en-US" sz="2600" spc="-8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Projected 620,000 annual </a:t>
            </a:r>
            <a:r>
              <a:rPr lang="en-US" sz="2600" spc="-89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boardings</a:t>
            </a:r>
            <a:endParaRPr lang="en-US" sz="2600" spc="-89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42860" lvl="1" indent="-617736" defTabSz="812810">
              <a:lnSpc>
                <a:spcPts val="3662"/>
              </a:lnSpc>
              <a:spcBef>
                <a:spcPts val="1067"/>
              </a:spcBef>
              <a:buFont typeface="Wingdings" panose="05000000000000000000" pitchFamily="2" charset="2"/>
              <a:buChar char="Ø"/>
            </a:pPr>
            <a:r>
              <a:rPr lang="en-US" sz="2600" spc="-8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Weekdays 6 a.m. to 6 p.m.</a:t>
            </a:r>
          </a:p>
          <a:p>
            <a:pPr marL="942860" lvl="1" indent="-617736" defTabSz="812810">
              <a:lnSpc>
                <a:spcPts val="3662"/>
              </a:lnSpc>
              <a:spcBef>
                <a:spcPts val="1067"/>
              </a:spcBef>
              <a:buFont typeface="Wingdings" panose="05000000000000000000" pitchFamily="2" charset="2"/>
              <a:buChar char="Ø"/>
            </a:pPr>
            <a:r>
              <a:rPr lang="en-US" sz="2600" spc="-8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mi. North / South trip</a:t>
            </a:r>
            <a:br>
              <a:rPr lang="en-US" sz="2600" spc="-8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spc="-8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13 stops</a:t>
            </a:r>
          </a:p>
          <a:p>
            <a:pPr marL="942860" lvl="1" indent="-617736" defTabSz="812810">
              <a:lnSpc>
                <a:spcPts val="3662"/>
              </a:lnSpc>
              <a:spcBef>
                <a:spcPts val="1067"/>
              </a:spcBef>
              <a:buFont typeface="Wingdings" panose="05000000000000000000" pitchFamily="2" charset="2"/>
              <a:buChar char="Ø"/>
            </a:pPr>
            <a:r>
              <a:rPr lang="en-US" sz="2600" spc="-8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Connects to 18 other bus routes, including two other BRAVO! routes</a:t>
            </a:r>
          </a:p>
          <a:p>
            <a:pPr marL="942860" lvl="1" indent="-617736" defTabSz="812810">
              <a:lnSpc>
                <a:spcPts val="3662"/>
              </a:lnSpc>
              <a:spcBef>
                <a:spcPts val="1067"/>
              </a:spcBef>
            </a:pPr>
            <a:endParaRPr lang="en-US" sz="2844" spc="-89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17736" indent="-617736" defTabSz="812810">
              <a:lnSpc>
                <a:spcPts val="3662"/>
              </a:lnSpc>
              <a:spcBef>
                <a:spcPts val="1067"/>
              </a:spcBef>
            </a:pPr>
            <a:endParaRPr lang="en-US" sz="3200" spc="-89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812810">
              <a:lnSpc>
                <a:spcPct val="100000"/>
              </a:lnSpc>
              <a:spcBef>
                <a:spcPts val="2133"/>
              </a:spcBef>
              <a:buNone/>
              <a:defRPr/>
            </a:pPr>
            <a:endParaRPr lang="en-US" sz="2844" kern="1000" spc="-71" dirty="0">
              <a:solidFill>
                <a:prstClr val="black"/>
              </a:solidFill>
              <a:cs typeface="Avenir Book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031EA72-6DA9-42BC-BBB6-0AFC5D9AD878}"/>
              </a:ext>
            </a:extLst>
          </p:cNvPr>
          <p:cNvSpPr txBox="1">
            <a:spLocks/>
          </p:cNvSpPr>
          <p:nvPr/>
        </p:nvSpPr>
        <p:spPr>
          <a:xfrm>
            <a:off x="7847126" y="1071365"/>
            <a:ext cx="2636254" cy="11052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622" kern="1200" cap="all" spc="178" baseline="0">
                <a:solidFill>
                  <a:schemeClr val="accent6">
                    <a:lumMod val="75000"/>
                  </a:schemeClr>
                </a:solidFill>
                <a:latin typeface="Kanit"/>
                <a:ea typeface="+mj-ea"/>
                <a:cs typeface="+mj-cs"/>
              </a:defRPr>
            </a:lvl1pPr>
          </a:lstStyle>
          <a:p>
            <a:r>
              <a:rPr lang="en-US" sz="3556" dirty="0"/>
              <a:t>Route 529</a:t>
            </a:r>
          </a:p>
        </p:txBody>
      </p:sp>
    </p:spTree>
    <p:extLst>
      <p:ext uri="{BB962C8B-B14F-4D97-AF65-F5344CB8AC3E}">
        <p14:creationId xmlns:p14="http://schemas.microsoft.com/office/powerpoint/2010/main" val="47523008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946609" y="961853"/>
            <a:ext cx="5481424" cy="827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2810">
              <a:lnSpc>
                <a:spcPct val="120000"/>
              </a:lnSpc>
              <a:defRPr/>
            </a:pPr>
            <a:r>
              <a:rPr lang="en-US" sz="4267" b="1" dirty="0">
                <a:solidFill>
                  <a:srgbClr val="FFFFFF"/>
                </a:solidFill>
                <a:latin typeface="Calibri"/>
              </a:rPr>
              <a:t>KEY OBJECTIVES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E7BA845-D1F9-40D8-B6EA-AD2BBA487E8E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-723900" y="10864347"/>
          <a:ext cx="16256000" cy="7957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590C37C-240B-49FD-9601-99E940C439A2}"/>
              </a:ext>
            </a:extLst>
          </p:cNvPr>
          <p:cNvSpPr txBox="1"/>
          <p:nvPr/>
        </p:nvSpPr>
        <p:spPr>
          <a:xfrm>
            <a:off x="2" y="250547"/>
            <a:ext cx="16256000" cy="639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12810">
              <a:defRPr/>
            </a:pPr>
            <a:r>
              <a:rPr lang="en-US" sz="3556" b="1" dirty="0">
                <a:solidFill>
                  <a:srgbClr val="1F497D"/>
                </a:solidFill>
                <a:latin typeface="Calibri"/>
              </a:rPr>
              <a:t>Market Profile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A3AFCB7-3732-405F-AD2D-C19301583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560" y="1034637"/>
            <a:ext cx="2636254" cy="1105284"/>
          </a:xfrm>
        </p:spPr>
        <p:txBody>
          <a:bodyPr/>
          <a:lstStyle/>
          <a:p>
            <a:pPr algn="l"/>
            <a:r>
              <a:rPr lang="en-US" sz="3556" dirty="0"/>
              <a:t>Residents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942F595-9ED0-4AA8-8BEE-B6C80769E824}"/>
              </a:ext>
            </a:extLst>
          </p:cNvPr>
          <p:cNvSpPr txBox="1">
            <a:spLocks/>
          </p:cNvSpPr>
          <p:nvPr/>
        </p:nvSpPr>
        <p:spPr>
          <a:xfrm>
            <a:off x="6265985" y="1195531"/>
            <a:ext cx="3558342" cy="7834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622" kern="1200" cap="all" spc="178" baseline="0">
                <a:solidFill>
                  <a:schemeClr val="accent6">
                    <a:lumMod val="75000"/>
                  </a:schemeClr>
                </a:solidFill>
                <a:latin typeface="Kanit"/>
                <a:ea typeface="+mj-ea"/>
                <a:cs typeface="+mj-cs"/>
              </a:defRPr>
            </a:lvl1pPr>
          </a:lstStyle>
          <a:p>
            <a:r>
              <a:rPr lang="en-US" sz="3556" dirty="0"/>
              <a:t>Businesses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9D7A001-E786-42E9-B726-561E681B4B8E}"/>
              </a:ext>
            </a:extLst>
          </p:cNvPr>
          <p:cNvSpPr txBox="1">
            <a:spLocks/>
          </p:cNvSpPr>
          <p:nvPr/>
        </p:nvSpPr>
        <p:spPr>
          <a:xfrm>
            <a:off x="18032793" y="17941874"/>
            <a:ext cx="3223107" cy="81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622" kern="1200" cap="all" spc="178" baseline="0">
                <a:solidFill>
                  <a:schemeClr val="accent6">
                    <a:lumMod val="75000"/>
                  </a:schemeClr>
                </a:solidFill>
                <a:latin typeface="Kanit"/>
                <a:ea typeface="+mj-ea"/>
                <a:cs typeface="+mj-cs"/>
              </a:defRPr>
            </a:lvl1pPr>
          </a:lstStyle>
          <a:p>
            <a:r>
              <a:rPr lang="en-US" sz="3556" dirty="0"/>
              <a:t>Households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5D69612-B09B-4EA1-81A6-49960559A2C8}"/>
              </a:ext>
            </a:extLst>
          </p:cNvPr>
          <p:cNvSpPr txBox="1">
            <a:spLocks/>
          </p:cNvSpPr>
          <p:nvPr/>
        </p:nvSpPr>
        <p:spPr>
          <a:xfrm>
            <a:off x="11921500" y="1293671"/>
            <a:ext cx="2978949" cy="587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622" kern="1200" cap="all" spc="178" baseline="0">
                <a:solidFill>
                  <a:schemeClr val="accent6">
                    <a:lumMod val="75000"/>
                  </a:schemeClr>
                </a:solidFill>
                <a:latin typeface="Kanit"/>
                <a:ea typeface="+mj-ea"/>
                <a:cs typeface="+mj-cs"/>
              </a:defRPr>
            </a:lvl1pPr>
          </a:lstStyle>
          <a:p>
            <a:r>
              <a:rPr lang="en-US" sz="3556" dirty="0"/>
              <a:t>Languages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6ACF1F-EE36-4402-B2CF-FA5412F0C621}"/>
              </a:ext>
            </a:extLst>
          </p:cNvPr>
          <p:cNvSpPr txBox="1"/>
          <p:nvPr/>
        </p:nvSpPr>
        <p:spPr>
          <a:xfrm>
            <a:off x="-10011869" y="7984395"/>
            <a:ext cx="78496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12810"/>
            <a:r>
              <a:rPr lang="en-US" sz="3200" dirty="0">
                <a:solidFill>
                  <a:prstClr val="black"/>
                </a:solidFill>
                <a:latin typeface="Calibri"/>
              </a:rPr>
              <a:t>10.8% of Area Households (6,439 households)</a:t>
            </a:r>
          </a:p>
          <a:p>
            <a:pPr defTabSz="812810"/>
            <a:endParaRPr lang="en-US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DE8515-105D-4375-B62B-379AD4595994}"/>
              </a:ext>
            </a:extLst>
          </p:cNvPr>
          <p:cNvSpPr/>
          <p:nvPr/>
        </p:nvSpPr>
        <p:spPr>
          <a:xfrm>
            <a:off x="81082" y="8567531"/>
            <a:ext cx="138840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Sources: Datausa.io 2016 (Combined number of households for each of the 12 cities along the Beach Blvd Corridor that use public transit as their most common method of travel);</a:t>
            </a:r>
          </a:p>
          <a:p>
            <a:r>
              <a:rPr lang="en-US" sz="1400" i="1" dirty="0">
                <a:solidFill>
                  <a:schemeClr val="bg1"/>
                </a:solidFill>
              </a:rPr>
              <a:t>	     American Community Survey 2017 (5 Year Estimate for area census blocks); Melissa Business Data (Nov. 2015)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8E7B5844-49C0-46E0-8A57-508F5271A24B}"/>
              </a:ext>
            </a:extLst>
          </p:cNvPr>
          <p:cNvSpPr txBox="1">
            <a:spLocks/>
          </p:cNvSpPr>
          <p:nvPr/>
        </p:nvSpPr>
        <p:spPr>
          <a:xfrm>
            <a:off x="-16706639" y="11388172"/>
            <a:ext cx="8300781" cy="3751260"/>
          </a:xfrm>
          <a:prstGeom prst="rect">
            <a:avLst/>
          </a:prstGeom>
        </p:spPr>
        <p:txBody>
          <a:bodyPr anchor="ctr"/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9600" b="1" dirty="0">
                <a:solidFill>
                  <a:schemeClr val="accent2"/>
                </a:solidFill>
              </a:rPr>
              <a:t>16,000</a:t>
            </a:r>
          </a:p>
          <a:p>
            <a:pPr marL="0" indent="0" algn="ctr">
              <a:buNone/>
            </a:pPr>
            <a:r>
              <a:rPr lang="en-US" sz="5400" dirty="0"/>
              <a:t>households along the Beach Boulevard corridor area use public transit*</a:t>
            </a:r>
            <a:endParaRPr lang="en-US" sz="4800" dirty="0"/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3677E2E3-34EA-45F1-BB46-019237E85719}"/>
              </a:ext>
            </a:extLst>
          </p:cNvPr>
          <p:cNvSpPr txBox="1">
            <a:spLocks/>
          </p:cNvSpPr>
          <p:nvPr/>
        </p:nvSpPr>
        <p:spPr>
          <a:xfrm>
            <a:off x="17744301" y="-1259798"/>
            <a:ext cx="9100395" cy="6098884"/>
          </a:xfrm>
          <a:prstGeom prst="rect">
            <a:avLst/>
          </a:prstGeom>
        </p:spPr>
        <p:txBody>
          <a:bodyPr vert="horz" lIns="162560" tIns="81280" rIns="162560" bIns="81280" rtlCol="0">
            <a:normAutofit/>
          </a:bodyPr>
          <a:lstStyle>
            <a:lvl1pPr marL="347472" indent="-347472" algn="l" defTabSz="457200" rtl="0" eaLnBrk="1" latinLnBrk="0" hangingPunct="1">
              <a:lnSpc>
                <a:spcPts val="2060"/>
              </a:lnSpc>
              <a:spcBef>
                <a:spcPts val="600"/>
              </a:spcBef>
              <a:buFont typeface="Arial"/>
              <a:buChar char="•"/>
              <a:defRPr sz="1800" kern="1200" spc="-5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1pPr>
            <a:lvl2pPr marL="530352" indent="-347472" algn="l" defTabSz="457200" rtl="0" eaLnBrk="1" latinLnBrk="0" hangingPunct="1">
              <a:lnSpc>
                <a:spcPts val="2060"/>
              </a:lnSpc>
              <a:spcBef>
                <a:spcPts val="600"/>
              </a:spcBef>
              <a:buFont typeface="Arial"/>
              <a:buChar char="–"/>
              <a:defRPr sz="1600" kern="1200" spc="-5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2pPr>
            <a:lvl3pPr marL="713232" indent="-347472" algn="l" defTabSz="457200" rtl="0" eaLnBrk="1" latinLnBrk="0" hangingPunct="1">
              <a:lnSpc>
                <a:spcPts val="2060"/>
              </a:lnSpc>
              <a:spcBef>
                <a:spcPts val="600"/>
              </a:spcBef>
              <a:buFont typeface="Arial"/>
              <a:buChar char="•"/>
              <a:defRPr sz="1600" kern="1200" spc="-5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3pPr>
            <a:lvl4pPr marL="182880" indent="0" algn="l" defTabSz="457200" rtl="0" eaLnBrk="1" latinLnBrk="0" hangingPunct="1">
              <a:lnSpc>
                <a:spcPts val="2060"/>
              </a:lnSpc>
              <a:spcBef>
                <a:spcPts val="200"/>
              </a:spcBef>
              <a:buFont typeface="Arial"/>
              <a:buChar char="–"/>
              <a:defRPr sz="1600" kern="1200" spc="-5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4pPr>
            <a:lvl5pPr marL="182880" indent="0" algn="l" defTabSz="457200" rtl="0" eaLnBrk="1" latinLnBrk="0" hangingPunct="1">
              <a:lnSpc>
                <a:spcPts val="2060"/>
              </a:lnSpc>
              <a:spcBef>
                <a:spcPts val="200"/>
              </a:spcBef>
              <a:buFont typeface="Arial"/>
              <a:buChar char="»"/>
              <a:defRPr sz="1600" kern="1200" spc="-5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7736" indent="-617736" defTabSz="812810">
              <a:lnSpc>
                <a:spcPts val="3662"/>
              </a:lnSpc>
              <a:spcBef>
                <a:spcPts val="1067"/>
              </a:spcBef>
            </a:pPr>
            <a:r>
              <a:rPr lang="en-US" sz="3200" spc="-8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½ mi. of Route 29</a:t>
            </a:r>
          </a:p>
          <a:p>
            <a:pPr marL="942860" lvl="1" indent="-617736" defTabSz="812810">
              <a:lnSpc>
                <a:spcPts val="3662"/>
              </a:lnSpc>
              <a:spcBef>
                <a:spcPts val="1067"/>
              </a:spcBef>
              <a:buFont typeface="Wingdings" panose="05000000000000000000" pitchFamily="2" charset="2"/>
              <a:buChar char="Ø"/>
            </a:pPr>
            <a:r>
              <a:rPr lang="en-US" sz="2844" spc="-8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1,318 employers with more than 10 employees</a:t>
            </a:r>
          </a:p>
          <a:p>
            <a:pPr marL="942860" lvl="1" indent="-617736" defTabSz="812810">
              <a:lnSpc>
                <a:spcPts val="3662"/>
              </a:lnSpc>
              <a:spcBef>
                <a:spcPts val="1067"/>
              </a:spcBef>
              <a:buFont typeface="Wingdings" panose="05000000000000000000" pitchFamily="2" charset="2"/>
              <a:buChar char="Ø"/>
            </a:pPr>
            <a:r>
              <a:rPr lang="en-US" sz="2844" spc="-8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52,105 employees</a:t>
            </a:r>
            <a:br>
              <a:rPr lang="en-US" sz="2844" spc="-8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44" spc="-89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17736" indent="-617736" defTabSz="812810">
              <a:lnSpc>
                <a:spcPts val="3662"/>
              </a:lnSpc>
              <a:spcBef>
                <a:spcPts val="1067"/>
              </a:spcBef>
            </a:pPr>
            <a:r>
              <a:rPr lang="en-US" sz="3200" spc="-8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Businesses</a:t>
            </a:r>
          </a:p>
          <a:p>
            <a:pPr marL="942860" lvl="1" indent="-617736" defTabSz="812810">
              <a:lnSpc>
                <a:spcPts val="3662"/>
              </a:lnSpc>
              <a:spcBef>
                <a:spcPts val="1067"/>
              </a:spcBef>
              <a:buFont typeface="Wingdings" panose="05000000000000000000" pitchFamily="2" charset="2"/>
              <a:buChar char="Ø"/>
            </a:pPr>
            <a:r>
              <a:rPr lang="en-US" sz="2844" spc="-8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222 Restaurants with 7,409 employees</a:t>
            </a:r>
          </a:p>
          <a:p>
            <a:pPr marL="942860" lvl="1" indent="-617736" defTabSz="812810">
              <a:lnSpc>
                <a:spcPts val="3662"/>
              </a:lnSpc>
              <a:spcBef>
                <a:spcPts val="1067"/>
              </a:spcBef>
              <a:buFont typeface="Wingdings" panose="05000000000000000000" pitchFamily="2" charset="2"/>
              <a:buChar char="Ø"/>
            </a:pPr>
            <a:r>
              <a:rPr lang="en-US" sz="2844" spc="-8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Elementary and secondary schools with 2,847 employees</a:t>
            </a:r>
          </a:p>
          <a:p>
            <a:pPr marL="942860" lvl="1" indent="-617736" defTabSz="812810">
              <a:lnSpc>
                <a:spcPts val="3662"/>
              </a:lnSpc>
              <a:spcBef>
                <a:spcPts val="1067"/>
              </a:spcBef>
              <a:buFont typeface="Wingdings" panose="05000000000000000000" pitchFamily="2" charset="2"/>
              <a:buChar char="Ø"/>
            </a:pPr>
            <a:r>
              <a:rPr lang="en-US" sz="2844" spc="-8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stores (1,744 employees) and warehouse clubs (1,020 employees)</a:t>
            </a:r>
          </a:p>
          <a:p>
            <a:pPr marL="0" indent="0" defTabSz="812810">
              <a:lnSpc>
                <a:spcPts val="3662"/>
              </a:lnSpc>
              <a:spcBef>
                <a:spcPts val="1067"/>
              </a:spcBef>
              <a:buNone/>
            </a:pPr>
            <a:endParaRPr lang="en-US" sz="2844" spc="-89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812810">
              <a:lnSpc>
                <a:spcPts val="3662"/>
              </a:lnSpc>
              <a:spcBef>
                <a:spcPts val="1067"/>
              </a:spcBef>
              <a:buNone/>
            </a:pPr>
            <a:endParaRPr lang="en-US" sz="2844" spc="-89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42860" lvl="1" indent="-617736" defTabSz="812810">
              <a:lnSpc>
                <a:spcPts val="3662"/>
              </a:lnSpc>
              <a:spcBef>
                <a:spcPts val="1067"/>
              </a:spcBef>
              <a:buFont typeface="Wingdings" panose="05000000000000000000" pitchFamily="2" charset="2"/>
              <a:buChar char="Ø"/>
            </a:pPr>
            <a:endParaRPr lang="en-US" sz="2844" spc="-89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42860" lvl="1" indent="-617736" defTabSz="812810">
              <a:lnSpc>
                <a:spcPts val="3662"/>
              </a:lnSpc>
              <a:spcBef>
                <a:spcPts val="1067"/>
              </a:spcBef>
              <a:buFont typeface="Wingdings" panose="05000000000000000000" pitchFamily="2" charset="2"/>
              <a:buChar char="Ø"/>
            </a:pPr>
            <a:endParaRPr lang="en-US" sz="2844" spc="-89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42860" lvl="1" indent="-617736" defTabSz="812810">
              <a:lnSpc>
                <a:spcPts val="3662"/>
              </a:lnSpc>
              <a:spcBef>
                <a:spcPts val="1067"/>
              </a:spcBef>
              <a:buFont typeface="Wingdings" panose="05000000000000000000" pitchFamily="2" charset="2"/>
              <a:buChar char="Ø"/>
            </a:pPr>
            <a:endParaRPr lang="en-US" sz="2844" spc="-89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8" indent="-609608" defTabSz="812810">
              <a:lnSpc>
                <a:spcPct val="100000"/>
              </a:lnSpc>
              <a:spcBef>
                <a:spcPts val="2133"/>
              </a:spcBef>
              <a:buFont typeface="Arial" panose="020B0604020202020204" pitchFamily="34" charset="0"/>
              <a:buChar char="•"/>
              <a:defRPr/>
            </a:pPr>
            <a:endParaRPr lang="en-US" sz="2844" kern="1000" spc="-71" dirty="0">
              <a:solidFill>
                <a:prstClr val="black"/>
              </a:solidFill>
              <a:cs typeface="Avenir Book"/>
            </a:endParaRP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BFD631CE-1B30-49AC-AB26-6C8B9BA0FBAE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-16315192" y="-694077"/>
          <a:ext cx="16107669" cy="6414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853DDC2F-E6AA-4185-8FF1-20D14B6ABE52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0913807" y="-10189010"/>
          <a:ext cx="16255998" cy="7884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2521865E-6910-4A78-806D-3BD471F431B9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-6619210" y="-7308989"/>
          <a:ext cx="16256000" cy="6353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6C7B3068-349D-46E5-9B48-51424358B895}"/>
              </a:ext>
            </a:extLst>
          </p:cNvPr>
          <p:cNvSpPr txBox="1">
            <a:spLocks/>
          </p:cNvSpPr>
          <p:nvPr/>
        </p:nvSpPr>
        <p:spPr>
          <a:xfrm>
            <a:off x="16695175" y="9654766"/>
            <a:ext cx="6582999" cy="6098884"/>
          </a:xfrm>
          <a:prstGeom prst="rect">
            <a:avLst/>
          </a:prstGeom>
        </p:spPr>
        <p:txBody>
          <a:bodyPr vert="horz" lIns="162560" tIns="81280" rIns="162560" bIns="81280" rtlCol="0">
            <a:normAutofit/>
          </a:bodyPr>
          <a:lstStyle>
            <a:lvl1pPr marL="347472" indent="-347472" algn="l" defTabSz="457200" rtl="0" eaLnBrk="1" latinLnBrk="0" hangingPunct="1">
              <a:lnSpc>
                <a:spcPts val="2060"/>
              </a:lnSpc>
              <a:spcBef>
                <a:spcPts val="600"/>
              </a:spcBef>
              <a:buFont typeface="Arial"/>
              <a:buChar char="•"/>
              <a:defRPr sz="1800" kern="1200" spc="-5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1pPr>
            <a:lvl2pPr marL="530352" indent="-347472" algn="l" defTabSz="457200" rtl="0" eaLnBrk="1" latinLnBrk="0" hangingPunct="1">
              <a:lnSpc>
                <a:spcPts val="2060"/>
              </a:lnSpc>
              <a:spcBef>
                <a:spcPts val="600"/>
              </a:spcBef>
              <a:buFont typeface="Arial"/>
              <a:buChar char="–"/>
              <a:defRPr sz="1600" kern="1200" spc="-5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2pPr>
            <a:lvl3pPr marL="713232" indent="-347472" algn="l" defTabSz="457200" rtl="0" eaLnBrk="1" latinLnBrk="0" hangingPunct="1">
              <a:lnSpc>
                <a:spcPts val="2060"/>
              </a:lnSpc>
              <a:spcBef>
                <a:spcPts val="600"/>
              </a:spcBef>
              <a:buFont typeface="Arial"/>
              <a:buChar char="•"/>
              <a:defRPr sz="1600" kern="1200" spc="-5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3pPr>
            <a:lvl4pPr marL="182880" indent="0" algn="l" defTabSz="457200" rtl="0" eaLnBrk="1" latinLnBrk="0" hangingPunct="1">
              <a:lnSpc>
                <a:spcPts val="2060"/>
              </a:lnSpc>
              <a:spcBef>
                <a:spcPts val="200"/>
              </a:spcBef>
              <a:buFont typeface="Arial"/>
              <a:buChar char="–"/>
              <a:defRPr sz="1600" kern="1200" spc="-5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4pPr>
            <a:lvl5pPr marL="182880" indent="0" algn="l" defTabSz="457200" rtl="0" eaLnBrk="1" latinLnBrk="0" hangingPunct="1">
              <a:lnSpc>
                <a:spcPts val="2060"/>
              </a:lnSpc>
              <a:spcBef>
                <a:spcPts val="200"/>
              </a:spcBef>
              <a:buFont typeface="Arial"/>
              <a:buChar char="»"/>
              <a:defRPr sz="1600" kern="1200" spc="-5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7736" indent="-617736" defTabSz="812810">
              <a:lnSpc>
                <a:spcPts val="3662"/>
              </a:lnSpc>
              <a:spcBef>
                <a:spcPts val="1067"/>
              </a:spcBef>
            </a:pPr>
            <a:r>
              <a:rPr lang="en-US" sz="3200" spc="-8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descriptive groups and characteristics for U.S. neighborhoods with similar characteristics</a:t>
            </a:r>
          </a:p>
          <a:p>
            <a:pPr marL="617736" indent="-617736" defTabSz="812810">
              <a:lnSpc>
                <a:spcPts val="3662"/>
              </a:lnSpc>
              <a:spcBef>
                <a:spcPts val="1067"/>
              </a:spcBef>
            </a:pPr>
            <a:r>
              <a:rPr lang="en-US" sz="3200" spc="-8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based on Census, ACS and other data sources for updates</a:t>
            </a:r>
          </a:p>
          <a:p>
            <a:pPr marL="617736" indent="-617736" defTabSz="812810">
              <a:lnSpc>
                <a:spcPts val="3662"/>
              </a:lnSpc>
              <a:spcBef>
                <a:spcPts val="1067"/>
              </a:spcBef>
            </a:pPr>
            <a:r>
              <a:rPr lang="en-US" sz="3200" spc="-8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Segments created based on socioeconomic and demographic information, further divided by urbanization (urban, rural, etc.) and lifestyle / stage of life.</a:t>
            </a:r>
          </a:p>
          <a:p>
            <a:pPr marL="609608" indent="-609608" defTabSz="812810">
              <a:lnSpc>
                <a:spcPct val="100000"/>
              </a:lnSpc>
              <a:spcBef>
                <a:spcPts val="2133"/>
              </a:spcBef>
              <a:buFont typeface="Arial" panose="020B0604020202020204" pitchFamily="34" charset="0"/>
              <a:buChar char="•"/>
              <a:defRPr/>
            </a:pPr>
            <a:endParaRPr lang="en-US" sz="2844" kern="1000" spc="-71" dirty="0">
              <a:solidFill>
                <a:prstClr val="black"/>
              </a:solidFill>
              <a:cs typeface="Avenir Book"/>
            </a:endParaRP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15239B07-48CF-4851-BDC4-9A1A3918AF81}"/>
              </a:ext>
            </a:extLst>
          </p:cNvPr>
          <p:cNvSpPr txBox="1">
            <a:spLocks/>
          </p:cNvSpPr>
          <p:nvPr/>
        </p:nvSpPr>
        <p:spPr>
          <a:xfrm>
            <a:off x="25475472" y="9743293"/>
            <a:ext cx="7475703" cy="6098884"/>
          </a:xfrm>
          <a:prstGeom prst="rect">
            <a:avLst/>
          </a:prstGeom>
        </p:spPr>
        <p:txBody>
          <a:bodyPr vert="horz" lIns="162560" tIns="81280" rIns="162560" bIns="81280" rtlCol="0">
            <a:normAutofit/>
          </a:bodyPr>
          <a:lstStyle>
            <a:lvl1pPr marL="347472" indent="-347472" algn="l" defTabSz="457200" rtl="0" eaLnBrk="1" latinLnBrk="0" hangingPunct="1">
              <a:lnSpc>
                <a:spcPts val="2060"/>
              </a:lnSpc>
              <a:spcBef>
                <a:spcPts val="600"/>
              </a:spcBef>
              <a:buFont typeface="Arial"/>
              <a:buChar char="•"/>
              <a:defRPr sz="1800" kern="1200" spc="-5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1pPr>
            <a:lvl2pPr marL="530352" indent="-347472" algn="l" defTabSz="457200" rtl="0" eaLnBrk="1" latinLnBrk="0" hangingPunct="1">
              <a:lnSpc>
                <a:spcPts val="2060"/>
              </a:lnSpc>
              <a:spcBef>
                <a:spcPts val="600"/>
              </a:spcBef>
              <a:buFont typeface="Arial"/>
              <a:buChar char="–"/>
              <a:defRPr sz="1600" kern="1200" spc="-5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2pPr>
            <a:lvl3pPr marL="713232" indent="-347472" algn="l" defTabSz="457200" rtl="0" eaLnBrk="1" latinLnBrk="0" hangingPunct="1">
              <a:lnSpc>
                <a:spcPts val="2060"/>
              </a:lnSpc>
              <a:spcBef>
                <a:spcPts val="600"/>
              </a:spcBef>
              <a:buFont typeface="Arial"/>
              <a:buChar char="•"/>
              <a:defRPr sz="1600" kern="1200" spc="-5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3pPr>
            <a:lvl4pPr marL="182880" indent="0" algn="l" defTabSz="457200" rtl="0" eaLnBrk="1" latinLnBrk="0" hangingPunct="1">
              <a:lnSpc>
                <a:spcPts val="2060"/>
              </a:lnSpc>
              <a:spcBef>
                <a:spcPts val="200"/>
              </a:spcBef>
              <a:buFont typeface="Arial"/>
              <a:buChar char="–"/>
              <a:defRPr sz="1600" kern="1200" spc="-5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4pPr>
            <a:lvl5pPr marL="182880" indent="0" algn="l" defTabSz="457200" rtl="0" eaLnBrk="1" latinLnBrk="0" hangingPunct="1">
              <a:lnSpc>
                <a:spcPts val="2060"/>
              </a:lnSpc>
              <a:spcBef>
                <a:spcPts val="200"/>
              </a:spcBef>
              <a:buFont typeface="Arial"/>
              <a:buChar char="»"/>
              <a:defRPr sz="1600" kern="1200" spc="-5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7736" indent="-617736" defTabSz="812810">
              <a:lnSpc>
                <a:spcPts val="3662"/>
              </a:lnSpc>
              <a:spcBef>
                <a:spcPts val="1067"/>
              </a:spcBef>
            </a:pPr>
            <a:r>
              <a:rPr lang="en-US" sz="3200" spc="-8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Selected any census blocks within</a:t>
            </a:r>
            <a:br>
              <a:rPr lang="en-US" sz="3200" spc="-8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spc="-8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¼ mi. of Route 29</a:t>
            </a:r>
          </a:p>
          <a:p>
            <a:pPr marL="617736" indent="-617736" defTabSz="812810">
              <a:lnSpc>
                <a:spcPts val="3662"/>
              </a:lnSpc>
              <a:spcBef>
                <a:spcPts val="1067"/>
              </a:spcBef>
            </a:pPr>
            <a:r>
              <a:rPr lang="en-US" sz="3200" spc="-8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Due to size of census blocks, effective area is within ½ mi. of Route 29</a:t>
            </a:r>
          </a:p>
          <a:p>
            <a:pPr marL="617736" indent="-617736" defTabSz="812810">
              <a:lnSpc>
                <a:spcPts val="3662"/>
              </a:lnSpc>
              <a:spcBef>
                <a:spcPts val="1067"/>
              </a:spcBef>
            </a:pPr>
            <a:r>
              <a:rPr lang="en-US" sz="3200" spc="-8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Shaded blocks show the predominate group within that census block by household</a:t>
            </a:r>
          </a:p>
          <a:p>
            <a:pPr marL="609608" indent="-609608" defTabSz="812810">
              <a:lnSpc>
                <a:spcPct val="100000"/>
              </a:lnSpc>
              <a:spcBef>
                <a:spcPts val="2133"/>
              </a:spcBef>
              <a:buFont typeface="Arial" panose="020B0604020202020204" pitchFamily="34" charset="0"/>
              <a:buChar char="•"/>
              <a:defRPr/>
            </a:pPr>
            <a:endParaRPr lang="en-US" sz="2844" kern="1000" spc="-71" dirty="0">
              <a:solidFill>
                <a:prstClr val="black"/>
              </a:solidFill>
              <a:cs typeface="Avenir Book"/>
            </a:endParaRP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53EB1E15-29E2-4055-BF61-AFF9840FF728}"/>
              </a:ext>
            </a:extLst>
          </p:cNvPr>
          <p:cNvSpPr txBox="1">
            <a:spLocks/>
          </p:cNvSpPr>
          <p:nvPr/>
        </p:nvSpPr>
        <p:spPr>
          <a:xfrm>
            <a:off x="-6959634" y="11387145"/>
            <a:ext cx="6582999" cy="6098884"/>
          </a:xfrm>
          <a:prstGeom prst="rect">
            <a:avLst/>
          </a:prstGeom>
        </p:spPr>
        <p:txBody>
          <a:bodyPr vert="horz" lIns="162560" tIns="81280" rIns="162560" bIns="81280" rtlCol="0">
            <a:normAutofit/>
          </a:bodyPr>
          <a:lstStyle>
            <a:lvl1pPr marL="347472" indent="-347472" algn="l" defTabSz="457200" rtl="0" eaLnBrk="1" latinLnBrk="0" hangingPunct="1">
              <a:lnSpc>
                <a:spcPts val="2060"/>
              </a:lnSpc>
              <a:spcBef>
                <a:spcPts val="600"/>
              </a:spcBef>
              <a:buFont typeface="Arial"/>
              <a:buChar char="•"/>
              <a:defRPr sz="1800" kern="1200" spc="-5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1pPr>
            <a:lvl2pPr marL="530352" indent="-347472" algn="l" defTabSz="457200" rtl="0" eaLnBrk="1" latinLnBrk="0" hangingPunct="1">
              <a:lnSpc>
                <a:spcPts val="2060"/>
              </a:lnSpc>
              <a:spcBef>
                <a:spcPts val="600"/>
              </a:spcBef>
              <a:buFont typeface="Arial"/>
              <a:buChar char="–"/>
              <a:defRPr sz="1600" kern="1200" spc="-5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2pPr>
            <a:lvl3pPr marL="713232" indent="-347472" algn="l" defTabSz="457200" rtl="0" eaLnBrk="1" latinLnBrk="0" hangingPunct="1">
              <a:lnSpc>
                <a:spcPts val="2060"/>
              </a:lnSpc>
              <a:spcBef>
                <a:spcPts val="600"/>
              </a:spcBef>
              <a:buFont typeface="Arial"/>
              <a:buChar char="•"/>
              <a:defRPr sz="1600" kern="1200" spc="-5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3pPr>
            <a:lvl4pPr marL="182880" indent="0" algn="l" defTabSz="457200" rtl="0" eaLnBrk="1" latinLnBrk="0" hangingPunct="1">
              <a:lnSpc>
                <a:spcPts val="2060"/>
              </a:lnSpc>
              <a:spcBef>
                <a:spcPts val="200"/>
              </a:spcBef>
              <a:buFont typeface="Arial"/>
              <a:buChar char="–"/>
              <a:defRPr sz="1600" kern="1200" spc="-5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4pPr>
            <a:lvl5pPr marL="182880" indent="0" algn="l" defTabSz="457200" rtl="0" eaLnBrk="1" latinLnBrk="0" hangingPunct="1">
              <a:lnSpc>
                <a:spcPts val="2060"/>
              </a:lnSpc>
              <a:spcBef>
                <a:spcPts val="200"/>
              </a:spcBef>
              <a:buFont typeface="Arial"/>
              <a:buChar char="»"/>
              <a:defRPr sz="1600" kern="1200" spc="-5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7736" indent="-617736" defTabSz="812810">
              <a:lnSpc>
                <a:spcPts val="3662"/>
              </a:lnSpc>
              <a:spcBef>
                <a:spcPts val="1067"/>
              </a:spcBef>
            </a:pPr>
            <a:r>
              <a:rPr lang="en-US" sz="3200" spc="-8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descriptive groups and characteristics for U.S. neighborhoods with similar characteristics</a:t>
            </a:r>
          </a:p>
          <a:p>
            <a:pPr marL="617736" indent="-617736" defTabSz="812810">
              <a:lnSpc>
                <a:spcPts val="3662"/>
              </a:lnSpc>
              <a:spcBef>
                <a:spcPts val="1067"/>
              </a:spcBef>
            </a:pPr>
            <a:r>
              <a:rPr lang="en-US" sz="3200" spc="-8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based on Census, ACS and other data sources for updates</a:t>
            </a:r>
          </a:p>
          <a:p>
            <a:pPr marL="617736" indent="-617736" defTabSz="812810">
              <a:lnSpc>
                <a:spcPts val="3662"/>
              </a:lnSpc>
              <a:spcBef>
                <a:spcPts val="1067"/>
              </a:spcBef>
            </a:pPr>
            <a:r>
              <a:rPr lang="en-US" sz="3200" spc="-8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Segments created based on socioeconomic and demographic information, further divided by urbanization (urban, rural, etc.) and lifestyle / stage of life.</a:t>
            </a:r>
          </a:p>
          <a:p>
            <a:pPr marL="609608" indent="-609608" defTabSz="812810">
              <a:lnSpc>
                <a:spcPct val="100000"/>
              </a:lnSpc>
              <a:spcBef>
                <a:spcPts val="2133"/>
              </a:spcBef>
              <a:buFont typeface="Arial" panose="020B0604020202020204" pitchFamily="34" charset="0"/>
              <a:buChar char="•"/>
              <a:defRPr/>
            </a:pPr>
            <a:endParaRPr lang="en-US" sz="2844" kern="1000" spc="-71" dirty="0">
              <a:solidFill>
                <a:prstClr val="black"/>
              </a:solidFill>
              <a:cs typeface="Avenir Book"/>
            </a:endParaRPr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0879A245-ECB4-4513-99E4-18C1284F1640}"/>
              </a:ext>
            </a:extLst>
          </p:cNvPr>
          <p:cNvSpPr txBox="1">
            <a:spLocks/>
          </p:cNvSpPr>
          <p:nvPr/>
        </p:nvSpPr>
        <p:spPr>
          <a:xfrm>
            <a:off x="17970787" y="18821401"/>
            <a:ext cx="6582999" cy="2264291"/>
          </a:xfrm>
          <a:prstGeom prst="rect">
            <a:avLst/>
          </a:prstGeom>
        </p:spPr>
        <p:txBody>
          <a:bodyPr vert="horz" lIns="162560" tIns="81280" rIns="162560" bIns="81280" rtlCol="0">
            <a:normAutofit/>
          </a:bodyPr>
          <a:lstStyle>
            <a:lvl1pPr marL="347472" indent="-347472" algn="l" defTabSz="457200" rtl="0" eaLnBrk="1" latinLnBrk="0" hangingPunct="1">
              <a:lnSpc>
                <a:spcPts val="2060"/>
              </a:lnSpc>
              <a:spcBef>
                <a:spcPts val="600"/>
              </a:spcBef>
              <a:buFont typeface="Arial"/>
              <a:buChar char="•"/>
              <a:defRPr sz="1800" kern="1200" spc="-5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1pPr>
            <a:lvl2pPr marL="530352" indent="-347472" algn="l" defTabSz="457200" rtl="0" eaLnBrk="1" latinLnBrk="0" hangingPunct="1">
              <a:lnSpc>
                <a:spcPts val="2060"/>
              </a:lnSpc>
              <a:spcBef>
                <a:spcPts val="600"/>
              </a:spcBef>
              <a:buFont typeface="Arial"/>
              <a:buChar char="–"/>
              <a:defRPr sz="1600" kern="1200" spc="-5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2pPr>
            <a:lvl3pPr marL="713232" indent="-347472" algn="l" defTabSz="457200" rtl="0" eaLnBrk="1" latinLnBrk="0" hangingPunct="1">
              <a:lnSpc>
                <a:spcPts val="2060"/>
              </a:lnSpc>
              <a:spcBef>
                <a:spcPts val="600"/>
              </a:spcBef>
              <a:buFont typeface="Arial"/>
              <a:buChar char="•"/>
              <a:defRPr sz="1600" kern="1200" spc="-5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3pPr>
            <a:lvl4pPr marL="182880" indent="0" algn="l" defTabSz="457200" rtl="0" eaLnBrk="1" latinLnBrk="0" hangingPunct="1">
              <a:lnSpc>
                <a:spcPts val="2060"/>
              </a:lnSpc>
              <a:spcBef>
                <a:spcPts val="200"/>
              </a:spcBef>
              <a:buFont typeface="Arial"/>
              <a:buChar char="–"/>
              <a:defRPr sz="1600" kern="1200" spc="-5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4pPr>
            <a:lvl5pPr marL="182880" indent="0" algn="l" defTabSz="457200" rtl="0" eaLnBrk="1" latinLnBrk="0" hangingPunct="1">
              <a:lnSpc>
                <a:spcPts val="2060"/>
              </a:lnSpc>
              <a:spcBef>
                <a:spcPts val="200"/>
              </a:spcBef>
              <a:buFont typeface="Arial"/>
              <a:buChar char="»"/>
              <a:defRPr sz="1600" kern="1200" spc="-5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7736" indent="-617736" defTabSz="812810">
              <a:lnSpc>
                <a:spcPts val="3662"/>
              </a:lnSpc>
              <a:spcBef>
                <a:spcPts val="1067"/>
              </a:spcBef>
            </a:pPr>
            <a:r>
              <a:rPr lang="en-US" sz="3200" spc="-8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60,000 households within ¼ mi. of Route 29</a:t>
            </a:r>
          </a:p>
          <a:p>
            <a:pPr marL="617736" indent="-617736" defTabSz="812810">
              <a:lnSpc>
                <a:spcPts val="3662"/>
              </a:lnSpc>
              <a:spcBef>
                <a:spcPts val="1067"/>
              </a:spcBef>
            </a:pPr>
            <a:r>
              <a:rPr lang="en-US" sz="3200" spc="-8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16,000 households along Beach Blvd. corridor use public transit</a:t>
            </a:r>
          </a:p>
          <a:p>
            <a:pPr marL="0" indent="0" defTabSz="812810">
              <a:lnSpc>
                <a:spcPct val="100000"/>
              </a:lnSpc>
              <a:spcBef>
                <a:spcPts val="2133"/>
              </a:spcBef>
              <a:buNone/>
              <a:defRPr/>
            </a:pPr>
            <a:endParaRPr lang="en-US" sz="2844" kern="1000" spc="-71" dirty="0">
              <a:solidFill>
                <a:prstClr val="black"/>
              </a:solidFill>
              <a:cs typeface="Avenir Book"/>
            </a:endParaRPr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3E38901A-645D-400E-822E-A6310E9E80BD}"/>
              </a:ext>
            </a:extLst>
          </p:cNvPr>
          <p:cNvSpPr txBox="1">
            <a:spLocks/>
          </p:cNvSpPr>
          <p:nvPr/>
        </p:nvSpPr>
        <p:spPr>
          <a:xfrm>
            <a:off x="4831357" y="1979027"/>
            <a:ext cx="5756433" cy="6587813"/>
          </a:xfrm>
          <a:prstGeom prst="rect">
            <a:avLst/>
          </a:prstGeom>
        </p:spPr>
        <p:txBody>
          <a:bodyPr vert="horz" lIns="162560" tIns="81280" rIns="162560" bIns="81280" rtlCol="0">
            <a:noAutofit/>
          </a:bodyPr>
          <a:lstStyle>
            <a:lvl1pPr marL="347472" indent="-347472" algn="l" defTabSz="457200" rtl="0" eaLnBrk="1" latinLnBrk="0" hangingPunct="1">
              <a:lnSpc>
                <a:spcPts val="2060"/>
              </a:lnSpc>
              <a:spcBef>
                <a:spcPts val="600"/>
              </a:spcBef>
              <a:buFont typeface="Arial"/>
              <a:buChar char="•"/>
              <a:defRPr sz="1800" kern="1200" spc="-5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1pPr>
            <a:lvl2pPr marL="530352" indent="-347472" algn="l" defTabSz="457200" rtl="0" eaLnBrk="1" latinLnBrk="0" hangingPunct="1">
              <a:lnSpc>
                <a:spcPts val="2060"/>
              </a:lnSpc>
              <a:spcBef>
                <a:spcPts val="600"/>
              </a:spcBef>
              <a:buFont typeface="Arial"/>
              <a:buChar char="–"/>
              <a:defRPr sz="1600" kern="1200" spc="-5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2pPr>
            <a:lvl3pPr marL="713232" indent="-347472" algn="l" defTabSz="457200" rtl="0" eaLnBrk="1" latinLnBrk="0" hangingPunct="1">
              <a:lnSpc>
                <a:spcPts val="2060"/>
              </a:lnSpc>
              <a:spcBef>
                <a:spcPts val="600"/>
              </a:spcBef>
              <a:buFont typeface="Arial"/>
              <a:buChar char="•"/>
              <a:defRPr sz="1600" kern="1200" spc="-5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3pPr>
            <a:lvl4pPr marL="182880" indent="0" algn="l" defTabSz="457200" rtl="0" eaLnBrk="1" latinLnBrk="0" hangingPunct="1">
              <a:lnSpc>
                <a:spcPts val="2060"/>
              </a:lnSpc>
              <a:spcBef>
                <a:spcPts val="200"/>
              </a:spcBef>
              <a:buFont typeface="Arial"/>
              <a:buChar char="–"/>
              <a:defRPr sz="1600" kern="1200" spc="-5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4pPr>
            <a:lvl5pPr marL="182880" indent="0" algn="l" defTabSz="457200" rtl="0" eaLnBrk="1" latinLnBrk="0" hangingPunct="1">
              <a:lnSpc>
                <a:spcPts val="2060"/>
              </a:lnSpc>
              <a:spcBef>
                <a:spcPts val="200"/>
              </a:spcBef>
              <a:buFont typeface="Arial"/>
              <a:buChar char="»"/>
              <a:defRPr sz="1600" kern="1200" spc="-5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12810">
              <a:lnSpc>
                <a:spcPts val="3662"/>
              </a:lnSpc>
              <a:spcBef>
                <a:spcPts val="1067"/>
              </a:spcBef>
              <a:buNone/>
            </a:pPr>
            <a:r>
              <a:rPr lang="en-US" sz="3000" spc="-8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½ mi. of Route 29</a:t>
            </a:r>
          </a:p>
          <a:p>
            <a:pPr marL="942860" lvl="1" indent="-617736" defTabSz="812810">
              <a:lnSpc>
                <a:spcPts val="3662"/>
              </a:lnSpc>
              <a:spcBef>
                <a:spcPts val="1067"/>
              </a:spcBef>
              <a:buFont typeface="Arial" panose="020B0604020202020204" pitchFamily="34" charset="0"/>
              <a:buChar char="•"/>
            </a:pPr>
            <a:r>
              <a:rPr lang="en-US" sz="2800" spc="-8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52,105 total employees</a:t>
            </a:r>
          </a:p>
          <a:p>
            <a:pPr marL="942860" lvl="1" indent="-617736" defTabSz="812810">
              <a:lnSpc>
                <a:spcPts val="3662"/>
              </a:lnSpc>
              <a:spcBef>
                <a:spcPts val="1067"/>
              </a:spcBef>
              <a:buFont typeface="Arial" panose="020B0604020202020204" pitchFamily="34" charset="0"/>
              <a:buChar char="•"/>
            </a:pPr>
            <a:r>
              <a:rPr lang="en-US" sz="2800" spc="-8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1,318 businesses with more than 10 employees</a:t>
            </a:r>
          </a:p>
          <a:p>
            <a:pPr marL="1125740" lvl="2" indent="-617736" defTabSz="812810">
              <a:lnSpc>
                <a:spcPts val="3662"/>
              </a:lnSpc>
              <a:spcBef>
                <a:spcPts val="1067"/>
              </a:spcBef>
              <a:buFont typeface="Wingdings" panose="05000000000000000000" pitchFamily="2" charset="2"/>
              <a:buChar char="Ø"/>
            </a:pPr>
            <a:r>
              <a:rPr lang="en-US" sz="2800" spc="-8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Restaurants</a:t>
            </a:r>
          </a:p>
          <a:p>
            <a:pPr marL="1125740" lvl="2" indent="-617736" defTabSz="812810">
              <a:lnSpc>
                <a:spcPts val="3662"/>
              </a:lnSpc>
              <a:spcBef>
                <a:spcPts val="1067"/>
              </a:spcBef>
              <a:buFont typeface="Wingdings" panose="05000000000000000000" pitchFamily="2" charset="2"/>
              <a:buChar char="Ø"/>
            </a:pPr>
            <a:r>
              <a:rPr lang="en-US" sz="2800" spc="-8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Elementary and secondary schools</a:t>
            </a:r>
          </a:p>
          <a:p>
            <a:pPr marL="1125740" lvl="2" indent="-617736" defTabSz="812810">
              <a:lnSpc>
                <a:spcPts val="3662"/>
              </a:lnSpc>
              <a:spcBef>
                <a:spcPts val="1067"/>
              </a:spcBef>
              <a:buFont typeface="Wingdings" panose="05000000000000000000" pitchFamily="2" charset="2"/>
              <a:buChar char="Ø"/>
            </a:pPr>
            <a:r>
              <a:rPr lang="en-US" sz="2800" spc="-8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Warehouse / department stores</a:t>
            </a:r>
          </a:p>
          <a:p>
            <a:pPr marL="325124" lvl="1" indent="0" defTabSz="812810">
              <a:lnSpc>
                <a:spcPts val="3662"/>
              </a:lnSpc>
              <a:spcBef>
                <a:spcPts val="1067"/>
              </a:spcBef>
              <a:buNone/>
            </a:pPr>
            <a:endParaRPr lang="en-US" sz="3200" kern="1000" spc="-71" dirty="0">
              <a:solidFill>
                <a:prstClr val="black"/>
              </a:solidFill>
              <a:cs typeface="Avenir Book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A68331D-96AE-4179-B068-FC34CDBCAA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321" t="5514" r="37169" b="7137"/>
          <a:stretch/>
        </p:blipFill>
        <p:spPr>
          <a:xfrm>
            <a:off x="19644346" y="5387047"/>
            <a:ext cx="1836065" cy="3882576"/>
          </a:xfrm>
          <a:prstGeom prst="rect">
            <a:avLst/>
          </a:prstGeom>
        </p:spPr>
      </p:pic>
      <p:sp>
        <p:nvSpPr>
          <p:cNvPr id="25" name="Content Placeholder 4">
            <a:extLst>
              <a:ext uri="{FF2B5EF4-FFF2-40B4-BE49-F238E27FC236}">
                <a16:creationId xmlns:a16="http://schemas.microsoft.com/office/drawing/2014/main" id="{21E1B570-8161-40CA-8D07-C543D76FDFF4}"/>
              </a:ext>
            </a:extLst>
          </p:cNvPr>
          <p:cNvSpPr txBox="1">
            <a:spLocks/>
          </p:cNvSpPr>
          <p:nvPr/>
        </p:nvSpPr>
        <p:spPr>
          <a:xfrm>
            <a:off x="26645" y="2039337"/>
            <a:ext cx="7098056" cy="4266213"/>
          </a:xfrm>
          <a:prstGeom prst="rect">
            <a:avLst/>
          </a:prstGeom>
        </p:spPr>
        <p:txBody>
          <a:bodyPr vert="horz" lIns="162560" tIns="81280" rIns="162560" bIns="81280" rtlCol="0">
            <a:noAutofit/>
          </a:bodyPr>
          <a:lstStyle>
            <a:lvl1pPr marL="347472" indent="-347472" algn="l" defTabSz="457200" rtl="0" eaLnBrk="1" latinLnBrk="0" hangingPunct="1">
              <a:lnSpc>
                <a:spcPts val="2060"/>
              </a:lnSpc>
              <a:spcBef>
                <a:spcPts val="600"/>
              </a:spcBef>
              <a:buFont typeface="Arial"/>
              <a:buChar char="•"/>
              <a:defRPr sz="1800" kern="1200" spc="-5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1pPr>
            <a:lvl2pPr marL="530352" indent="-347472" algn="l" defTabSz="457200" rtl="0" eaLnBrk="1" latinLnBrk="0" hangingPunct="1">
              <a:lnSpc>
                <a:spcPts val="2060"/>
              </a:lnSpc>
              <a:spcBef>
                <a:spcPts val="600"/>
              </a:spcBef>
              <a:buFont typeface="Arial"/>
              <a:buChar char="–"/>
              <a:defRPr sz="1600" kern="1200" spc="-5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2pPr>
            <a:lvl3pPr marL="713232" indent="-347472" algn="l" defTabSz="457200" rtl="0" eaLnBrk="1" latinLnBrk="0" hangingPunct="1">
              <a:lnSpc>
                <a:spcPts val="2060"/>
              </a:lnSpc>
              <a:spcBef>
                <a:spcPts val="600"/>
              </a:spcBef>
              <a:buFont typeface="Arial"/>
              <a:buChar char="•"/>
              <a:defRPr sz="1600" kern="1200" spc="-5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3pPr>
            <a:lvl4pPr marL="182880" indent="0" algn="l" defTabSz="457200" rtl="0" eaLnBrk="1" latinLnBrk="0" hangingPunct="1">
              <a:lnSpc>
                <a:spcPts val="2060"/>
              </a:lnSpc>
              <a:spcBef>
                <a:spcPts val="200"/>
              </a:spcBef>
              <a:buFont typeface="Arial"/>
              <a:buChar char="–"/>
              <a:defRPr sz="1600" kern="1200" spc="-5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4pPr>
            <a:lvl5pPr marL="182880" indent="0" algn="l" defTabSz="457200" rtl="0" eaLnBrk="1" latinLnBrk="0" hangingPunct="1">
              <a:lnSpc>
                <a:spcPts val="2060"/>
              </a:lnSpc>
              <a:spcBef>
                <a:spcPts val="200"/>
              </a:spcBef>
              <a:buFont typeface="Arial"/>
              <a:buChar char="»"/>
              <a:defRPr sz="1600" kern="1200" spc="-5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12810">
              <a:lnSpc>
                <a:spcPts val="3662"/>
              </a:lnSpc>
              <a:spcBef>
                <a:spcPts val="1067"/>
              </a:spcBef>
              <a:buNone/>
            </a:pPr>
            <a:r>
              <a:rPr lang="en-US" sz="3000" spc="-8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¼ mi. of Route 29</a:t>
            </a:r>
          </a:p>
          <a:p>
            <a:pPr marL="457200" indent="-388938" defTabSz="812810">
              <a:lnSpc>
                <a:spcPts val="3662"/>
              </a:lnSpc>
              <a:spcBef>
                <a:spcPts val="1067"/>
              </a:spcBef>
            </a:pPr>
            <a:r>
              <a:rPr lang="en-US" sz="2800" spc="-8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60,000 households</a:t>
            </a:r>
          </a:p>
          <a:p>
            <a:pPr marL="457200" indent="-388938" defTabSz="812810">
              <a:lnSpc>
                <a:spcPts val="3662"/>
              </a:lnSpc>
              <a:spcBef>
                <a:spcPts val="1067"/>
              </a:spcBef>
            </a:pPr>
            <a:r>
              <a:rPr lang="en-US" sz="2800" spc="-8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28% Hispanic or Latino</a:t>
            </a:r>
          </a:p>
          <a:p>
            <a:pPr marL="457200" indent="-388938" defTabSz="812810">
              <a:lnSpc>
                <a:spcPts val="3662"/>
              </a:lnSpc>
              <a:spcBef>
                <a:spcPts val="1067"/>
              </a:spcBef>
            </a:pPr>
            <a:r>
              <a:rPr lang="en-US" sz="2800" spc="-8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12% Vietnamese</a:t>
            </a:r>
          </a:p>
          <a:p>
            <a:pPr marL="457200" indent="-388938" defTabSz="812810">
              <a:lnSpc>
                <a:spcPts val="3662"/>
              </a:lnSpc>
              <a:spcBef>
                <a:spcPts val="1067"/>
              </a:spcBef>
            </a:pPr>
            <a:r>
              <a:rPr lang="en-US" sz="2800" spc="-8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5% Korean</a:t>
            </a:r>
          </a:p>
          <a:p>
            <a:pPr marL="457200" indent="-388938" defTabSz="812810">
              <a:lnSpc>
                <a:spcPts val="3662"/>
              </a:lnSpc>
              <a:spcBef>
                <a:spcPts val="1067"/>
              </a:spcBef>
            </a:pPr>
            <a:endParaRPr lang="en-US" sz="3200" spc="-89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A727B63C-F36B-4A7C-8DC8-08DBD30F07CD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4405270" y="1218659"/>
          <a:ext cx="8094942" cy="6028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2A6FF485-E39F-4BC9-AC0B-7828C36FC319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2617936" y="1218659"/>
          <a:ext cx="8128000" cy="6028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3A3B86C1-F647-439B-A3AE-1D46759F44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9816353"/>
              </p:ext>
            </p:extLst>
          </p:nvPr>
        </p:nvGraphicFramePr>
        <p:xfrm>
          <a:off x="9968553" y="2668177"/>
          <a:ext cx="6547205" cy="4908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259982661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72F6C1-C30E-1F4A-A271-7879AFD7C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336CF-BD1E-414E-886B-43164E9C1376}" type="slidenum">
              <a:rPr lang="en-US" smtClean="0"/>
              <a:t>4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26B78A-BBCC-F34B-AABE-903F257A2255}"/>
              </a:ext>
            </a:extLst>
          </p:cNvPr>
          <p:cNvSpPr/>
          <p:nvPr/>
        </p:nvSpPr>
        <p:spPr>
          <a:xfrm>
            <a:off x="0" y="0"/>
            <a:ext cx="16256000" cy="899278"/>
          </a:xfrm>
          <a:prstGeom prst="rect">
            <a:avLst/>
          </a:prstGeom>
          <a:solidFill>
            <a:srgbClr val="5C99D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EA9329-F119-ED47-83AA-006B6E9B2062}"/>
              </a:ext>
            </a:extLst>
          </p:cNvPr>
          <p:cNvSpPr txBox="1"/>
          <p:nvPr/>
        </p:nvSpPr>
        <p:spPr>
          <a:xfrm>
            <a:off x="350968" y="216968"/>
            <a:ext cx="8711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MARKETING GOALS/STRATEGIES</a:t>
            </a:r>
          </a:p>
        </p:txBody>
      </p:sp>
      <p:pic>
        <p:nvPicPr>
          <p:cNvPr id="10" name="Picture 9" descr="OC bus logo (rev).ai">
            <a:extLst>
              <a:ext uri="{FF2B5EF4-FFF2-40B4-BE49-F238E27FC236}">
                <a16:creationId xmlns:a16="http://schemas.microsoft.com/office/drawing/2014/main" id="{7F194B8C-1181-FC41-9D8C-9A222BFD22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66" t="20480" r="21737" b="32827"/>
          <a:stretch/>
        </p:blipFill>
        <p:spPr>
          <a:xfrm>
            <a:off x="14594139" y="134848"/>
            <a:ext cx="1502278" cy="687460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87907896-2977-4A4C-BAE0-A0F7E9EE6CED}"/>
              </a:ext>
            </a:extLst>
          </p:cNvPr>
          <p:cNvSpPr txBox="1">
            <a:spLocks/>
          </p:cNvSpPr>
          <p:nvPr/>
        </p:nvSpPr>
        <p:spPr>
          <a:xfrm>
            <a:off x="427774" y="1304692"/>
            <a:ext cx="8634946" cy="7622339"/>
          </a:xfrm>
          <a:prstGeom prst="rect">
            <a:avLst/>
          </a:prstGeom>
        </p:spPr>
        <p:txBody>
          <a:bodyPr/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 sz="3600" dirty="0"/>
              <a:t>Position BRAVO! 529 as a faster travel option on Beach Blvd.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endParaRPr lang="en-US" sz="3600" dirty="0"/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 sz="3600" dirty="0"/>
              <a:t>Create awareness and trial use of BRAVO! 529 among non-riders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endParaRPr lang="en-US" sz="3600" dirty="0"/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 sz="3600" dirty="0"/>
              <a:t>Target key market segments</a:t>
            </a:r>
          </a:p>
          <a:p>
            <a:pPr marL="1066785" lvl="1" indent="-457200">
              <a:lnSpc>
                <a:spcPct val="100000"/>
              </a:lnSpc>
              <a:spcBef>
                <a:spcPts val="0"/>
              </a:spcBef>
            </a:pPr>
            <a:r>
              <a:rPr lang="en-US" sz="2800" dirty="0"/>
              <a:t>Workers/Employers </a:t>
            </a:r>
          </a:p>
          <a:p>
            <a:pPr marL="1066785" lvl="1" indent="-457200">
              <a:lnSpc>
                <a:spcPct val="100000"/>
              </a:lnSpc>
              <a:spcBef>
                <a:spcPts val="0"/>
              </a:spcBef>
            </a:pPr>
            <a:r>
              <a:rPr lang="en-US" sz="2800" dirty="0"/>
              <a:t>Students/Colleges</a:t>
            </a:r>
          </a:p>
          <a:p>
            <a:pPr marL="1066785" lvl="1" indent="-457200">
              <a:lnSpc>
                <a:spcPct val="100000"/>
              </a:lnSpc>
              <a:spcBef>
                <a:spcPts val="0"/>
              </a:spcBef>
            </a:pPr>
            <a:r>
              <a:rPr lang="en-US" sz="2800" dirty="0"/>
              <a:t>Diverse communities </a:t>
            </a:r>
          </a:p>
          <a:p>
            <a:pPr marL="1066785" lvl="1" indent="-457200">
              <a:lnSpc>
                <a:spcPct val="100000"/>
              </a:lnSpc>
              <a:spcBef>
                <a:spcPts val="0"/>
              </a:spcBef>
            </a:pPr>
            <a:r>
              <a:rPr lang="en-US" sz="2800" dirty="0"/>
              <a:t>Existing riders </a:t>
            </a:r>
            <a:br>
              <a:rPr lang="en-US" dirty="0"/>
            </a:br>
            <a:endParaRPr lang="en-US" sz="3600" dirty="0"/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 sz="3600" dirty="0"/>
              <a:t>Increase ridership on connected bus services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endParaRPr lang="en-US" sz="3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6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DD72A21-9D4D-4772-80D9-6F04F34D7B3A}"/>
              </a:ext>
            </a:extLst>
          </p:cNvPr>
          <p:cNvGrpSpPr/>
          <p:nvPr/>
        </p:nvGrpSpPr>
        <p:grpSpPr>
          <a:xfrm>
            <a:off x="9602640" y="1453662"/>
            <a:ext cx="6141452" cy="6677683"/>
            <a:chOff x="4902200" y="983523"/>
            <a:chExt cx="6680199" cy="794350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083B7F5-1C66-4429-9FEE-07534FCE4D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26" r="1"/>
            <a:stretch/>
          </p:blipFill>
          <p:spPr>
            <a:xfrm>
              <a:off x="4902200" y="983523"/>
              <a:ext cx="6680199" cy="7943509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FE47C36-F108-4A3B-8061-633F6233501A}"/>
                </a:ext>
              </a:extLst>
            </p:cNvPr>
            <p:cNvGrpSpPr/>
            <p:nvPr/>
          </p:nvGrpSpPr>
          <p:grpSpPr>
            <a:xfrm>
              <a:off x="6201834" y="2887232"/>
              <a:ext cx="753693" cy="2810296"/>
              <a:chOff x="6189133" y="2920465"/>
              <a:chExt cx="735898" cy="2790569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F5CDBB7-4D77-47B2-AD07-1F81989FFACF}"/>
                  </a:ext>
                </a:extLst>
              </p:cNvPr>
              <p:cNvGrpSpPr/>
              <p:nvPr/>
            </p:nvGrpSpPr>
            <p:grpSpPr>
              <a:xfrm>
                <a:off x="6189133" y="2920465"/>
                <a:ext cx="735898" cy="2790569"/>
                <a:chOff x="6189133" y="2920465"/>
                <a:chExt cx="735898" cy="2790569"/>
              </a:xfrm>
            </p:grpSpPr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921F083F-26E5-4186-B11F-650222F4B7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77002" y="2920465"/>
                  <a:ext cx="0" cy="2790569"/>
                </a:xfrm>
                <a:prstGeom prst="line">
                  <a:avLst/>
                </a:prstGeom>
                <a:solidFill>
                  <a:srgbClr val="57B432"/>
                </a:solidFill>
                <a:ln w="57150">
                  <a:solidFill>
                    <a:srgbClr val="57B432"/>
                  </a:solidFill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6370F03F-C040-4169-A8CB-5E8672287F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459365" y="2920465"/>
                  <a:ext cx="465666" cy="0"/>
                </a:xfrm>
                <a:prstGeom prst="line">
                  <a:avLst/>
                </a:prstGeom>
                <a:solidFill>
                  <a:srgbClr val="57B432"/>
                </a:solidFill>
                <a:ln w="57150">
                  <a:solidFill>
                    <a:srgbClr val="57B432"/>
                  </a:solidFill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CD6F3DCC-E41C-48FA-8FBA-43DEF4CB78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96896" y="5687348"/>
                  <a:ext cx="287869" cy="0"/>
                </a:xfrm>
                <a:prstGeom prst="line">
                  <a:avLst/>
                </a:prstGeom>
                <a:solidFill>
                  <a:srgbClr val="57B432"/>
                </a:solidFill>
                <a:ln w="57150">
                  <a:solidFill>
                    <a:srgbClr val="57B432"/>
                  </a:solidFill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88B44434-78C3-441C-9311-529CFBA832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89133" y="5500511"/>
                  <a:ext cx="287869" cy="0"/>
                </a:xfrm>
                <a:prstGeom prst="line">
                  <a:avLst/>
                </a:prstGeom>
                <a:solidFill>
                  <a:srgbClr val="57B432"/>
                </a:solidFill>
                <a:ln w="57150">
                  <a:solidFill>
                    <a:srgbClr val="57B432"/>
                  </a:solidFill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0EDF7640-1954-451D-8606-F4D3789110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12423" y="5500511"/>
                  <a:ext cx="0" cy="194733"/>
                </a:xfrm>
                <a:prstGeom prst="line">
                  <a:avLst/>
                </a:prstGeom>
                <a:solidFill>
                  <a:srgbClr val="57B432"/>
                </a:solidFill>
                <a:ln w="57150">
                  <a:solidFill>
                    <a:srgbClr val="57B432"/>
                  </a:solidFill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EA6F209-10DA-4592-A27F-9BA5278EDAF3}"/>
                  </a:ext>
                </a:extLst>
              </p:cNvPr>
              <p:cNvSpPr/>
              <p:nvPr/>
            </p:nvSpPr>
            <p:spPr>
              <a:xfrm>
                <a:off x="6264957" y="4659266"/>
                <a:ext cx="439615" cy="140677"/>
              </a:xfrm>
              <a:prstGeom prst="rect">
                <a:avLst/>
              </a:prstGeom>
              <a:solidFill>
                <a:srgbClr val="57B432"/>
              </a:solidFill>
              <a:ln w="12700">
                <a:solidFill>
                  <a:srgbClr val="57B432"/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529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8011088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FFEC5AD-E294-7D49-866C-449C5DC4DB1E}"/>
              </a:ext>
            </a:extLst>
          </p:cNvPr>
          <p:cNvSpPr/>
          <p:nvPr/>
        </p:nvSpPr>
        <p:spPr>
          <a:xfrm>
            <a:off x="0" y="153135"/>
            <a:ext cx="16256000" cy="8990864"/>
          </a:xfrm>
          <a:prstGeom prst="rect">
            <a:avLst/>
          </a:prstGeom>
          <a:solidFill>
            <a:srgbClr val="1B4C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1B1A21-D8A3-F947-9C9B-C04D9A709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336CF-BD1E-414E-886B-43164E9C1376}" type="slidenum">
              <a:rPr lang="en-US" smtClean="0"/>
              <a:t>5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68048F-74E1-624C-AC33-DA30ECA7BE5C}"/>
              </a:ext>
            </a:extLst>
          </p:cNvPr>
          <p:cNvSpPr/>
          <p:nvPr/>
        </p:nvSpPr>
        <p:spPr>
          <a:xfrm>
            <a:off x="-1" y="0"/>
            <a:ext cx="16255998" cy="1598716"/>
          </a:xfrm>
          <a:prstGeom prst="rect">
            <a:avLst/>
          </a:prstGeom>
          <a:solidFill>
            <a:srgbClr val="5C99D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76D0E6-B364-454E-8938-65B5C5B78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5582" y="239730"/>
            <a:ext cx="3137340" cy="11906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21353E-949A-134D-8E9F-5C17F4F6383A}"/>
              </a:ext>
            </a:extLst>
          </p:cNvPr>
          <p:cNvSpPr txBox="1"/>
          <p:nvPr/>
        </p:nvSpPr>
        <p:spPr>
          <a:xfrm>
            <a:off x="627662" y="531713"/>
            <a:ext cx="11022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Billboard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D807CB-1855-4D07-B3BC-9BCE96B52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984" y="1996726"/>
            <a:ext cx="10582028" cy="674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40644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FFEC5AD-E294-7D49-866C-449C5DC4DB1E}"/>
              </a:ext>
            </a:extLst>
          </p:cNvPr>
          <p:cNvSpPr/>
          <p:nvPr/>
        </p:nvSpPr>
        <p:spPr>
          <a:xfrm>
            <a:off x="0" y="153135"/>
            <a:ext cx="16256000" cy="8990864"/>
          </a:xfrm>
          <a:prstGeom prst="rect">
            <a:avLst/>
          </a:prstGeom>
          <a:solidFill>
            <a:srgbClr val="1B4C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1B1A21-D8A3-F947-9C9B-C04D9A709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336CF-BD1E-414E-886B-43164E9C1376}" type="slidenum">
              <a:rPr lang="en-US" smtClean="0"/>
              <a:t>6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68048F-74E1-624C-AC33-DA30ECA7BE5C}"/>
              </a:ext>
            </a:extLst>
          </p:cNvPr>
          <p:cNvSpPr/>
          <p:nvPr/>
        </p:nvSpPr>
        <p:spPr>
          <a:xfrm>
            <a:off x="-1" y="0"/>
            <a:ext cx="16255998" cy="1598716"/>
          </a:xfrm>
          <a:prstGeom prst="rect">
            <a:avLst/>
          </a:prstGeom>
          <a:solidFill>
            <a:srgbClr val="5C99D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76D0E6-B364-454E-8938-65B5C5B78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5582" y="239730"/>
            <a:ext cx="3137340" cy="11906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21353E-949A-134D-8E9F-5C17F4F6383A}"/>
              </a:ext>
            </a:extLst>
          </p:cNvPr>
          <p:cNvSpPr txBox="1"/>
          <p:nvPr/>
        </p:nvSpPr>
        <p:spPr>
          <a:xfrm>
            <a:off x="627662" y="531713"/>
            <a:ext cx="11022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Bus Advertising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09C4D2-72EA-4F5A-9D87-4FDEC147F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897" y="3232451"/>
            <a:ext cx="7124703" cy="46399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CA6AB7-BEEC-47D7-8294-434DD8679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4160" y="3232451"/>
            <a:ext cx="7310865" cy="463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1979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FFEC5AD-E294-7D49-866C-449C5DC4DB1E}"/>
              </a:ext>
            </a:extLst>
          </p:cNvPr>
          <p:cNvSpPr/>
          <p:nvPr/>
        </p:nvSpPr>
        <p:spPr>
          <a:xfrm>
            <a:off x="0" y="153135"/>
            <a:ext cx="16256000" cy="8990864"/>
          </a:xfrm>
          <a:prstGeom prst="rect">
            <a:avLst/>
          </a:prstGeom>
          <a:solidFill>
            <a:srgbClr val="1B4C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1B1A21-D8A3-F947-9C9B-C04D9A709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336CF-BD1E-414E-886B-43164E9C1376}" type="slidenum">
              <a:rPr lang="en-US" smtClean="0"/>
              <a:t>7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68048F-74E1-624C-AC33-DA30ECA7BE5C}"/>
              </a:ext>
            </a:extLst>
          </p:cNvPr>
          <p:cNvSpPr/>
          <p:nvPr/>
        </p:nvSpPr>
        <p:spPr>
          <a:xfrm>
            <a:off x="-1" y="0"/>
            <a:ext cx="16255998" cy="1598716"/>
          </a:xfrm>
          <a:prstGeom prst="rect">
            <a:avLst/>
          </a:prstGeom>
          <a:solidFill>
            <a:srgbClr val="5C99D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76D0E6-B364-454E-8938-65B5C5B78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5582" y="239730"/>
            <a:ext cx="3137340" cy="11906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21353E-949A-134D-8E9F-5C17F4F6383A}"/>
              </a:ext>
            </a:extLst>
          </p:cNvPr>
          <p:cNvSpPr txBox="1"/>
          <p:nvPr/>
        </p:nvSpPr>
        <p:spPr>
          <a:xfrm>
            <a:off x="627662" y="531713"/>
            <a:ext cx="11022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Brochures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A00374-9C1E-4641-BED1-794151E3C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51" y="2853963"/>
            <a:ext cx="7861749" cy="51164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9F3692-1EF0-4D2B-86A7-ED0EA1AD2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8672" y="2853963"/>
            <a:ext cx="7933545" cy="511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71698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FFEC5AD-E294-7D49-866C-449C5DC4DB1E}"/>
              </a:ext>
            </a:extLst>
          </p:cNvPr>
          <p:cNvSpPr/>
          <p:nvPr/>
        </p:nvSpPr>
        <p:spPr>
          <a:xfrm>
            <a:off x="0" y="153135"/>
            <a:ext cx="16256000" cy="8990864"/>
          </a:xfrm>
          <a:prstGeom prst="rect">
            <a:avLst/>
          </a:prstGeom>
          <a:solidFill>
            <a:srgbClr val="1B4C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1B1A21-D8A3-F947-9C9B-C04D9A709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336CF-BD1E-414E-886B-43164E9C1376}" type="slidenum">
              <a:rPr lang="en-US" smtClean="0"/>
              <a:t>8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68048F-74E1-624C-AC33-DA30ECA7BE5C}"/>
              </a:ext>
            </a:extLst>
          </p:cNvPr>
          <p:cNvSpPr/>
          <p:nvPr/>
        </p:nvSpPr>
        <p:spPr>
          <a:xfrm>
            <a:off x="-1" y="0"/>
            <a:ext cx="16255998" cy="1598716"/>
          </a:xfrm>
          <a:prstGeom prst="rect">
            <a:avLst/>
          </a:prstGeom>
          <a:solidFill>
            <a:srgbClr val="5C99D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76D0E6-B364-454E-8938-65B5C5B78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5582" y="239730"/>
            <a:ext cx="3137340" cy="11906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21353E-949A-134D-8E9F-5C17F4F6383A}"/>
              </a:ext>
            </a:extLst>
          </p:cNvPr>
          <p:cNvSpPr txBox="1"/>
          <p:nvPr/>
        </p:nvSpPr>
        <p:spPr>
          <a:xfrm>
            <a:off x="627662" y="531713"/>
            <a:ext cx="11022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Brochures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D39DC9-9416-46BE-8CF5-B6623DCA9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393" y="1833621"/>
            <a:ext cx="10075195" cy="65187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169110-8B2B-44CC-824E-A9A7E4E38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0133" y="1812697"/>
            <a:ext cx="2500235" cy="65187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B97061-8E97-449D-A83D-3C3AB8B5C430}"/>
              </a:ext>
            </a:extLst>
          </p:cNvPr>
          <p:cNvSpPr txBox="1"/>
          <p:nvPr/>
        </p:nvSpPr>
        <p:spPr>
          <a:xfrm>
            <a:off x="7672754" y="4103077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6AE8CC-A005-4795-B8AD-4F994287BFF6}"/>
              </a:ext>
            </a:extLst>
          </p:cNvPr>
          <p:cNvSpPr txBox="1"/>
          <p:nvPr/>
        </p:nvSpPr>
        <p:spPr>
          <a:xfrm>
            <a:off x="9003323" y="8470960"/>
            <a:ext cx="5416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Spanish			</a:t>
            </a:r>
            <a:r>
              <a:rPr lang="en-US" dirty="0"/>
              <a:t> 	 </a:t>
            </a:r>
            <a:r>
              <a:rPr lang="en-US" sz="2400" dirty="0">
                <a:solidFill>
                  <a:schemeClr val="bg1"/>
                </a:solidFill>
              </a:rPr>
              <a:t>Vietnamese</a:t>
            </a:r>
          </a:p>
        </p:txBody>
      </p:sp>
    </p:spTree>
    <p:extLst>
      <p:ext uri="{BB962C8B-B14F-4D97-AF65-F5344CB8AC3E}">
        <p14:creationId xmlns:p14="http://schemas.microsoft.com/office/powerpoint/2010/main" val="897102075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FFEC5AD-E294-7D49-866C-449C5DC4DB1E}"/>
              </a:ext>
            </a:extLst>
          </p:cNvPr>
          <p:cNvSpPr/>
          <p:nvPr/>
        </p:nvSpPr>
        <p:spPr>
          <a:xfrm>
            <a:off x="0" y="153135"/>
            <a:ext cx="16256000" cy="8990864"/>
          </a:xfrm>
          <a:prstGeom prst="rect">
            <a:avLst/>
          </a:prstGeom>
          <a:solidFill>
            <a:srgbClr val="1B4C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1B1A21-D8A3-F947-9C9B-C04D9A709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336CF-BD1E-414E-886B-43164E9C1376}" type="slidenum">
              <a:rPr lang="en-US" smtClean="0"/>
              <a:t>9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68048F-74E1-624C-AC33-DA30ECA7BE5C}"/>
              </a:ext>
            </a:extLst>
          </p:cNvPr>
          <p:cNvSpPr/>
          <p:nvPr/>
        </p:nvSpPr>
        <p:spPr>
          <a:xfrm>
            <a:off x="-1" y="0"/>
            <a:ext cx="16255998" cy="1598716"/>
          </a:xfrm>
          <a:prstGeom prst="rect">
            <a:avLst/>
          </a:prstGeom>
          <a:solidFill>
            <a:srgbClr val="5C99D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76D0E6-B364-454E-8938-65B5C5B78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5582" y="239730"/>
            <a:ext cx="3137340" cy="11906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21353E-949A-134D-8E9F-5C17F4F6383A}"/>
              </a:ext>
            </a:extLst>
          </p:cNvPr>
          <p:cNvSpPr txBox="1"/>
          <p:nvPr/>
        </p:nvSpPr>
        <p:spPr>
          <a:xfrm>
            <a:off x="627662" y="531713"/>
            <a:ext cx="11022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Social Media Advertising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6E670F-7606-A44E-BFF6-CF2CF0110C10}"/>
              </a:ext>
            </a:extLst>
          </p:cNvPr>
          <p:cNvGrpSpPr/>
          <p:nvPr/>
        </p:nvGrpSpPr>
        <p:grpSpPr>
          <a:xfrm>
            <a:off x="311863" y="2521866"/>
            <a:ext cx="15609106" cy="5491600"/>
            <a:chOff x="627662" y="1956604"/>
            <a:chExt cx="15243431" cy="536294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9068853-AD0C-E24B-9B07-576354770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7662" y="1956604"/>
              <a:ext cx="4890871" cy="534197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E1EA34E-C68E-9E43-850D-2629C811A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03942" y="1956604"/>
              <a:ext cx="4890871" cy="534197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9652B80-C699-B84B-B177-27B2F17E8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80222" y="1977581"/>
              <a:ext cx="4890871" cy="53419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5058507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" val="{&quot;SavedSwatch&quot;:&quot;-16748873|-8341960|-3468525|-2064878|-9539986|Markido&quot;,&quot;Id&quot;:&quot;5c34fc0a3331361f3892ca96&quot;,&quot;SmartGridHorizontal&quot;:0,&quot;LinkedExcelSources&quot;:{},&quot;LinkedProjectSources&quot;:{},&quot;FlowConfig&quot;:{&quot;Canvas&quot;:{&quot;Slide&quot;:-1,&quot;Width&quot;:0,&quot;Height&quot;:0},&quot;Timeline&quot;:{&quot;Actions&quot;:[]}},&quot;LinkedSlideMergeSources&quot;:{},&quot;LinkedSharePointSlideMergeSources&quot;:{}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mbria-Calibri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39841</TotalTime>
  <Words>533</Words>
  <Application>Microsoft Office PowerPoint</Application>
  <PresentationFormat>Custom</PresentationFormat>
  <Paragraphs>120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Avenir Book</vt:lpstr>
      <vt:lpstr>Kanit</vt:lpstr>
      <vt:lpstr>Klavika Light</vt:lpstr>
      <vt:lpstr>Arial</vt:lpstr>
      <vt:lpstr>Calibri</vt:lpstr>
      <vt:lpstr>Cambria</vt:lpstr>
      <vt:lpstr>Wingdings</vt:lpstr>
      <vt:lpstr>Office Theme</vt:lpstr>
      <vt:lpstr>PowerPoint Presentation</vt:lpstr>
      <vt:lpstr>Route 29</vt:lpstr>
      <vt:lpstr>Residents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Celtis Ventures LLC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Raymond</dc:creator>
  <cp:lastModifiedBy>Amelia Hsu</cp:lastModifiedBy>
  <cp:revision>581</cp:revision>
  <cp:lastPrinted>2018-07-23T19:22:39Z</cp:lastPrinted>
  <dcterms:created xsi:type="dcterms:W3CDTF">2015-02-04T06:11:47Z</dcterms:created>
  <dcterms:modified xsi:type="dcterms:W3CDTF">2019-01-15T20:18:41Z</dcterms:modified>
</cp:coreProperties>
</file>